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84380"/>
    <p:restoredTop sz="94660"/>
  </p:normalViewPr>
  <p:slideViewPr>
    <p:cSldViewPr>
      <p:cViewPr varScale="1">
        <p:scale>
          <a:sx n="66" d="100"/>
          <a:sy n="66" d="100"/>
        </p:scale>
        <p:origin x="-1554"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IQ"/>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IQ"/>
          </a:p>
        </p:txBody>
      </p:sp>
      <p:sp>
        <p:nvSpPr>
          <p:cNvPr id="4" name="عنصر نائب للتاريخ 3"/>
          <p:cNvSpPr>
            <a:spLocks noGrp="1"/>
          </p:cNvSpPr>
          <p:nvPr>
            <p:ph type="dt" sz="half" idx="10"/>
          </p:nvPr>
        </p:nvSpPr>
        <p:spPr/>
        <p:txBody>
          <a:bodyPr/>
          <a:lstStyle/>
          <a:p>
            <a:fld id="{78EFE750-DF03-49CE-97F2-9929D33FF70E}" type="datetimeFigureOut">
              <a:rPr lang="ar-IQ" smtClean="0"/>
              <a:pPr/>
              <a:t>19/05/1439</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A2997FE4-8DF9-4938-AE63-4FD87674BBEC}" type="slidenum">
              <a:rPr lang="ar-IQ" smtClean="0"/>
              <a:pPr/>
              <a:t>‹#›</a:t>
            </a:fld>
            <a:endParaRPr lang="ar-IQ"/>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78EFE750-DF03-49CE-97F2-9929D33FF70E}" type="datetimeFigureOut">
              <a:rPr lang="ar-IQ" smtClean="0"/>
              <a:pPr/>
              <a:t>19/05/1439</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A2997FE4-8DF9-4938-AE63-4FD87674BBEC}" type="slidenum">
              <a:rPr lang="ar-IQ" smtClean="0"/>
              <a:pPr/>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78EFE750-DF03-49CE-97F2-9929D33FF70E}" type="datetimeFigureOut">
              <a:rPr lang="ar-IQ" smtClean="0"/>
              <a:pPr/>
              <a:t>19/05/1439</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A2997FE4-8DF9-4938-AE63-4FD87674BBEC}" type="slidenum">
              <a:rPr lang="ar-IQ" smtClean="0"/>
              <a:pPr/>
              <a:t>‹#›</a:t>
            </a:fld>
            <a:endParaRPr lang="ar-IQ"/>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78EFE750-DF03-49CE-97F2-9929D33FF70E}" type="datetimeFigureOut">
              <a:rPr lang="ar-IQ" smtClean="0"/>
              <a:pPr/>
              <a:t>19/05/1439</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A2997FE4-8DF9-4938-AE63-4FD87674BBEC}" type="slidenum">
              <a:rPr lang="ar-IQ" smtClean="0"/>
              <a:pPr/>
              <a:t>‹#›</a:t>
            </a:fld>
            <a:endParaRPr lang="ar-IQ"/>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78EFE750-DF03-49CE-97F2-9929D33FF70E}" type="datetimeFigureOut">
              <a:rPr lang="ar-IQ" smtClean="0"/>
              <a:pPr/>
              <a:t>19/05/1439</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A2997FE4-8DF9-4938-AE63-4FD87674BBEC}" type="slidenum">
              <a:rPr lang="ar-IQ" smtClean="0"/>
              <a:pPr/>
              <a:t>‹#›</a:t>
            </a:fld>
            <a:endParaRPr lang="ar-IQ"/>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تاريخ 4"/>
          <p:cNvSpPr>
            <a:spLocks noGrp="1"/>
          </p:cNvSpPr>
          <p:nvPr>
            <p:ph type="dt" sz="half" idx="10"/>
          </p:nvPr>
        </p:nvSpPr>
        <p:spPr/>
        <p:txBody>
          <a:bodyPr/>
          <a:lstStyle/>
          <a:p>
            <a:fld id="{78EFE750-DF03-49CE-97F2-9929D33FF70E}" type="datetimeFigureOut">
              <a:rPr lang="ar-IQ" smtClean="0"/>
              <a:pPr/>
              <a:t>19/05/1439</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A2997FE4-8DF9-4938-AE63-4FD87674BBEC}" type="slidenum">
              <a:rPr lang="ar-IQ" smtClean="0"/>
              <a:pPr/>
              <a:t>‹#›</a:t>
            </a:fld>
            <a:endParaRPr lang="ar-IQ"/>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7" name="عنصر نائب للتاريخ 6"/>
          <p:cNvSpPr>
            <a:spLocks noGrp="1"/>
          </p:cNvSpPr>
          <p:nvPr>
            <p:ph type="dt" sz="half" idx="10"/>
          </p:nvPr>
        </p:nvSpPr>
        <p:spPr/>
        <p:txBody>
          <a:bodyPr/>
          <a:lstStyle/>
          <a:p>
            <a:fld id="{78EFE750-DF03-49CE-97F2-9929D33FF70E}" type="datetimeFigureOut">
              <a:rPr lang="ar-IQ" smtClean="0"/>
              <a:pPr/>
              <a:t>19/05/1439</a:t>
            </a:fld>
            <a:endParaRPr lang="ar-IQ"/>
          </a:p>
        </p:txBody>
      </p:sp>
      <p:sp>
        <p:nvSpPr>
          <p:cNvPr id="8" name="عنصر نائب للتذييل 7"/>
          <p:cNvSpPr>
            <a:spLocks noGrp="1"/>
          </p:cNvSpPr>
          <p:nvPr>
            <p:ph type="ftr" sz="quarter" idx="11"/>
          </p:nvPr>
        </p:nvSpPr>
        <p:spPr/>
        <p:txBody>
          <a:bodyPr/>
          <a:lstStyle/>
          <a:p>
            <a:endParaRPr lang="ar-IQ"/>
          </a:p>
        </p:txBody>
      </p:sp>
      <p:sp>
        <p:nvSpPr>
          <p:cNvPr id="9" name="عنصر نائب لرقم الشريحة 8"/>
          <p:cNvSpPr>
            <a:spLocks noGrp="1"/>
          </p:cNvSpPr>
          <p:nvPr>
            <p:ph type="sldNum" sz="quarter" idx="12"/>
          </p:nvPr>
        </p:nvSpPr>
        <p:spPr/>
        <p:txBody>
          <a:bodyPr/>
          <a:lstStyle/>
          <a:p>
            <a:fld id="{A2997FE4-8DF9-4938-AE63-4FD87674BBEC}" type="slidenum">
              <a:rPr lang="ar-IQ" smtClean="0"/>
              <a:pPr/>
              <a:t>‹#›</a:t>
            </a:fld>
            <a:endParaRPr lang="ar-IQ"/>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تاريخ 2"/>
          <p:cNvSpPr>
            <a:spLocks noGrp="1"/>
          </p:cNvSpPr>
          <p:nvPr>
            <p:ph type="dt" sz="half" idx="10"/>
          </p:nvPr>
        </p:nvSpPr>
        <p:spPr/>
        <p:txBody>
          <a:bodyPr/>
          <a:lstStyle/>
          <a:p>
            <a:fld id="{78EFE750-DF03-49CE-97F2-9929D33FF70E}" type="datetimeFigureOut">
              <a:rPr lang="ar-IQ" smtClean="0"/>
              <a:pPr/>
              <a:t>19/05/1439</a:t>
            </a:fld>
            <a:endParaRPr lang="ar-IQ"/>
          </a:p>
        </p:txBody>
      </p:sp>
      <p:sp>
        <p:nvSpPr>
          <p:cNvPr id="4" name="عنصر نائب للتذييل 3"/>
          <p:cNvSpPr>
            <a:spLocks noGrp="1"/>
          </p:cNvSpPr>
          <p:nvPr>
            <p:ph type="ftr" sz="quarter" idx="11"/>
          </p:nvPr>
        </p:nvSpPr>
        <p:spPr/>
        <p:txBody>
          <a:bodyPr/>
          <a:lstStyle/>
          <a:p>
            <a:endParaRPr lang="ar-IQ"/>
          </a:p>
        </p:txBody>
      </p:sp>
      <p:sp>
        <p:nvSpPr>
          <p:cNvPr id="5" name="عنصر نائب لرقم الشريحة 4"/>
          <p:cNvSpPr>
            <a:spLocks noGrp="1"/>
          </p:cNvSpPr>
          <p:nvPr>
            <p:ph type="sldNum" sz="quarter" idx="12"/>
          </p:nvPr>
        </p:nvSpPr>
        <p:spPr/>
        <p:txBody>
          <a:bodyPr/>
          <a:lstStyle/>
          <a:p>
            <a:fld id="{A2997FE4-8DF9-4938-AE63-4FD87674BBEC}" type="slidenum">
              <a:rPr lang="ar-IQ" smtClean="0"/>
              <a:pPr/>
              <a:t>‹#›</a:t>
            </a:fld>
            <a:endParaRPr lang="ar-IQ"/>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78EFE750-DF03-49CE-97F2-9929D33FF70E}" type="datetimeFigureOut">
              <a:rPr lang="ar-IQ" smtClean="0"/>
              <a:pPr/>
              <a:t>19/05/1439</a:t>
            </a:fld>
            <a:endParaRPr lang="ar-IQ"/>
          </a:p>
        </p:txBody>
      </p:sp>
      <p:sp>
        <p:nvSpPr>
          <p:cNvPr id="3" name="عنصر نائب للتذييل 2"/>
          <p:cNvSpPr>
            <a:spLocks noGrp="1"/>
          </p:cNvSpPr>
          <p:nvPr>
            <p:ph type="ftr" sz="quarter" idx="11"/>
          </p:nvPr>
        </p:nvSpPr>
        <p:spPr/>
        <p:txBody>
          <a:bodyPr/>
          <a:lstStyle/>
          <a:p>
            <a:endParaRPr lang="ar-IQ"/>
          </a:p>
        </p:txBody>
      </p:sp>
      <p:sp>
        <p:nvSpPr>
          <p:cNvPr id="4" name="عنصر نائب لرقم الشريحة 3"/>
          <p:cNvSpPr>
            <a:spLocks noGrp="1"/>
          </p:cNvSpPr>
          <p:nvPr>
            <p:ph type="sldNum" sz="quarter" idx="12"/>
          </p:nvPr>
        </p:nvSpPr>
        <p:spPr/>
        <p:txBody>
          <a:bodyPr/>
          <a:lstStyle/>
          <a:p>
            <a:fld id="{A2997FE4-8DF9-4938-AE63-4FD87674BBEC}" type="slidenum">
              <a:rPr lang="ar-IQ" smtClean="0"/>
              <a:pPr/>
              <a:t>‹#›</a:t>
            </a:fld>
            <a:endParaRPr lang="ar-IQ"/>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78EFE750-DF03-49CE-97F2-9929D33FF70E}" type="datetimeFigureOut">
              <a:rPr lang="ar-IQ" smtClean="0"/>
              <a:pPr/>
              <a:t>19/05/1439</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A2997FE4-8DF9-4938-AE63-4FD87674BBEC}" type="slidenum">
              <a:rPr lang="ar-IQ" smtClean="0"/>
              <a:pPr/>
              <a:t>‹#›</a:t>
            </a:fld>
            <a:endParaRPr lang="ar-IQ"/>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78EFE750-DF03-49CE-97F2-9929D33FF70E}" type="datetimeFigureOut">
              <a:rPr lang="ar-IQ" smtClean="0"/>
              <a:pPr/>
              <a:t>19/05/1439</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A2997FE4-8DF9-4938-AE63-4FD87674BBEC}" type="slidenum">
              <a:rPr lang="ar-IQ" smtClean="0"/>
              <a:pPr/>
              <a:t>‹#›</a:t>
            </a:fld>
            <a:endParaRPr lang="ar-IQ"/>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78EFE750-DF03-49CE-97F2-9929D33FF70E}" type="datetimeFigureOut">
              <a:rPr lang="ar-IQ" smtClean="0"/>
              <a:pPr/>
              <a:t>19/05/1439</a:t>
            </a:fld>
            <a:endParaRPr lang="ar-IQ"/>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A2997FE4-8DF9-4938-AE63-4FD87674BBEC}" type="slidenum">
              <a:rPr lang="ar-IQ" smtClean="0"/>
              <a:pPr/>
              <a:t>‹#›</a:t>
            </a:fld>
            <a:endParaRPr lang="ar-IQ"/>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p:txBody>
          <a:bodyPr>
            <a:normAutofit fontScale="90000"/>
          </a:bodyPr>
          <a:lstStyle/>
          <a:p>
            <a:r>
              <a:rPr lang="en-US" sz="2200" b="1" i="1" u="sng" dirty="0" smtClean="0">
                <a:solidFill>
                  <a:schemeClr val="tx1"/>
                </a:solidFill>
              </a:rPr>
              <a:t>9.L</a:t>
            </a:r>
            <a:r>
              <a:rPr lang="en-US" sz="2200" b="1" i="1" u="sng" dirty="0" smtClean="0"/>
              <a:t>ˊi</a:t>
            </a:r>
            <a:r>
              <a:rPr lang="en-US" sz="2200" b="1" i="1" u="sng" dirty="0" smtClean="0">
                <a:solidFill>
                  <a:schemeClr val="tx1"/>
                </a:solidFill>
              </a:rPr>
              <a:t>nfluence </a:t>
            </a:r>
            <a:r>
              <a:rPr lang="en-US" sz="2200" b="1" i="1" u="sng" dirty="0" err="1" smtClean="0">
                <a:solidFill>
                  <a:schemeClr val="tx1"/>
                </a:solidFill>
              </a:rPr>
              <a:t>latine</a:t>
            </a:r>
            <a:r>
              <a:rPr lang="en-US" sz="9600" dirty="0" smtClean="0">
                <a:solidFill>
                  <a:schemeClr val="tx1"/>
                </a:solidFill>
              </a:rPr>
              <a:t>.</a:t>
            </a:r>
            <a:r>
              <a:rPr lang="ar-IQ" sz="9600" dirty="0" smtClean="0">
                <a:solidFill>
                  <a:schemeClr val="tx1"/>
                </a:solidFill>
              </a:rPr>
              <a:t/>
            </a:r>
            <a:br>
              <a:rPr lang="ar-IQ" sz="9600" dirty="0" smtClean="0">
                <a:solidFill>
                  <a:schemeClr val="tx1"/>
                </a:solidFill>
              </a:rPr>
            </a:br>
            <a:r>
              <a:rPr lang="en-US" sz="2000" b="1" dirty="0" smtClean="0">
                <a:solidFill>
                  <a:schemeClr val="tx1"/>
                </a:solidFill>
              </a:rPr>
              <a:t>Au </a:t>
            </a:r>
            <a:r>
              <a:rPr lang="en-US" sz="2000" b="1" dirty="0" err="1" smtClean="0">
                <a:solidFill>
                  <a:schemeClr val="tx1"/>
                </a:solidFill>
              </a:rPr>
              <a:t>XIIème</a:t>
            </a:r>
            <a:r>
              <a:rPr lang="en-US" sz="2000" b="1" dirty="0" smtClean="0">
                <a:solidFill>
                  <a:schemeClr val="tx1"/>
                </a:solidFill>
              </a:rPr>
              <a:t> </a:t>
            </a:r>
            <a:r>
              <a:rPr lang="en-US" sz="2000" b="1" dirty="0" err="1" smtClean="0">
                <a:solidFill>
                  <a:schemeClr val="tx1"/>
                </a:solidFill>
              </a:rPr>
              <a:t>siècle,il</a:t>
            </a:r>
            <a:r>
              <a:rPr lang="en-US" sz="2000" b="1" dirty="0" smtClean="0">
                <a:solidFill>
                  <a:schemeClr val="tx1"/>
                </a:solidFill>
              </a:rPr>
              <a:t> </a:t>
            </a:r>
            <a:r>
              <a:rPr lang="en-US" sz="2000" b="1" dirty="0" err="1" smtClean="0">
                <a:solidFill>
                  <a:schemeClr val="tx1"/>
                </a:solidFill>
              </a:rPr>
              <a:t>yavait</a:t>
            </a:r>
            <a:r>
              <a:rPr lang="en-US" sz="2000" b="1" dirty="0" smtClean="0">
                <a:solidFill>
                  <a:schemeClr val="tx1"/>
                </a:solidFill>
              </a:rPr>
              <a:t> </a:t>
            </a:r>
            <a:r>
              <a:rPr lang="en-US" sz="2000" b="1" dirty="0" err="1" smtClean="0">
                <a:solidFill>
                  <a:schemeClr val="tx1"/>
                </a:solidFill>
              </a:rPr>
              <a:t>une</a:t>
            </a:r>
            <a:r>
              <a:rPr lang="en-US" sz="2000" b="1" dirty="0" smtClean="0">
                <a:solidFill>
                  <a:schemeClr val="tx1"/>
                </a:solidFill>
              </a:rPr>
              <a:t> renaissance des </a:t>
            </a:r>
            <a:r>
              <a:rPr lang="en-US" sz="2000" b="1" dirty="0" err="1" smtClean="0">
                <a:solidFill>
                  <a:schemeClr val="tx1"/>
                </a:solidFill>
              </a:rPr>
              <a:t>lettres</a:t>
            </a:r>
            <a:r>
              <a:rPr lang="en-US" sz="2000" b="1" dirty="0" smtClean="0">
                <a:solidFill>
                  <a:schemeClr val="tx1"/>
                </a:solidFill>
              </a:rPr>
              <a:t> </a:t>
            </a:r>
            <a:r>
              <a:rPr lang="en-US" sz="2000" b="1" dirty="0" err="1" smtClean="0">
                <a:solidFill>
                  <a:schemeClr val="tx1"/>
                </a:solidFill>
              </a:rPr>
              <a:t>latines.Cette</a:t>
            </a:r>
            <a:r>
              <a:rPr lang="en-US" sz="2000" b="1" dirty="0" smtClean="0">
                <a:solidFill>
                  <a:schemeClr val="tx1"/>
                </a:solidFill>
              </a:rPr>
              <a:t> renaissance </a:t>
            </a:r>
            <a:r>
              <a:rPr lang="ar-IQ" sz="2000" b="1" dirty="0" smtClean="0">
                <a:solidFill>
                  <a:schemeClr val="tx1"/>
                </a:solidFill>
              </a:rPr>
              <a:t/>
            </a:r>
            <a:br>
              <a:rPr lang="ar-IQ" sz="2000" b="1" dirty="0" smtClean="0">
                <a:solidFill>
                  <a:schemeClr val="tx1"/>
                </a:solidFill>
              </a:rPr>
            </a:br>
            <a:r>
              <a:rPr lang="ar-IQ" sz="2000" b="1" dirty="0" smtClean="0"/>
              <a:t/>
            </a:r>
            <a:br>
              <a:rPr lang="ar-IQ" sz="2000" b="1" dirty="0" smtClean="0"/>
            </a:br>
            <a:r>
              <a:rPr lang="ar-IQ" sz="2000" b="1" dirty="0" smtClean="0"/>
              <a:t/>
            </a:r>
            <a:br>
              <a:rPr lang="ar-IQ" sz="2000" b="1" dirty="0" smtClean="0"/>
            </a:br>
            <a:r>
              <a:rPr lang="en-US" sz="2000" b="1" dirty="0" err="1" smtClean="0">
                <a:solidFill>
                  <a:schemeClr val="tx1"/>
                </a:solidFill>
              </a:rPr>
              <a:t>est</a:t>
            </a:r>
            <a:r>
              <a:rPr lang="en-US" sz="2000" b="1" dirty="0" smtClean="0">
                <a:solidFill>
                  <a:schemeClr val="tx1"/>
                </a:solidFill>
              </a:rPr>
              <a:t> </a:t>
            </a:r>
            <a:r>
              <a:rPr lang="en-US" sz="2000" b="1" dirty="0" err="1" smtClean="0">
                <a:solidFill>
                  <a:schemeClr val="tx1"/>
                </a:solidFill>
              </a:rPr>
              <a:t>représentées</a:t>
            </a:r>
            <a:r>
              <a:rPr lang="en-US" sz="2000" b="1" dirty="0" smtClean="0">
                <a:solidFill>
                  <a:schemeClr val="tx1"/>
                </a:solidFill>
              </a:rPr>
              <a:t> par des </a:t>
            </a:r>
            <a:r>
              <a:rPr lang="en-US" sz="2000" b="1" dirty="0" err="1" smtClean="0">
                <a:solidFill>
                  <a:schemeClr val="tx1"/>
                </a:solidFill>
              </a:rPr>
              <a:t>œuvres</a:t>
            </a:r>
            <a:r>
              <a:rPr lang="en-US" sz="2000" b="1" dirty="0" smtClean="0">
                <a:solidFill>
                  <a:schemeClr val="tx1"/>
                </a:solidFill>
              </a:rPr>
              <a:t> des </a:t>
            </a:r>
            <a:r>
              <a:rPr lang="en-US" sz="2000" b="1" dirty="0" err="1" smtClean="0">
                <a:solidFill>
                  <a:schemeClr val="tx1"/>
                </a:solidFill>
              </a:rPr>
              <a:t>clercs</a:t>
            </a:r>
            <a:r>
              <a:rPr lang="en-US" sz="2000" b="1" dirty="0" smtClean="0">
                <a:solidFill>
                  <a:schemeClr val="tx1"/>
                </a:solidFill>
              </a:rPr>
              <a:t> qui </a:t>
            </a:r>
            <a:r>
              <a:rPr lang="en-US" sz="2000" b="1" dirty="0" err="1" smtClean="0">
                <a:solidFill>
                  <a:schemeClr val="tx1"/>
                </a:solidFill>
              </a:rPr>
              <a:t>prennent</a:t>
            </a:r>
            <a:r>
              <a:rPr lang="en-US" sz="2000" b="1" dirty="0" smtClean="0">
                <a:solidFill>
                  <a:schemeClr val="tx1"/>
                </a:solidFill>
              </a:rPr>
              <a:t> conscience </a:t>
            </a:r>
            <a:r>
              <a:rPr lang="en-US" sz="2000" b="1" dirty="0" err="1" smtClean="0">
                <a:solidFill>
                  <a:schemeClr val="tx1"/>
                </a:solidFill>
              </a:rPr>
              <a:t>dela</a:t>
            </a:r>
            <a:r>
              <a:rPr lang="en-US" sz="2000" b="1" dirty="0" smtClean="0">
                <a:solidFill>
                  <a:schemeClr val="tx1"/>
                </a:solidFill>
              </a:rPr>
              <a:t/>
            </a:r>
            <a:br>
              <a:rPr lang="en-US" sz="2000" b="1" dirty="0" smtClean="0">
                <a:solidFill>
                  <a:schemeClr val="tx1"/>
                </a:solidFill>
              </a:rPr>
            </a:br>
            <a:r>
              <a:rPr lang="en-US" sz="2000" b="1" dirty="0" smtClean="0"/>
              <a:t/>
            </a:r>
            <a:br>
              <a:rPr lang="en-US" sz="2000" b="1" dirty="0" smtClean="0"/>
            </a:br>
            <a:r>
              <a:rPr lang="en-US" sz="2000" b="1" dirty="0" smtClean="0">
                <a:solidFill>
                  <a:schemeClr val="tx1"/>
                </a:solidFill>
              </a:rPr>
              <a:t> mission </a:t>
            </a:r>
            <a:r>
              <a:rPr lang="en-US" sz="2000" b="1" dirty="0" err="1" smtClean="0">
                <a:solidFill>
                  <a:schemeClr val="tx1"/>
                </a:solidFill>
              </a:rPr>
              <a:t>intellectuelle</a:t>
            </a:r>
            <a:r>
              <a:rPr lang="en-US" sz="2000" b="1" dirty="0" smtClean="0">
                <a:solidFill>
                  <a:schemeClr val="tx1"/>
                </a:solidFill>
              </a:rPr>
              <a:t> </a:t>
            </a:r>
            <a:r>
              <a:rPr lang="en-US" sz="2000" b="1" dirty="0" err="1" smtClean="0">
                <a:solidFill>
                  <a:schemeClr val="tx1"/>
                </a:solidFill>
              </a:rPr>
              <a:t>dela</a:t>
            </a:r>
            <a:r>
              <a:rPr lang="en-US" sz="2000" b="1" dirty="0" smtClean="0">
                <a:solidFill>
                  <a:schemeClr val="tx1"/>
                </a:solidFill>
              </a:rPr>
              <a:t> </a:t>
            </a:r>
            <a:r>
              <a:rPr lang="en-US" sz="2000" b="1" dirty="0" smtClean="0">
                <a:solidFill>
                  <a:schemeClr val="tx1"/>
                </a:solidFill>
              </a:rPr>
              <a:t>France.   </a:t>
            </a:r>
            <a:r>
              <a:rPr lang="en-US" sz="2000" b="1" dirty="0" err="1" smtClean="0">
                <a:solidFill>
                  <a:schemeClr val="tx1"/>
                </a:solidFill>
              </a:rPr>
              <a:t>Alors,les</a:t>
            </a:r>
            <a:r>
              <a:rPr lang="en-US" sz="2000" b="1" dirty="0" smtClean="0">
                <a:solidFill>
                  <a:schemeClr val="tx1"/>
                </a:solidFill>
              </a:rPr>
              <a:t> </a:t>
            </a:r>
            <a:r>
              <a:rPr lang="en-US" sz="2000" b="1" dirty="0" err="1" smtClean="0">
                <a:solidFill>
                  <a:schemeClr val="tx1"/>
                </a:solidFill>
              </a:rPr>
              <a:t>clercs</a:t>
            </a:r>
            <a:r>
              <a:rPr lang="en-US" sz="2000" b="1" dirty="0" smtClean="0">
                <a:solidFill>
                  <a:schemeClr val="tx1"/>
                </a:solidFill>
              </a:rPr>
              <a:t> </a:t>
            </a:r>
            <a:r>
              <a:rPr lang="en-US" sz="2000" b="1" dirty="0" err="1" smtClean="0">
                <a:solidFill>
                  <a:schemeClr val="tx1"/>
                </a:solidFill>
              </a:rPr>
              <a:t>commemcent</a:t>
            </a:r>
            <a:r>
              <a:rPr lang="en-US" sz="2000" b="1" dirty="0" smtClean="0">
                <a:solidFill>
                  <a:schemeClr val="tx1"/>
                </a:solidFill>
              </a:rPr>
              <a:t> </a:t>
            </a:r>
            <a:r>
              <a:rPr lang="en-US" sz="2000" b="1" dirty="0" err="1" smtClean="0">
                <a:solidFill>
                  <a:schemeClr val="tx1"/>
                </a:solidFill>
              </a:rPr>
              <a:t>àétudier</a:t>
            </a:r>
            <a:r>
              <a:rPr lang="en-US" sz="2000" b="1" dirty="0" smtClean="0">
                <a:solidFill>
                  <a:schemeClr val="tx1"/>
                </a:solidFill>
              </a:rPr>
              <a:t> ,à </a:t>
            </a:r>
            <a:r>
              <a:rPr lang="en-US" sz="2000" b="1" dirty="0" err="1" smtClean="0">
                <a:solidFill>
                  <a:schemeClr val="tx1"/>
                </a:solidFill>
              </a:rPr>
              <a:t>analyser</a:t>
            </a:r>
            <a:r>
              <a:rPr lang="en-US" sz="2000" b="1" dirty="0" smtClean="0">
                <a:solidFill>
                  <a:schemeClr val="tx1"/>
                </a:solidFill>
              </a:rPr>
              <a:t> et copier les </a:t>
            </a:r>
            <a:r>
              <a:rPr lang="en-US" sz="2000" b="1" dirty="0" err="1" smtClean="0">
                <a:solidFill>
                  <a:schemeClr val="tx1"/>
                </a:solidFill>
              </a:rPr>
              <a:t>textes</a:t>
            </a:r>
            <a:r>
              <a:rPr lang="en-US" sz="2000" b="1" dirty="0" smtClean="0">
                <a:solidFill>
                  <a:schemeClr val="tx1"/>
                </a:solidFill>
              </a:rPr>
              <a:t> </a:t>
            </a:r>
            <a:r>
              <a:rPr lang="en-US" sz="2000" b="1" dirty="0" err="1" smtClean="0">
                <a:solidFill>
                  <a:schemeClr val="tx1"/>
                </a:solidFill>
              </a:rPr>
              <a:t>latines</a:t>
            </a:r>
            <a:r>
              <a:rPr lang="en-US" sz="2000" b="1" dirty="0" smtClean="0">
                <a:solidFill>
                  <a:schemeClr val="tx1"/>
                </a:solidFill>
              </a:rPr>
              <a:t> </a:t>
            </a:r>
            <a:r>
              <a:rPr lang="en-US" sz="2000" b="1" dirty="0" err="1" smtClean="0">
                <a:solidFill>
                  <a:schemeClr val="tx1"/>
                </a:solidFill>
              </a:rPr>
              <a:t>antiques.Ces</a:t>
            </a:r>
            <a:r>
              <a:rPr lang="en-US" sz="2000" b="1" dirty="0" smtClean="0">
                <a:solidFill>
                  <a:schemeClr val="tx1"/>
                </a:solidFill>
              </a:rPr>
              <a:t> </a:t>
            </a:r>
            <a:r>
              <a:rPr lang="en-US" sz="2000" b="1" dirty="0" err="1" smtClean="0">
                <a:solidFill>
                  <a:schemeClr val="tx1"/>
                </a:solidFill>
              </a:rPr>
              <a:t>œuvres</a:t>
            </a:r>
            <a:r>
              <a:rPr lang="en-US" sz="2000" b="1" dirty="0" smtClean="0">
                <a:solidFill>
                  <a:schemeClr val="tx1"/>
                </a:solidFill>
              </a:rPr>
              <a:t> </a:t>
            </a:r>
            <a:r>
              <a:rPr lang="en-US" sz="2000" b="1" dirty="0" err="1" smtClean="0">
                <a:solidFill>
                  <a:schemeClr val="tx1"/>
                </a:solidFill>
              </a:rPr>
              <a:t>préparent</a:t>
            </a:r>
            <a:r>
              <a:rPr lang="en-US" sz="2000" b="1" dirty="0" smtClean="0">
                <a:solidFill>
                  <a:schemeClr val="tx1"/>
                </a:solidFill>
              </a:rPr>
              <a:t> aux </a:t>
            </a:r>
            <a:r>
              <a:rPr lang="en-US" sz="2000" b="1" dirty="0" err="1" smtClean="0">
                <a:solidFill>
                  <a:schemeClr val="tx1"/>
                </a:solidFill>
              </a:rPr>
              <a:t>véritables</a:t>
            </a:r>
            <a:r>
              <a:rPr lang="en-US" sz="2000" b="1" dirty="0" smtClean="0">
                <a:solidFill>
                  <a:schemeClr val="tx1"/>
                </a:solidFill>
              </a:rPr>
              <a:t> </a:t>
            </a:r>
            <a:r>
              <a:rPr lang="en-US" sz="2000" b="1" dirty="0" err="1" smtClean="0">
                <a:solidFill>
                  <a:schemeClr val="tx1"/>
                </a:solidFill>
              </a:rPr>
              <a:t>romans</a:t>
            </a:r>
            <a:r>
              <a:rPr lang="en-US" sz="2000" b="1" dirty="0" smtClean="0">
                <a:solidFill>
                  <a:schemeClr val="tx1"/>
                </a:solidFill>
              </a:rPr>
              <a:t> </a:t>
            </a:r>
            <a:r>
              <a:rPr lang="en-US" sz="2000" b="1" dirty="0" err="1" smtClean="0">
                <a:solidFill>
                  <a:schemeClr val="tx1"/>
                </a:solidFill>
              </a:rPr>
              <a:t>courtois</a:t>
            </a:r>
            <a:r>
              <a:rPr lang="en-US" sz="2000" b="1" dirty="0" smtClean="0">
                <a:solidFill>
                  <a:schemeClr val="tx1"/>
                </a:solidFill>
              </a:rPr>
              <a:t> ,</a:t>
            </a:r>
            <a:r>
              <a:rPr lang="en-US" sz="2000" b="1" dirty="0" err="1" smtClean="0">
                <a:solidFill>
                  <a:schemeClr val="tx1"/>
                </a:solidFill>
              </a:rPr>
              <a:t>bien</a:t>
            </a:r>
            <a:r>
              <a:rPr lang="en-US" sz="2000" b="1" dirty="0" smtClean="0">
                <a:solidFill>
                  <a:schemeClr val="tx1"/>
                </a:solidFill>
              </a:rPr>
              <a:t> </a:t>
            </a:r>
            <a:r>
              <a:rPr lang="en-US" sz="2000" b="1" dirty="0" err="1" smtClean="0">
                <a:solidFill>
                  <a:schemeClr val="tx1"/>
                </a:solidFill>
              </a:rPr>
              <a:t>éloignés</a:t>
            </a:r>
            <a:r>
              <a:rPr lang="en-US" sz="2000" b="1" dirty="0" smtClean="0">
                <a:solidFill>
                  <a:schemeClr val="tx1"/>
                </a:solidFill>
              </a:rPr>
              <a:t> </a:t>
            </a:r>
            <a:r>
              <a:rPr lang="en-US" sz="2000" b="1" dirty="0" err="1" smtClean="0">
                <a:solidFill>
                  <a:schemeClr val="tx1"/>
                </a:solidFill>
              </a:rPr>
              <a:t>dela</a:t>
            </a:r>
            <a:r>
              <a:rPr lang="en-US" sz="2000" b="1" dirty="0" smtClean="0">
                <a:solidFill>
                  <a:schemeClr val="tx1"/>
                </a:solidFill>
              </a:rPr>
              <a:t> </a:t>
            </a:r>
            <a:r>
              <a:rPr lang="en-US" sz="2000" b="1" dirty="0" err="1" smtClean="0">
                <a:solidFill>
                  <a:schemeClr val="tx1"/>
                </a:solidFill>
              </a:rPr>
              <a:t>simplicité</a:t>
            </a:r>
            <a:r>
              <a:rPr lang="en-US" sz="2000" b="1" dirty="0" smtClean="0">
                <a:solidFill>
                  <a:schemeClr val="tx1"/>
                </a:solidFill>
              </a:rPr>
              <a:t> des chansons de gestes.ils font </a:t>
            </a:r>
            <a:r>
              <a:rPr lang="en-US" sz="2000" b="1" dirty="0" err="1" smtClean="0">
                <a:solidFill>
                  <a:schemeClr val="tx1"/>
                </a:solidFill>
              </a:rPr>
              <a:t>une</a:t>
            </a:r>
            <a:r>
              <a:rPr lang="en-US" sz="2000" b="1" dirty="0" smtClean="0">
                <a:solidFill>
                  <a:schemeClr val="tx1"/>
                </a:solidFill>
              </a:rPr>
              <a:t> </a:t>
            </a:r>
            <a:r>
              <a:rPr lang="en-US" sz="2000" b="1" dirty="0" err="1" smtClean="0">
                <a:solidFill>
                  <a:schemeClr val="tx1"/>
                </a:solidFill>
              </a:rPr>
              <a:t>grande</a:t>
            </a:r>
            <a:r>
              <a:rPr lang="en-US" sz="2000" b="1" dirty="0" smtClean="0">
                <a:solidFill>
                  <a:schemeClr val="tx1"/>
                </a:solidFill>
              </a:rPr>
              <a:t> place aux </a:t>
            </a:r>
            <a:r>
              <a:rPr lang="en-US" sz="2000" b="1" dirty="0" err="1" smtClean="0">
                <a:solidFill>
                  <a:schemeClr val="tx1"/>
                </a:solidFill>
              </a:rPr>
              <a:t>discours,aux</a:t>
            </a:r>
            <a:r>
              <a:rPr lang="en-US" sz="2000" b="1" dirty="0" smtClean="0">
                <a:solidFill>
                  <a:schemeClr val="tx1"/>
                </a:solidFill>
              </a:rPr>
              <a:t> descriptions des costumes et des </a:t>
            </a:r>
            <a:r>
              <a:rPr lang="en-US" sz="2000" b="1" dirty="0" err="1" smtClean="0">
                <a:solidFill>
                  <a:schemeClr val="tx1"/>
                </a:solidFill>
              </a:rPr>
              <a:t>mœurs</a:t>
            </a:r>
            <a:r>
              <a:rPr lang="en-US" sz="2000" b="1" dirty="0" smtClean="0">
                <a:solidFill>
                  <a:schemeClr val="tx1"/>
                </a:solidFill>
              </a:rPr>
              <a:t> </a:t>
            </a:r>
            <a:r>
              <a:rPr lang="en-US" sz="2000" b="1" smtClean="0">
                <a:solidFill>
                  <a:schemeClr val="tx1"/>
                </a:solidFill>
              </a:rPr>
              <a:t>des seigneurs.                                                                     </a:t>
            </a:r>
            <a:r>
              <a:rPr lang="en-US" sz="2000" b="1" dirty="0" smtClean="0">
                <a:solidFill>
                  <a:schemeClr val="tx1"/>
                </a:solidFill>
              </a:rPr>
              <a:t/>
            </a:r>
            <a:br>
              <a:rPr lang="en-US" sz="2000" b="1" dirty="0" smtClean="0">
                <a:solidFill>
                  <a:schemeClr val="tx1"/>
                </a:solidFill>
              </a:rPr>
            </a:br>
            <a:endParaRPr lang="ar-IQ" sz="2000" b="1" dirty="0"/>
          </a:p>
        </p:txBody>
      </p:sp>
      <p:sp>
        <p:nvSpPr>
          <p:cNvPr id="3" name="عنوان فرعي 2"/>
          <p:cNvSpPr>
            <a:spLocks noGrp="1"/>
          </p:cNvSpPr>
          <p:nvPr>
            <p:ph type="subTitle" idx="1"/>
          </p:nvPr>
        </p:nvSpPr>
        <p:spPr>
          <a:xfrm>
            <a:off x="1371600" y="5000636"/>
            <a:ext cx="6200796" cy="638164"/>
          </a:xfrm>
        </p:spPr>
        <p:txBody>
          <a:bodyPr>
            <a:normAutofit/>
          </a:bodyPr>
          <a:lstStyle/>
          <a:p>
            <a:pPr algn="l"/>
            <a:endParaRPr lang="ar-IQ" sz="1600" dirty="0">
              <a:cs typeface="+mj-cs"/>
            </a:endParaRPr>
          </a:p>
        </p:txBody>
      </p:sp>
    </p:spTree>
  </p:cSld>
  <p:clrMapOvr>
    <a:masterClrMapping/>
  </p:clrMapOvr>
</p:sld>
</file>

<file path=ppt/theme/theme1.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TotalTime>
  <Words>5</Words>
  <Application>Microsoft Office PowerPoint</Application>
  <PresentationFormat>عرض على الشاشة (3:4)‏</PresentationFormat>
  <Paragraphs>1</Paragraphs>
  <Slides>1</Slides>
  <Notes>0</Notes>
  <HiddenSlides>0</HiddenSlides>
  <MMClips>0</MMClips>
  <ScaleCrop>false</ScaleCrop>
  <HeadingPairs>
    <vt:vector size="4" baseType="variant">
      <vt:variant>
        <vt:lpstr>سمة</vt:lpstr>
      </vt:variant>
      <vt:variant>
        <vt:i4>1</vt:i4>
      </vt:variant>
      <vt:variant>
        <vt:lpstr>عناوين الشرائح</vt:lpstr>
      </vt:variant>
      <vt:variant>
        <vt:i4>1</vt:i4>
      </vt:variant>
    </vt:vector>
  </HeadingPairs>
  <TitlesOfParts>
    <vt:vector size="2" baseType="lpstr">
      <vt:lpstr>سمة Office</vt:lpstr>
      <vt:lpstr>9.Lˊinfluence latine. Au XIIème siècle,il yavait une renaissance des lettres latines.Cette renaissance    est représentées par des œuvres des clercs qui prennent conscience dela   mission intellectuelle dela France.   Alors,les clercs commemcent àétudier ,à analyser et copier les textes latines antiques.Ces œuvres préparent aux véritables romans courtois ,bien éloignés dela simplicité des chansons de gestes.ils font une grande place aux discours,aux descriptions des costumes et des mœurs des seigneurs.                                                                      </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9.Lˋinfluence latine. Au XIIème siècle,il yavait une renaissance des lettres latines.Cette renaissance est représentées par des œuvres des clercs qui prennent conscience dela mission intellectuelle dela France. </dc:title>
  <dc:creator>Hp</dc:creator>
  <cp:lastModifiedBy>Hp</cp:lastModifiedBy>
  <cp:revision>3</cp:revision>
  <dcterms:created xsi:type="dcterms:W3CDTF">2018-01-17T04:58:37Z</dcterms:created>
  <dcterms:modified xsi:type="dcterms:W3CDTF">2018-02-04T19:51:23Z</dcterms:modified>
</cp:coreProperties>
</file>