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6" d="100"/>
          <a:sy n="66" d="100"/>
        </p:scale>
        <p:origin x="-155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5D0CB0F3-C60F-421B-9438-6EDE0ABA60AB}" type="datetimeFigureOut">
              <a:rPr lang="ar-IQ" smtClean="0"/>
              <a:pPr/>
              <a:t>19/05/1439</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F4591223-B4AF-4ECF-BAD2-6B76F97B9ECA}"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D0CB0F3-C60F-421B-9438-6EDE0ABA60AB}" type="datetimeFigureOut">
              <a:rPr lang="ar-IQ" smtClean="0"/>
              <a:pPr/>
              <a:t>19/05/1439</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F4591223-B4AF-4ECF-BAD2-6B76F97B9ECA}"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D0CB0F3-C60F-421B-9438-6EDE0ABA60AB}" type="datetimeFigureOut">
              <a:rPr lang="ar-IQ" smtClean="0"/>
              <a:pPr/>
              <a:t>19/05/1439</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F4591223-B4AF-4ECF-BAD2-6B76F97B9ECA}"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D0CB0F3-C60F-421B-9438-6EDE0ABA60AB}" type="datetimeFigureOut">
              <a:rPr lang="ar-IQ" smtClean="0"/>
              <a:pPr/>
              <a:t>19/05/1439</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F4591223-B4AF-4ECF-BAD2-6B76F97B9ECA}"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5D0CB0F3-C60F-421B-9438-6EDE0ABA60AB}" type="datetimeFigureOut">
              <a:rPr lang="ar-IQ" smtClean="0"/>
              <a:pPr/>
              <a:t>19/05/1439</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F4591223-B4AF-4ECF-BAD2-6B76F97B9ECA}" type="slidenum">
              <a:rPr lang="ar-IQ" smtClean="0"/>
              <a:pPr/>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5D0CB0F3-C60F-421B-9438-6EDE0ABA60AB}" type="datetimeFigureOut">
              <a:rPr lang="ar-IQ" smtClean="0"/>
              <a:pPr/>
              <a:t>19/05/1439</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F4591223-B4AF-4ECF-BAD2-6B76F97B9ECA}"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5D0CB0F3-C60F-421B-9438-6EDE0ABA60AB}" type="datetimeFigureOut">
              <a:rPr lang="ar-IQ" smtClean="0"/>
              <a:pPr/>
              <a:t>19/05/1439</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F4591223-B4AF-4ECF-BAD2-6B76F97B9ECA}"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5D0CB0F3-C60F-421B-9438-6EDE0ABA60AB}" type="datetimeFigureOut">
              <a:rPr lang="ar-IQ" smtClean="0"/>
              <a:pPr/>
              <a:t>19/05/1439</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F4591223-B4AF-4ECF-BAD2-6B76F97B9ECA}"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5D0CB0F3-C60F-421B-9438-6EDE0ABA60AB}" type="datetimeFigureOut">
              <a:rPr lang="ar-IQ" smtClean="0"/>
              <a:pPr/>
              <a:t>19/05/1439</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F4591223-B4AF-4ECF-BAD2-6B76F97B9ECA}"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5D0CB0F3-C60F-421B-9438-6EDE0ABA60AB}" type="datetimeFigureOut">
              <a:rPr lang="ar-IQ" smtClean="0"/>
              <a:pPr/>
              <a:t>19/05/1439</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F4591223-B4AF-4ECF-BAD2-6B76F97B9ECA}"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5D0CB0F3-C60F-421B-9438-6EDE0ABA60AB}" type="datetimeFigureOut">
              <a:rPr lang="ar-IQ" smtClean="0"/>
              <a:pPr/>
              <a:t>19/05/1439</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F4591223-B4AF-4ECF-BAD2-6B76F97B9ECA}" type="slidenum">
              <a:rPr lang="ar-IQ" smtClean="0"/>
              <a:pPr/>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D0CB0F3-C60F-421B-9438-6EDE0ABA60AB}" type="datetimeFigureOut">
              <a:rPr lang="ar-IQ" smtClean="0"/>
              <a:pPr/>
              <a:t>19/05/1439</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F4591223-B4AF-4ECF-BAD2-6B76F97B9ECA}"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algn="l"/>
            <a:r>
              <a:rPr lang="ar-IQ" sz="2200" b="1" i="1" u="sng" dirty="0" smtClean="0">
                <a:solidFill>
                  <a:schemeClr val="tx1"/>
                </a:solidFill>
              </a:rPr>
              <a:t/>
            </a:r>
            <a:br>
              <a:rPr lang="ar-IQ" sz="2200" b="1" i="1" u="sng" dirty="0" smtClean="0">
                <a:solidFill>
                  <a:schemeClr val="tx1"/>
                </a:solidFill>
              </a:rPr>
            </a:br>
            <a:r>
              <a:rPr lang="en-US" sz="2200" b="1" i="1" u="sng" smtClean="0">
                <a:solidFill>
                  <a:schemeClr val="tx1"/>
                </a:solidFill>
              </a:rPr>
              <a:t>10.L</a:t>
            </a:r>
            <a:r>
              <a:rPr lang="en-US" sz="2200" b="1" i="1" u="sng" smtClean="0"/>
              <a:t>ˊi</a:t>
            </a:r>
            <a:r>
              <a:rPr lang="en-US" sz="2200" b="1" i="1" u="sng" smtClean="0">
                <a:solidFill>
                  <a:schemeClr val="tx1"/>
                </a:solidFill>
              </a:rPr>
              <a:t>nfluence </a:t>
            </a:r>
            <a:r>
              <a:rPr lang="en-US" sz="2200" b="1" i="1" u="sng" dirty="0" err="1" smtClean="0">
                <a:solidFill>
                  <a:schemeClr val="tx1"/>
                </a:solidFill>
              </a:rPr>
              <a:t>bretonne</a:t>
            </a:r>
            <a:r>
              <a:rPr lang="en-US" sz="9600" dirty="0" smtClean="0">
                <a:solidFill>
                  <a:schemeClr val="tx1"/>
                </a:solidFill>
              </a:rPr>
              <a:t/>
            </a:r>
            <a:br>
              <a:rPr lang="en-US" sz="9600" dirty="0" smtClean="0">
                <a:solidFill>
                  <a:schemeClr val="tx1"/>
                </a:solidFill>
              </a:rPr>
            </a:br>
            <a:r>
              <a:rPr lang="ar-IQ" sz="9600" dirty="0" smtClean="0">
                <a:solidFill>
                  <a:schemeClr val="tx1"/>
                </a:solidFill>
              </a:rPr>
              <a:t/>
            </a:r>
            <a:br>
              <a:rPr lang="ar-IQ" sz="9600" dirty="0" smtClean="0">
                <a:solidFill>
                  <a:schemeClr val="tx1"/>
                </a:solidFill>
              </a:rPr>
            </a:br>
            <a:r>
              <a:rPr lang="en-US" sz="2000" b="1" dirty="0" smtClean="0">
                <a:solidFill>
                  <a:schemeClr val="tx1"/>
                </a:solidFill>
              </a:rPr>
              <a:t>Les </a:t>
            </a:r>
            <a:r>
              <a:rPr lang="en-US" sz="2000" b="1" dirty="0" err="1" smtClean="0">
                <a:solidFill>
                  <a:schemeClr val="tx1"/>
                </a:solidFill>
              </a:rPr>
              <a:t>écrivains</a:t>
            </a:r>
            <a:r>
              <a:rPr lang="en-US" sz="2000" b="1" dirty="0" smtClean="0">
                <a:solidFill>
                  <a:schemeClr val="tx1"/>
                </a:solidFill>
              </a:rPr>
              <a:t> </a:t>
            </a:r>
            <a:r>
              <a:rPr lang="en-US" sz="2000" b="1" dirty="0" err="1" smtClean="0">
                <a:solidFill>
                  <a:schemeClr val="tx1"/>
                </a:solidFill>
              </a:rPr>
              <a:t>français</a:t>
            </a:r>
            <a:r>
              <a:rPr lang="en-US" sz="2000" b="1" dirty="0" smtClean="0">
                <a:solidFill>
                  <a:schemeClr val="tx1"/>
                </a:solidFill>
              </a:rPr>
              <a:t> </a:t>
            </a:r>
            <a:r>
              <a:rPr lang="en-US" sz="2000" b="1" dirty="0" err="1" smtClean="0">
                <a:solidFill>
                  <a:schemeClr val="tx1"/>
                </a:solidFill>
              </a:rPr>
              <a:t>sˋinspirent</a:t>
            </a:r>
            <a:r>
              <a:rPr lang="en-US" sz="2000" b="1" dirty="0" smtClean="0">
                <a:solidFill>
                  <a:schemeClr val="tx1"/>
                </a:solidFill>
              </a:rPr>
              <a:t> </a:t>
            </a:r>
            <a:r>
              <a:rPr lang="en-US" sz="2000" b="1" dirty="0" err="1" smtClean="0">
                <a:solidFill>
                  <a:schemeClr val="tx1"/>
                </a:solidFill>
              </a:rPr>
              <a:t>lˊessentiel</a:t>
            </a:r>
            <a:r>
              <a:rPr lang="en-US" sz="2000" b="1" dirty="0" smtClean="0">
                <a:solidFill>
                  <a:schemeClr val="tx1"/>
                </a:solidFill>
              </a:rPr>
              <a:t> de </a:t>
            </a:r>
            <a:r>
              <a:rPr lang="en-US" sz="2000" b="1" dirty="0" err="1" smtClean="0">
                <a:solidFill>
                  <a:schemeClr val="tx1"/>
                </a:solidFill>
              </a:rPr>
              <a:t>leurs</a:t>
            </a:r>
            <a:r>
              <a:rPr lang="en-US" sz="2000" b="1" dirty="0" smtClean="0">
                <a:solidFill>
                  <a:schemeClr val="tx1"/>
                </a:solidFill>
              </a:rPr>
              <a:t> </a:t>
            </a:r>
            <a:r>
              <a:rPr lang="en-US" sz="2000" b="1" dirty="0" err="1" smtClean="0">
                <a:solidFill>
                  <a:schemeClr val="tx1"/>
                </a:solidFill>
              </a:rPr>
              <a:t>œuvres</a:t>
            </a:r>
            <a:r>
              <a:rPr lang="en-US" sz="2000" b="1" dirty="0" smtClean="0">
                <a:solidFill>
                  <a:schemeClr val="tx1"/>
                </a:solidFill>
              </a:rPr>
              <a:t> des </a:t>
            </a:r>
            <a:r>
              <a:rPr lang="en-US" sz="2000" b="1" dirty="0" err="1" smtClean="0">
                <a:solidFill>
                  <a:schemeClr val="tx1"/>
                </a:solidFill>
              </a:rPr>
              <a:t>romans</a:t>
            </a:r>
            <a:r>
              <a:rPr lang="en-US" sz="2000" b="1" dirty="0" smtClean="0">
                <a:solidFill>
                  <a:schemeClr val="tx1"/>
                </a:solidFill>
              </a:rPr>
              <a:t> du </a:t>
            </a:r>
            <a:r>
              <a:rPr lang="en-US" sz="2000" b="1" dirty="0" err="1" smtClean="0">
                <a:solidFill>
                  <a:schemeClr val="tx1"/>
                </a:solidFill>
              </a:rPr>
              <a:t>roi</a:t>
            </a:r>
            <a:r>
              <a:rPr lang="en-US" sz="2000" b="1" dirty="0" smtClean="0">
                <a:solidFill>
                  <a:schemeClr val="tx1"/>
                </a:solidFill>
              </a:rPr>
              <a:t> </a:t>
            </a:r>
            <a:r>
              <a:rPr lang="en-US" sz="2000" b="1" dirty="0" err="1" smtClean="0">
                <a:solidFill>
                  <a:schemeClr val="tx1"/>
                </a:solidFill>
              </a:rPr>
              <a:t>Arthur.Vingt</a:t>
            </a:r>
            <a:r>
              <a:rPr lang="en-US" sz="2000" b="1" dirty="0" smtClean="0">
                <a:solidFill>
                  <a:schemeClr val="tx1"/>
                </a:solidFill>
              </a:rPr>
              <a:t> </a:t>
            </a:r>
            <a:r>
              <a:rPr lang="en-US" sz="2000" b="1" dirty="0" err="1" smtClean="0">
                <a:solidFill>
                  <a:schemeClr val="tx1"/>
                </a:solidFill>
              </a:rPr>
              <a:t>ans</a:t>
            </a:r>
            <a:r>
              <a:rPr lang="en-US" sz="2000" b="1" dirty="0" smtClean="0">
                <a:solidFill>
                  <a:schemeClr val="tx1"/>
                </a:solidFill>
              </a:rPr>
              <a:t> plus </a:t>
            </a:r>
            <a:r>
              <a:rPr lang="en-US" sz="2000" b="1" dirty="0" err="1" smtClean="0">
                <a:solidFill>
                  <a:schemeClr val="tx1"/>
                </a:solidFill>
              </a:rPr>
              <a:t>tard,ils</a:t>
            </a:r>
            <a:r>
              <a:rPr lang="en-US" sz="2000" b="1" dirty="0" smtClean="0">
                <a:solidFill>
                  <a:schemeClr val="tx1"/>
                </a:solidFill>
              </a:rPr>
              <a:t> </a:t>
            </a:r>
            <a:r>
              <a:rPr lang="en-US" sz="2000" b="1" dirty="0" err="1" smtClean="0">
                <a:solidFill>
                  <a:schemeClr val="tx1"/>
                </a:solidFill>
              </a:rPr>
              <a:t>sont</a:t>
            </a:r>
            <a:r>
              <a:rPr lang="en-US" sz="2000" b="1" dirty="0" smtClean="0">
                <a:solidFill>
                  <a:schemeClr val="tx1"/>
                </a:solidFill>
              </a:rPr>
              <a:t> </a:t>
            </a:r>
            <a:r>
              <a:rPr lang="en-US" sz="2000" b="1" dirty="0" err="1" smtClean="0">
                <a:solidFill>
                  <a:schemeClr val="tx1"/>
                </a:solidFill>
              </a:rPr>
              <a:t>adaptés</a:t>
            </a:r>
            <a:r>
              <a:rPr lang="en-US" sz="2000" b="1" dirty="0" smtClean="0">
                <a:solidFill>
                  <a:schemeClr val="tx1"/>
                </a:solidFill>
              </a:rPr>
              <a:t> en </a:t>
            </a:r>
            <a:r>
              <a:rPr lang="en-US" sz="2000" b="1" dirty="0" err="1" smtClean="0">
                <a:solidFill>
                  <a:schemeClr val="tx1"/>
                </a:solidFill>
              </a:rPr>
              <a:t>français</a:t>
            </a:r>
            <a:r>
              <a:rPr lang="en-US" sz="2000" b="1" dirty="0" smtClean="0">
                <a:solidFill>
                  <a:schemeClr val="tx1"/>
                </a:solidFill>
              </a:rPr>
              <a:t> .</a:t>
            </a:r>
            <a:r>
              <a:rPr lang="en-US" sz="2000" b="1" dirty="0" err="1" smtClean="0">
                <a:solidFill>
                  <a:schemeClr val="tx1"/>
                </a:solidFill>
              </a:rPr>
              <a:t>Ces</a:t>
            </a:r>
            <a:r>
              <a:rPr lang="en-US" sz="2000" b="1" dirty="0" smtClean="0">
                <a:solidFill>
                  <a:schemeClr val="tx1"/>
                </a:solidFill>
              </a:rPr>
              <a:t> </a:t>
            </a:r>
            <a:r>
              <a:rPr lang="en-US" sz="2000" b="1" dirty="0" err="1" smtClean="0">
                <a:solidFill>
                  <a:schemeClr val="tx1"/>
                </a:solidFill>
              </a:rPr>
              <a:t>romans</a:t>
            </a:r>
            <a:r>
              <a:rPr lang="en-US" sz="2000" b="1" dirty="0" smtClean="0">
                <a:solidFill>
                  <a:schemeClr val="tx1"/>
                </a:solidFill>
              </a:rPr>
              <a:t> se </a:t>
            </a:r>
            <a:r>
              <a:rPr lang="en-US" sz="2000" b="1" dirty="0" err="1" smtClean="0">
                <a:solidFill>
                  <a:schemeClr val="tx1"/>
                </a:solidFill>
              </a:rPr>
              <a:t>distinguent</a:t>
            </a:r>
            <a:r>
              <a:rPr lang="en-US" sz="2000" b="1" dirty="0" smtClean="0">
                <a:solidFill>
                  <a:schemeClr val="tx1"/>
                </a:solidFill>
              </a:rPr>
              <a:t> par </a:t>
            </a:r>
            <a:r>
              <a:rPr lang="en-US" sz="2000" b="1" dirty="0" err="1" smtClean="0">
                <a:solidFill>
                  <a:schemeClr val="tx1"/>
                </a:solidFill>
              </a:rPr>
              <a:t>lˊorigine</a:t>
            </a:r>
            <a:r>
              <a:rPr lang="en-US" sz="2000" b="1" dirty="0" smtClean="0">
                <a:solidFill>
                  <a:schemeClr val="tx1"/>
                </a:solidFill>
              </a:rPr>
              <a:t> de </a:t>
            </a:r>
            <a:r>
              <a:rPr lang="en-US" sz="2000" b="1" dirty="0" err="1" smtClean="0">
                <a:solidFill>
                  <a:schemeClr val="tx1"/>
                </a:solidFill>
              </a:rPr>
              <a:t>leurs</a:t>
            </a:r>
            <a:r>
              <a:rPr lang="en-US" sz="2000" b="1" dirty="0" smtClean="0">
                <a:solidFill>
                  <a:schemeClr val="tx1"/>
                </a:solidFill>
              </a:rPr>
              <a:t> </a:t>
            </a:r>
            <a:r>
              <a:rPr lang="en-US" sz="2000" b="1" dirty="0" err="1" smtClean="0">
                <a:solidFill>
                  <a:schemeClr val="tx1"/>
                </a:solidFill>
              </a:rPr>
              <a:t>héros</a:t>
            </a:r>
            <a:r>
              <a:rPr lang="en-US" sz="2000" b="1" dirty="0" smtClean="0">
                <a:solidFill>
                  <a:schemeClr val="tx1"/>
                </a:solidFill>
              </a:rPr>
              <a:t> et par le cadre de </a:t>
            </a:r>
            <a:r>
              <a:rPr lang="en-US" sz="2000" b="1" dirty="0" err="1" smtClean="0">
                <a:solidFill>
                  <a:schemeClr val="tx1"/>
                </a:solidFill>
              </a:rPr>
              <a:t>leurs</a:t>
            </a:r>
            <a:r>
              <a:rPr lang="en-US" sz="2000" b="1" dirty="0" smtClean="0">
                <a:solidFill>
                  <a:schemeClr val="tx1"/>
                </a:solidFill>
              </a:rPr>
              <a:t> </a:t>
            </a:r>
            <a:r>
              <a:rPr lang="en-US" sz="2000" b="1" dirty="0" err="1" smtClean="0">
                <a:solidFill>
                  <a:schemeClr val="tx1"/>
                </a:solidFill>
              </a:rPr>
              <a:t>aventures</a:t>
            </a:r>
            <a:r>
              <a:rPr lang="en-US" sz="2000" b="1" dirty="0" smtClean="0">
                <a:solidFill>
                  <a:schemeClr val="tx1"/>
                </a:solidFill>
              </a:rPr>
              <a:t> et en fin par </a:t>
            </a:r>
            <a:r>
              <a:rPr lang="en-US" sz="2000" b="1" dirty="0" err="1" smtClean="0">
                <a:solidFill>
                  <a:schemeClr val="tx1"/>
                </a:solidFill>
              </a:rPr>
              <a:t>lˊimportance</a:t>
            </a:r>
            <a:r>
              <a:rPr lang="en-US" sz="2000" b="1" dirty="0" smtClean="0">
                <a:solidFill>
                  <a:schemeClr val="tx1"/>
                </a:solidFill>
              </a:rPr>
              <a:t> </a:t>
            </a:r>
            <a:r>
              <a:rPr lang="en-US" sz="2000" b="1" dirty="0" err="1" smtClean="0">
                <a:solidFill>
                  <a:schemeClr val="tx1"/>
                </a:solidFill>
              </a:rPr>
              <a:t>quˊils</a:t>
            </a:r>
            <a:r>
              <a:rPr lang="en-US" sz="2000" b="1" dirty="0" smtClean="0">
                <a:solidFill>
                  <a:schemeClr val="tx1"/>
                </a:solidFill>
              </a:rPr>
              <a:t> </a:t>
            </a:r>
            <a:r>
              <a:rPr lang="en-US" sz="2000" b="1" dirty="0" err="1" smtClean="0">
                <a:solidFill>
                  <a:schemeClr val="tx1"/>
                </a:solidFill>
              </a:rPr>
              <a:t>donnent</a:t>
            </a:r>
            <a:r>
              <a:rPr lang="en-US" sz="2000" b="1" dirty="0" smtClean="0">
                <a:solidFill>
                  <a:schemeClr val="tx1"/>
                </a:solidFill>
              </a:rPr>
              <a:t> au </a:t>
            </a:r>
            <a:r>
              <a:rPr lang="en-US" sz="2000" b="1" dirty="0" err="1" smtClean="0">
                <a:solidFill>
                  <a:schemeClr val="tx1"/>
                </a:solidFill>
              </a:rPr>
              <a:t>mystère.parmi</a:t>
            </a:r>
            <a:r>
              <a:rPr lang="en-US" sz="2000" b="1" dirty="0" smtClean="0">
                <a:solidFill>
                  <a:schemeClr val="tx1"/>
                </a:solidFill>
              </a:rPr>
              <a:t> </a:t>
            </a:r>
            <a:r>
              <a:rPr lang="en-US" sz="2000" b="1" dirty="0" err="1" smtClean="0">
                <a:solidFill>
                  <a:schemeClr val="tx1"/>
                </a:solidFill>
              </a:rPr>
              <a:t>ces</a:t>
            </a:r>
            <a:r>
              <a:rPr lang="en-US" sz="2000" b="1" dirty="0" smtClean="0">
                <a:solidFill>
                  <a:schemeClr val="tx1"/>
                </a:solidFill>
              </a:rPr>
              <a:t> </a:t>
            </a:r>
            <a:r>
              <a:rPr lang="en-US" sz="2000" b="1" dirty="0" err="1" smtClean="0">
                <a:solidFill>
                  <a:schemeClr val="tx1"/>
                </a:solidFill>
              </a:rPr>
              <a:t>œuvres</a:t>
            </a:r>
            <a:r>
              <a:rPr lang="en-US" sz="2000" b="1" dirty="0" smtClean="0">
                <a:solidFill>
                  <a:schemeClr val="tx1"/>
                </a:solidFill>
              </a:rPr>
              <a:t> </a:t>
            </a:r>
            <a:r>
              <a:rPr lang="en-US" sz="2000" b="1" dirty="0" err="1" smtClean="0">
                <a:solidFill>
                  <a:schemeClr val="tx1"/>
                </a:solidFill>
              </a:rPr>
              <a:t>bretonnes</a:t>
            </a:r>
            <a:r>
              <a:rPr lang="en-US" sz="2000" b="1" dirty="0" smtClean="0">
                <a:solidFill>
                  <a:schemeClr val="tx1"/>
                </a:solidFill>
              </a:rPr>
              <a:t> Les </a:t>
            </a:r>
            <a:r>
              <a:rPr lang="en-US" sz="2000" b="1" dirty="0" err="1" smtClean="0">
                <a:solidFill>
                  <a:schemeClr val="tx1"/>
                </a:solidFill>
              </a:rPr>
              <a:t>Lais</a:t>
            </a:r>
            <a:r>
              <a:rPr lang="en-US" sz="2000" b="1" dirty="0" smtClean="0">
                <a:solidFill>
                  <a:schemeClr val="tx1"/>
                </a:solidFill>
              </a:rPr>
              <a:t> de Marie de France et le roman de Tristan et </a:t>
            </a:r>
            <a:r>
              <a:rPr lang="en-US" sz="2000" b="1" dirty="0" err="1" smtClean="0">
                <a:solidFill>
                  <a:schemeClr val="tx1"/>
                </a:solidFill>
              </a:rPr>
              <a:t>Iseut</a:t>
            </a:r>
            <a:r>
              <a:rPr lang="en-US" sz="2000" b="1" dirty="0" smtClean="0">
                <a:solidFill>
                  <a:schemeClr val="tx1"/>
                </a:solidFill>
              </a:rPr>
              <a:t>.</a:t>
            </a:r>
            <a:r>
              <a:rPr lang="en-US" sz="2000" b="1" dirty="0" smtClean="0">
                <a:solidFill>
                  <a:schemeClr val="tx1"/>
                </a:solidFill>
              </a:rPr>
              <a:t/>
            </a:r>
            <a:br>
              <a:rPr lang="en-US" sz="2000" b="1" dirty="0" smtClean="0">
                <a:solidFill>
                  <a:schemeClr val="tx1"/>
                </a:solidFill>
              </a:rPr>
            </a:br>
            <a:endParaRPr lang="ar-IQ" sz="2000" b="1" dirty="0"/>
          </a:p>
        </p:txBody>
      </p:sp>
      <p:sp>
        <p:nvSpPr>
          <p:cNvPr id="3" name="عنوان فرعي 2"/>
          <p:cNvSpPr>
            <a:spLocks noGrp="1"/>
          </p:cNvSpPr>
          <p:nvPr>
            <p:ph type="subTitle" idx="1"/>
          </p:nvPr>
        </p:nvSpPr>
        <p:spPr>
          <a:xfrm>
            <a:off x="1371600" y="5500702"/>
            <a:ext cx="5629292" cy="138098"/>
          </a:xfrm>
        </p:spPr>
        <p:txBody>
          <a:bodyPr>
            <a:normAutofit fontScale="25000" lnSpcReduction="20000"/>
          </a:bodyPr>
          <a:lstStyle/>
          <a:p>
            <a:endParaRPr lang="ar-IQ"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0</Words>
  <Application>Microsoft Office PowerPoint</Application>
  <PresentationFormat>عرض على الشاشة (3:4)‏</PresentationFormat>
  <Paragraphs>1</Paragraphs>
  <Slides>1</Slides>
  <Notes>0</Notes>
  <HiddenSlides>0</HiddenSlides>
  <MMClips>0</MMClips>
  <ScaleCrop>false</ScaleCrop>
  <HeadingPairs>
    <vt:vector size="4" baseType="variant">
      <vt:variant>
        <vt:lpstr>سمة</vt:lpstr>
      </vt:variant>
      <vt:variant>
        <vt:i4>1</vt:i4>
      </vt:variant>
      <vt:variant>
        <vt:lpstr>عناوين الشرائح</vt:lpstr>
      </vt:variant>
      <vt:variant>
        <vt:i4>1</vt:i4>
      </vt:variant>
    </vt:vector>
  </HeadingPairs>
  <TitlesOfParts>
    <vt:vector size="2" baseType="lpstr">
      <vt:lpstr>سمة Office</vt:lpstr>
      <vt:lpstr> 10.Lˊinfluence bretonne  Les écrivains français sˋinspirent lˊessentiel de leurs œuvres des romans du roi Arthur.Vingt ans plus tard,ils sont adaptés en français .Ces romans se distinguent par lˊorigine de leurs héros et par le cadre de leurs aventures et en fin par lˊimportance quˊils donnent au mystère.parmi ces œuvres bretonnes Les Lais de Marie de France et le roman de Tristan et Iseut.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10.Lˋinfluence bretonne Les écrivains français sˋinspirent lˊessentiel de leurs œuvres des romans du roi Arthur. </dc:title>
  <dc:creator>Hp</dc:creator>
  <cp:lastModifiedBy>Hp</cp:lastModifiedBy>
  <cp:revision>3</cp:revision>
  <dcterms:created xsi:type="dcterms:W3CDTF">2018-01-17T04:59:08Z</dcterms:created>
  <dcterms:modified xsi:type="dcterms:W3CDTF">2018-02-04T19:58:07Z</dcterms:modified>
</cp:coreProperties>
</file>