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5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31C5395-5670-42BD-A268-871E195C3693}"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EB496DB-111D-4E3B-BDFE-45828EE0E4BF}"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31C5395-5670-42BD-A268-871E195C3693}"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EB496DB-111D-4E3B-BDFE-45828EE0E4BF}"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31C5395-5670-42BD-A268-871E195C3693}"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EB496DB-111D-4E3B-BDFE-45828EE0E4BF}"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31C5395-5670-42BD-A268-871E195C3693}"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EB496DB-111D-4E3B-BDFE-45828EE0E4BF}"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31C5395-5670-42BD-A268-871E195C3693}"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EB496DB-111D-4E3B-BDFE-45828EE0E4BF}"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31C5395-5670-42BD-A268-871E195C3693}" type="datetimeFigureOut">
              <a:rPr lang="ar-IQ" smtClean="0"/>
              <a:pPr/>
              <a:t>19/05/1439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EB496DB-111D-4E3B-BDFE-45828EE0E4BF}"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31C5395-5670-42BD-A268-871E195C3693}" type="datetimeFigureOut">
              <a:rPr lang="ar-IQ" smtClean="0"/>
              <a:pPr/>
              <a:t>19/05/1439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EB496DB-111D-4E3B-BDFE-45828EE0E4BF}"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31C5395-5670-42BD-A268-871E195C3693}" type="datetimeFigureOut">
              <a:rPr lang="ar-IQ" smtClean="0"/>
              <a:pPr/>
              <a:t>19/05/1439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EB496DB-111D-4E3B-BDFE-45828EE0E4BF}"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31C5395-5670-42BD-A268-871E195C3693}" type="datetimeFigureOut">
              <a:rPr lang="ar-IQ" smtClean="0"/>
              <a:pPr/>
              <a:t>19/05/1439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EB496DB-111D-4E3B-BDFE-45828EE0E4BF}"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31C5395-5670-42BD-A268-871E195C3693}" type="datetimeFigureOut">
              <a:rPr lang="ar-IQ" smtClean="0"/>
              <a:pPr/>
              <a:t>19/05/1439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EB496DB-111D-4E3B-BDFE-45828EE0E4BF}"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31C5395-5670-42BD-A268-871E195C3693}" type="datetimeFigureOut">
              <a:rPr lang="ar-IQ" smtClean="0"/>
              <a:pPr/>
              <a:t>19/05/1439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EB496DB-111D-4E3B-BDFE-45828EE0E4BF}"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31C5395-5670-42BD-A268-871E195C3693}" type="datetimeFigureOut">
              <a:rPr lang="ar-IQ" smtClean="0"/>
              <a:pPr/>
              <a:t>19/05/1439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EB496DB-111D-4E3B-BDFE-45828EE0E4BF}"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sz="2200" b="1" i="1" u="sng" dirty="0" smtClean="0">
                <a:solidFill>
                  <a:schemeClr val="tx1"/>
                </a:solidFill>
              </a:rPr>
              <a:t/>
            </a:r>
            <a:br>
              <a:rPr lang="ar-IQ" sz="2200" b="1" i="1" u="sng" dirty="0" smtClean="0">
                <a:solidFill>
                  <a:schemeClr val="tx1"/>
                </a:solidFill>
              </a:rPr>
            </a:br>
            <a:r>
              <a:rPr lang="en-US" sz="2200" b="1" i="1" u="sng" dirty="0" smtClean="0">
                <a:solidFill>
                  <a:schemeClr val="tx1"/>
                </a:solidFill>
              </a:rPr>
              <a:t>13.Lˊinfluence </a:t>
            </a:r>
            <a:r>
              <a:rPr lang="en-US" sz="2200" b="1" i="1" u="sng" dirty="0" err="1" smtClean="0">
                <a:solidFill>
                  <a:schemeClr val="tx1"/>
                </a:solidFill>
              </a:rPr>
              <a:t>provençale</a:t>
            </a:r>
            <a:r>
              <a:rPr lang="en-US" sz="2200" b="1" i="1" u="sng" dirty="0" smtClean="0">
                <a:solidFill>
                  <a:schemeClr val="tx1"/>
                </a:solidFill>
              </a:rPr>
              <a:t> </a:t>
            </a:r>
            <a:r>
              <a:rPr lang="en-US" sz="9600" dirty="0" smtClean="0">
                <a:solidFill>
                  <a:schemeClr val="tx1"/>
                </a:solidFill>
              </a:rPr>
              <a:t/>
            </a:r>
            <a:br>
              <a:rPr lang="en-US" sz="9600" dirty="0" smtClean="0">
                <a:solidFill>
                  <a:schemeClr val="tx1"/>
                </a:solidFill>
              </a:rPr>
            </a:br>
            <a:r>
              <a:rPr lang="en-US" sz="1800" b="1" dirty="0" smtClean="0">
                <a:solidFill>
                  <a:schemeClr val="tx1"/>
                </a:solidFill>
              </a:rPr>
              <a:t>Comment la France du </a:t>
            </a:r>
            <a:r>
              <a:rPr lang="en-US" sz="1800" b="1" dirty="0" err="1" smtClean="0">
                <a:solidFill>
                  <a:schemeClr val="tx1"/>
                </a:solidFill>
              </a:rPr>
              <a:t>Sud</a:t>
            </a:r>
            <a:r>
              <a:rPr lang="en-US" sz="1800" b="1" dirty="0" smtClean="0">
                <a:solidFill>
                  <a:schemeClr val="tx1"/>
                </a:solidFill>
              </a:rPr>
              <a:t> </a:t>
            </a:r>
            <a:r>
              <a:rPr lang="en-US" sz="1800" b="1" dirty="0" err="1" smtClean="0">
                <a:solidFill>
                  <a:schemeClr val="tx1"/>
                </a:solidFill>
              </a:rPr>
              <a:t>exerce</a:t>
            </a:r>
            <a:r>
              <a:rPr lang="en-US" sz="1800" b="1" dirty="0" smtClean="0">
                <a:solidFill>
                  <a:schemeClr val="tx1"/>
                </a:solidFill>
              </a:rPr>
              <a:t> </a:t>
            </a:r>
            <a:r>
              <a:rPr lang="en-US" sz="1800" b="1" dirty="0" err="1" smtClean="0">
                <a:solidFill>
                  <a:schemeClr val="tx1"/>
                </a:solidFill>
              </a:rPr>
              <a:t>une</a:t>
            </a:r>
            <a:r>
              <a:rPr lang="en-US" sz="1800" b="1" dirty="0" smtClean="0">
                <a:solidFill>
                  <a:schemeClr val="tx1"/>
                </a:solidFill>
              </a:rPr>
              <a:t> influence </a:t>
            </a:r>
            <a:r>
              <a:rPr lang="en-US" sz="1800" b="1" dirty="0" err="1" smtClean="0">
                <a:solidFill>
                  <a:schemeClr val="tx1"/>
                </a:solidFill>
              </a:rPr>
              <a:t>àla</a:t>
            </a:r>
            <a:r>
              <a:rPr lang="en-US" sz="1800" b="1" dirty="0" smtClean="0">
                <a:solidFill>
                  <a:schemeClr val="tx1"/>
                </a:solidFill>
              </a:rPr>
              <a:t> </a:t>
            </a:r>
            <a:r>
              <a:rPr lang="en-US" sz="1800" b="1" dirty="0" err="1" smtClean="0">
                <a:solidFill>
                  <a:schemeClr val="tx1"/>
                </a:solidFill>
              </a:rPr>
              <a:t>fois</a:t>
            </a:r>
            <a:r>
              <a:rPr lang="en-US" sz="1800" b="1" dirty="0" smtClean="0">
                <a:solidFill>
                  <a:schemeClr val="tx1"/>
                </a:solidFill>
              </a:rPr>
              <a:t> </a:t>
            </a:r>
            <a:r>
              <a:rPr lang="en-US" sz="1800" b="1" dirty="0" err="1" smtClean="0">
                <a:solidFill>
                  <a:schemeClr val="tx1"/>
                </a:solidFill>
              </a:rPr>
              <a:t>littéraire</a:t>
            </a:r>
            <a:r>
              <a:rPr lang="en-US" sz="1800" b="1" dirty="0" smtClean="0">
                <a:solidFill>
                  <a:schemeClr val="tx1"/>
                </a:solidFill>
              </a:rPr>
              <a:t> et </a:t>
            </a:r>
            <a:r>
              <a:rPr lang="en-US" sz="1800" b="1" dirty="0" err="1" smtClean="0">
                <a:solidFill>
                  <a:schemeClr val="tx1"/>
                </a:solidFill>
              </a:rPr>
              <a:t>sociale</a:t>
            </a:r>
            <a:r>
              <a:rPr lang="en-US" sz="1800" b="1" dirty="0" smtClean="0">
                <a:solidFill>
                  <a:schemeClr val="tx1"/>
                </a:solidFill>
              </a:rPr>
              <a:t> </a:t>
            </a:r>
            <a:r>
              <a:rPr lang="en-US" sz="1800" b="1" dirty="0" err="1" smtClean="0">
                <a:solidFill>
                  <a:schemeClr val="tx1"/>
                </a:solidFill>
              </a:rPr>
              <a:t>sur</a:t>
            </a:r>
            <a:r>
              <a:rPr lang="en-US" sz="1800" b="1" dirty="0" smtClean="0">
                <a:solidFill>
                  <a:schemeClr val="tx1"/>
                </a:solidFill>
              </a:rPr>
              <a:t> la France</a:t>
            </a:r>
            <a:br>
              <a:rPr lang="en-US" sz="1800" b="1" dirty="0" smtClean="0">
                <a:solidFill>
                  <a:schemeClr val="tx1"/>
                </a:solidFill>
              </a:rPr>
            </a:br>
            <a:r>
              <a:rPr lang="en-US" sz="1800" b="1" dirty="0" smtClean="0"/>
              <a:t/>
            </a:r>
            <a:br>
              <a:rPr lang="en-US" sz="1800" b="1" dirty="0" smtClean="0"/>
            </a:br>
            <a:r>
              <a:rPr lang="en-US" sz="1800" b="1" dirty="0" smtClean="0">
                <a:solidFill>
                  <a:schemeClr val="tx1"/>
                </a:solidFill>
              </a:rPr>
              <a:t> </a:t>
            </a:r>
            <a:r>
              <a:rPr lang="en-US" sz="1800" b="1" dirty="0" smtClean="0">
                <a:solidFill>
                  <a:schemeClr val="tx1"/>
                </a:solidFill>
              </a:rPr>
              <a:t>du Nord?</a:t>
            </a:r>
            <a:br>
              <a:rPr lang="en-US" sz="1800" b="1" dirty="0" smtClean="0">
                <a:solidFill>
                  <a:schemeClr val="tx1"/>
                </a:solidFill>
              </a:rPr>
            </a:br>
            <a:r>
              <a:rPr lang="en-US" sz="1800" b="1" dirty="0" smtClean="0">
                <a:solidFill>
                  <a:schemeClr val="tx1"/>
                </a:solidFill>
              </a:rPr>
              <a:t>En France </a:t>
            </a:r>
            <a:r>
              <a:rPr lang="en-US" sz="1800" b="1" dirty="0" err="1" smtClean="0">
                <a:solidFill>
                  <a:schemeClr val="tx1"/>
                </a:solidFill>
              </a:rPr>
              <a:t>dˊoc</a:t>
            </a:r>
            <a:r>
              <a:rPr lang="en-US" sz="1800" b="1" dirty="0" smtClean="0">
                <a:solidFill>
                  <a:schemeClr val="tx1"/>
                </a:solidFill>
              </a:rPr>
              <a:t> </a:t>
            </a:r>
            <a:r>
              <a:rPr lang="en-US" sz="1800" b="1" dirty="0" err="1" smtClean="0">
                <a:solidFill>
                  <a:schemeClr val="tx1"/>
                </a:solidFill>
              </a:rPr>
              <a:t>dèsle</a:t>
            </a:r>
            <a:r>
              <a:rPr lang="en-US" sz="1800" b="1" dirty="0" smtClean="0">
                <a:solidFill>
                  <a:schemeClr val="tx1"/>
                </a:solidFill>
              </a:rPr>
              <a:t> milieu du </a:t>
            </a:r>
            <a:r>
              <a:rPr lang="en-US" sz="1800" b="1" dirty="0" err="1" smtClean="0">
                <a:solidFill>
                  <a:schemeClr val="tx1"/>
                </a:solidFill>
              </a:rPr>
              <a:t>Xième</a:t>
            </a:r>
            <a:r>
              <a:rPr lang="en-US" sz="1800" b="1" dirty="0" smtClean="0">
                <a:solidFill>
                  <a:schemeClr val="tx1"/>
                </a:solidFill>
              </a:rPr>
              <a:t> siècle ,les </a:t>
            </a:r>
            <a:r>
              <a:rPr lang="en-US" sz="1800" b="1" dirty="0" err="1" smtClean="0">
                <a:solidFill>
                  <a:schemeClr val="tx1"/>
                </a:solidFill>
              </a:rPr>
              <a:t>mœurs</a:t>
            </a:r>
            <a:r>
              <a:rPr lang="en-US" sz="1800" b="1" dirty="0" smtClean="0">
                <a:solidFill>
                  <a:schemeClr val="tx1"/>
                </a:solidFill>
              </a:rPr>
              <a:t> et les </a:t>
            </a:r>
            <a:r>
              <a:rPr lang="en-US" sz="1800" b="1" dirty="0" err="1" smtClean="0">
                <a:solidFill>
                  <a:schemeClr val="tx1"/>
                </a:solidFill>
              </a:rPr>
              <a:t>goûts</a:t>
            </a:r>
            <a:r>
              <a:rPr lang="en-US" sz="1800" b="1" dirty="0" smtClean="0">
                <a:solidFill>
                  <a:schemeClr val="tx1"/>
                </a:solidFill>
              </a:rPr>
              <a:t> </a:t>
            </a:r>
            <a:r>
              <a:rPr lang="en-US" sz="1800" b="1" dirty="0" err="1" smtClean="0">
                <a:solidFill>
                  <a:schemeClr val="tx1"/>
                </a:solidFill>
              </a:rPr>
              <a:t>dela</a:t>
            </a:r>
            <a:r>
              <a:rPr lang="en-US" sz="1800" b="1" dirty="0" smtClean="0">
                <a:solidFill>
                  <a:schemeClr val="tx1"/>
                </a:solidFill>
              </a:rPr>
              <a:t> haute </a:t>
            </a:r>
            <a:r>
              <a:rPr lang="en-US" sz="1800" b="1" dirty="0" err="1" smtClean="0">
                <a:solidFill>
                  <a:schemeClr val="tx1"/>
                </a:solidFill>
              </a:rPr>
              <a:t>société</a:t>
            </a:r>
            <a:r>
              <a:rPr lang="en-US" sz="1800" b="1" dirty="0" smtClean="0">
                <a:solidFill>
                  <a:schemeClr val="tx1"/>
                </a:solidFill>
              </a:rPr>
              <a:t> se </a:t>
            </a:r>
            <a:r>
              <a:rPr lang="en-US" sz="1800" b="1" dirty="0" err="1" smtClean="0">
                <a:solidFill>
                  <a:schemeClr val="tx1"/>
                </a:solidFill>
              </a:rPr>
              <a:t>transforment</a:t>
            </a:r>
            <a:r>
              <a:rPr lang="en-US" sz="1800" b="1" dirty="0" smtClean="0">
                <a:solidFill>
                  <a:schemeClr val="tx1"/>
                </a:solidFill>
              </a:rPr>
              <a:t> .</a:t>
            </a:r>
            <a:r>
              <a:rPr lang="en-US" sz="1800" b="1" dirty="0" err="1" smtClean="0">
                <a:solidFill>
                  <a:schemeClr val="tx1"/>
                </a:solidFill>
              </a:rPr>
              <a:t>Ce</a:t>
            </a:r>
            <a:r>
              <a:rPr lang="en-US" sz="1800" b="1" dirty="0" smtClean="0">
                <a:solidFill>
                  <a:schemeClr val="tx1"/>
                </a:solidFill>
              </a:rPr>
              <a:t> </a:t>
            </a:r>
            <a:r>
              <a:rPr lang="en-US" sz="1800" b="1" dirty="0" err="1" smtClean="0">
                <a:solidFill>
                  <a:schemeClr val="tx1"/>
                </a:solidFill>
              </a:rPr>
              <a:t>progrès</a:t>
            </a:r>
            <a:r>
              <a:rPr lang="en-US" sz="1800" b="1" dirty="0" smtClean="0">
                <a:solidFill>
                  <a:schemeClr val="tx1"/>
                </a:solidFill>
              </a:rPr>
              <a:t> </a:t>
            </a:r>
            <a:r>
              <a:rPr lang="en-US" sz="1800" b="1" dirty="0" err="1" smtClean="0">
                <a:solidFill>
                  <a:schemeClr val="tx1"/>
                </a:solidFill>
              </a:rPr>
              <a:t>est</a:t>
            </a:r>
            <a:r>
              <a:rPr lang="en-US" sz="1800" b="1" dirty="0" smtClean="0">
                <a:solidFill>
                  <a:schemeClr val="tx1"/>
                </a:solidFill>
              </a:rPr>
              <a:t> </a:t>
            </a:r>
            <a:r>
              <a:rPr lang="en-US" sz="1800" b="1" dirty="0" err="1" smtClean="0">
                <a:solidFill>
                  <a:schemeClr val="tx1"/>
                </a:solidFill>
              </a:rPr>
              <a:t>bientôt</a:t>
            </a:r>
            <a:r>
              <a:rPr lang="en-US" sz="1800" b="1" dirty="0" smtClean="0">
                <a:solidFill>
                  <a:schemeClr val="tx1"/>
                </a:solidFill>
              </a:rPr>
              <a:t> </a:t>
            </a:r>
            <a:r>
              <a:rPr lang="en-US" sz="1800" b="1" dirty="0" err="1" smtClean="0">
                <a:solidFill>
                  <a:schemeClr val="tx1"/>
                </a:solidFill>
              </a:rPr>
              <a:t>hâté</a:t>
            </a:r>
            <a:r>
              <a:rPr lang="en-US" sz="1800" b="1" dirty="0" smtClean="0">
                <a:solidFill>
                  <a:schemeClr val="tx1"/>
                </a:solidFill>
              </a:rPr>
              <a:t> au moment </a:t>
            </a:r>
            <a:r>
              <a:rPr lang="en-US" sz="1800" b="1" dirty="0" err="1" smtClean="0">
                <a:solidFill>
                  <a:schemeClr val="tx1"/>
                </a:solidFill>
              </a:rPr>
              <a:t>dela</a:t>
            </a:r>
            <a:r>
              <a:rPr lang="en-US" sz="1800" b="1" dirty="0" smtClean="0">
                <a:solidFill>
                  <a:schemeClr val="tx1"/>
                </a:solidFill>
              </a:rPr>
              <a:t> première </a:t>
            </a:r>
            <a:r>
              <a:rPr lang="en-US" sz="1800" b="1" dirty="0" err="1" smtClean="0">
                <a:solidFill>
                  <a:schemeClr val="tx1"/>
                </a:solidFill>
              </a:rPr>
              <a:t>croisade</a:t>
            </a:r>
            <a:r>
              <a:rPr lang="en-US" sz="1800" b="1" dirty="0" smtClean="0">
                <a:solidFill>
                  <a:schemeClr val="tx1"/>
                </a:solidFill>
              </a:rPr>
              <a:t> qui </a:t>
            </a:r>
            <a:r>
              <a:rPr lang="en-US" sz="1800" b="1" dirty="0" err="1" smtClean="0">
                <a:solidFill>
                  <a:schemeClr val="tx1"/>
                </a:solidFill>
              </a:rPr>
              <a:t>jette</a:t>
            </a:r>
            <a:r>
              <a:rPr lang="en-US" sz="1800" b="1" dirty="0" smtClean="0">
                <a:solidFill>
                  <a:schemeClr val="tx1"/>
                </a:solidFill>
              </a:rPr>
              <a:t> un </a:t>
            </a:r>
            <a:r>
              <a:rPr lang="en-US" sz="1800" b="1" dirty="0" err="1" smtClean="0">
                <a:solidFill>
                  <a:schemeClr val="tx1"/>
                </a:solidFill>
              </a:rPr>
              <a:t>pont</a:t>
            </a:r>
            <a:r>
              <a:rPr lang="en-US" sz="1800" b="1" dirty="0" smtClean="0">
                <a:solidFill>
                  <a:schemeClr val="tx1"/>
                </a:solidFill>
              </a:rPr>
              <a:t> entre </a:t>
            </a:r>
            <a:r>
              <a:rPr lang="en-US" sz="1800" b="1" dirty="0" err="1" smtClean="0">
                <a:solidFill>
                  <a:schemeClr val="tx1"/>
                </a:solidFill>
              </a:rPr>
              <a:t>lˊOccident</a:t>
            </a:r>
            <a:r>
              <a:rPr lang="en-US" sz="1800" b="1" dirty="0" smtClean="0">
                <a:solidFill>
                  <a:schemeClr val="tx1"/>
                </a:solidFill>
              </a:rPr>
              <a:t> et </a:t>
            </a:r>
            <a:r>
              <a:rPr lang="en-US" sz="1800" b="1" dirty="0" err="1" smtClean="0">
                <a:solidFill>
                  <a:schemeClr val="tx1"/>
                </a:solidFill>
              </a:rPr>
              <a:t>lˊOrient</a:t>
            </a:r>
            <a:r>
              <a:rPr lang="en-US" sz="1800" b="1" dirty="0" err="1" smtClean="0"/>
              <a:t>.Les</a:t>
            </a:r>
            <a:r>
              <a:rPr lang="en-US" sz="1800" b="1" dirty="0" smtClean="0"/>
              <a:t> seigneurs du </a:t>
            </a:r>
            <a:r>
              <a:rPr lang="en-US" sz="1800" b="1" dirty="0" err="1" smtClean="0"/>
              <a:t>Sud</a:t>
            </a:r>
            <a:r>
              <a:rPr lang="en-US" sz="1800" b="1" dirty="0" smtClean="0"/>
              <a:t> </a:t>
            </a:r>
            <a:r>
              <a:rPr lang="en-US" sz="1800" b="1" dirty="0" err="1" smtClean="0"/>
              <a:t>enchantés</a:t>
            </a:r>
            <a:r>
              <a:rPr lang="en-US" sz="1800" b="1" dirty="0" smtClean="0"/>
              <a:t> par le </a:t>
            </a:r>
            <a:r>
              <a:rPr lang="en-US" sz="1800" b="1" dirty="0" err="1" smtClean="0"/>
              <a:t>charme</a:t>
            </a:r>
            <a:r>
              <a:rPr lang="en-US" sz="1800" b="1" dirty="0" smtClean="0"/>
              <a:t> byzantine, </a:t>
            </a:r>
            <a:r>
              <a:rPr lang="en-US" sz="1800" b="1" dirty="0" err="1" smtClean="0"/>
              <a:t>veulent</a:t>
            </a:r>
            <a:r>
              <a:rPr lang="en-US" sz="1800" b="1" dirty="0" smtClean="0"/>
              <a:t> vivre </a:t>
            </a:r>
            <a:r>
              <a:rPr lang="en-US" sz="1800" b="1" dirty="0" err="1" smtClean="0"/>
              <a:t>une</a:t>
            </a:r>
            <a:r>
              <a:rPr lang="en-US" sz="1800" b="1" dirty="0" smtClean="0"/>
              <a:t> vie plus </a:t>
            </a:r>
            <a:r>
              <a:rPr lang="en-US" sz="1800" b="1" dirty="0" err="1" smtClean="0"/>
              <a:t>heureuse</a:t>
            </a:r>
            <a:r>
              <a:rPr lang="en-US" sz="1800" b="1" dirty="0" smtClean="0"/>
              <a:t> et plus </a:t>
            </a:r>
            <a:r>
              <a:rPr lang="en-US" sz="1800" b="1" dirty="0" err="1" smtClean="0"/>
              <a:t>belle.Alors,ils</a:t>
            </a:r>
            <a:r>
              <a:rPr lang="en-US" sz="1800" b="1" dirty="0" smtClean="0"/>
              <a:t> </a:t>
            </a:r>
            <a:r>
              <a:rPr lang="en-US" sz="1800" b="1" dirty="0" err="1" smtClean="0"/>
              <a:t>fondent</a:t>
            </a:r>
            <a:r>
              <a:rPr lang="en-US" sz="1800" b="1" dirty="0" smtClean="0"/>
              <a:t> des foyers et </a:t>
            </a:r>
            <a:r>
              <a:rPr lang="en-US" sz="1800" b="1" dirty="0" err="1" smtClean="0"/>
              <a:t>achètent</a:t>
            </a:r>
            <a:r>
              <a:rPr lang="en-US" sz="1800" b="1" dirty="0" smtClean="0"/>
              <a:t> des </a:t>
            </a:r>
            <a:r>
              <a:rPr lang="en-US" sz="1800" b="1" dirty="0" err="1" smtClean="0"/>
              <a:t>meubles,des</a:t>
            </a:r>
            <a:r>
              <a:rPr lang="en-US" sz="1800" b="1" dirty="0" smtClean="0"/>
              <a:t> </a:t>
            </a:r>
            <a:r>
              <a:rPr lang="en-US" sz="1800" b="1" dirty="0" err="1" smtClean="0"/>
              <a:t>bijoux.On</a:t>
            </a:r>
            <a:r>
              <a:rPr lang="en-US" sz="1800" b="1" dirty="0" smtClean="0"/>
              <a:t> y </a:t>
            </a:r>
            <a:r>
              <a:rPr lang="en-US" sz="1800" b="1" dirty="0" err="1" smtClean="0"/>
              <a:t>reçoit</a:t>
            </a:r>
            <a:r>
              <a:rPr lang="en-US" sz="1800" b="1" dirty="0" smtClean="0"/>
              <a:t> les artistes et les </a:t>
            </a:r>
            <a:r>
              <a:rPr lang="en-US" sz="1800" b="1" dirty="0" err="1" smtClean="0"/>
              <a:t>poètes</a:t>
            </a:r>
            <a:r>
              <a:rPr lang="en-US" sz="1800" b="1" dirty="0" smtClean="0"/>
              <a:t> pour faire des fêtes </a:t>
            </a:r>
            <a:r>
              <a:rPr lang="en-US" sz="1800" b="1" dirty="0" err="1" smtClean="0"/>
              <a:t>littéraires</a:t>
            </a:r>
            <a:r>
              <a:rPr lang="en-US" sz="1800" b="1" dirty="0" smtClean="0"/>
              <a:t> </a:t>
            </a:r>
            <a:r>
              <a:rPr lang="en-US" sz="1800" b="1" dirty="0" err="1" smtClean="0"/>
              <a:t>où</a:t>
            </a:r>
            <a:r>
              <a:rPr lang="en-US" sz="1800" b="1" dirty="0" smtClean="0"/>
              <a:t> la femme </a:t>
            </a:r>
            <a:r>
              <a:rPr lang="en-US" sz="1800" b="1" dirty="0" err="1" smtClean="0"/>
              <a:t>occupe</a:t>
            </a:r>
            <a:r>
              <a:rPr lang="en-US" sz="1800" b="1" dirty="0" smtClean="0"/>
              <a:t> </a:t>
            </a:r>
            <a:r>
              <a:rPr lang="en-US" sz="1800" b="1" dirty="0" err="1" smtClean="0"/>
              <a:t>une</a:t>
            </a:r>
            <a:r>
              <a:rPr lang="en-US" sz="1800" b="1" dirty="0" smtClean="0"/>
              <a:t> place </a:t>
            </a:r>
            <a:r>
              <a:rPr lang="en-US" sz="1800" b="1" dirty="0" err="1" smtClean="0"/>
              <a:t>très</a:t>
            </a:r>
            <a:r>
              <a:rPr lang="en-US" sz="1800" b="1" dirty="0" smtClean="0"/>
              <a:t> </a:t>
            </a:r>
            <a:r>
              <a:rPr lang="en-US" sz="1800" b="1" dirty="0" err="1" smtClean="0"/>
              <a:t>respectée.Ces</a:t>
            </a:r>
            <a:r>
              <a:rPr lang="en-US" sz="1800" b="1" dirty="0" smtClean="0"/>
              <a:t> foyers </a:t>
            </a:r>
            <a:r>
              <a:rPr lang="en-US" sz="1800" b="1" dirty="0" err="1" smtClean="0"/>
              <a:t>sont</a:t>
            </a:r>
            <a:r>
              <a:rPr lang="en-US" sz="1800" b="1" dirty="0" smtClean="0"/>
              <a:t> </a:t>
            </a:r>
            <a:r>
              <a:rPr lang="en-US" sz="1800" b="1" dirty="0" err="1" smtClean="0"/>
              <a:t>caractérisés</a:t>
            </a:r>
            <a:r>
              <a:rPr lang="en-US" sz="1800" b="1" dirty="0" smtClean="0"/>
              <a:t> par le </a:t>
            </a:r>
            <a:r>
              <a:rPr lang="en-US" sz="1800" b="1" dirty="0" err="1" smtClean="0"/>
              <a:t>lux</a:t>
            </a:r>
            <a:r>
              <a:rPr lang="en-US" sz="1800" b="1" dirty="0" smtClean="0"/>
              <a:t> .</a:t>
            </a:r>
            <a:r>
              <a:rPr lang="en-US" sz="1800" b="1" dirty="0" err="1" smtClean="0"/>
              <a:t>leurs</a:t>
            </a:r>
            <a:r>
              <a:rPr lang="en-US" sz="1800" b="1" dirty="0" smtClean="0"/>
              <a:t> </a:t>
            </a:r>
            <a:r>
              <a:rPr lang="en-US" sz="1800" b="1" dirty="0" err="1" smtClean="0"/>
              <a:t>invités</a:t>
            </a:r>
            <a:r>
              <a:rPr lang="en-US" sz="1800" b="1" dirty="0" smtClean="0"/>
              <a:t> </a:t>
            </a:r>
            <a:r>
              <a:rPr lang="en-US" sz="1800" b="1" dirty="0" err="1" smtClean="0"/>
              <a:t>sont</a:t>
            </a:r>
            <a:r>
              <a:rPr lang="en-US" sz="1800" b="1" dirty="0" smtClean="0"/>
              <a:t> des gens de </a:t>
            </a:r>
            <a:r>
              <a:rPr lang="en-US" sz="1800" b="1" dirty="0" err="1" smtClean="0"/>
              <a:t>raffinement</a:t>
            </a:r>
            <a:r>
              <a:rPr lang="en-US" sz="1800" b="1" dirty="0" smtClean="0"/>
              <a:t> de </a:t>
            </a:r>
            <a:r>
              <a:rPr lang="en-US" sz="1800" b="1" dirty="0" err="1" smtClean="0"/>
              <a:t>goût.Plus</a:t>
            </a:r>
            <a:r>
              <a:rPr lang="en-US" sz="1800" b="1" dirty="0" smtClean="0"/>
              <a:t> </a:t>
            </a:r>
            <a:r>
              <a:rPr lang="en-US" sz="1800" b="1" dirty="0" err="1" smtClean="0"/>
              <a:t>tard</a:t>
            </a:r>
            <a:r>
              <a:rPr lang="en-US" sz="1800" b="1" dirty="0" smtClean="0"/>
              <a:t> les seigneurs du </a:t>
            </a:r>
            <a:r>
              <a:rPr lang="en-US" sz="1800" b="1" dirty="0" err="1" smtClean="0"/>
              <a:t>nord</a:t>
            </a:r>
            <a:r>
              <a:rPr lang="en-US" sz="1800" b="1" dirty="0" smtClean="0"/>
              <a:t> </a:t>
            </a:r>
            <a:r>
              <a:rPr lang="en-US" sz="1800" b="1" dirty="0" err="1" smtClean="0"/>
              <a:t>commencent</a:t>
            </a:r>
            <a:r>
              <a:rPr lang="en-US" sz="1800" b="1" dirty="0" smtClean="0"/>
              <a:t> à adopter </a:t>
            </a:r>
            <a:r>
              <a:rPr lang="en-US" sz="1800" b="1" dirty="0" err="1" smtClean="0"/>
              <a:t>cer</a:t>
            </a:r>
            <a:r>
              <a:rPr lang="en-US" sz="1800" b="1" dirty="0" smtClean="0"/>
              <a:t> </a:t>
            </a:r>
            <a:r>
              <a:rPr lang="en-US" sz="1800" b="1" dirty="0" err="1" smtClean="0"/>
              <a:t>nouvelles</a:t>
            </a:r>
            <a:r>
              <a:rPr lang="en-US" sz="1800" b="1" dirty="0" smtClean="0"/>
              <a:t> modes de savoir-</a:t>
            </a:r>
            <a:r>
              <a:rPr lang="en-US" sz="1800" b="1" dirty="0" err="1" smtClean="0"/>
              <a:t>vivre.Donc</a:t>
            </a:r>
            <a:r>
              <a:rPr lang="en-US" sz="1800" b="1" dirty="0" smtClean="0"/>
              <a:t> la France du </a:t>
            </a:r>
            <a:r>
              <a:rPr lang="en-US" sz="1800" b="1" dirty="0" err="1" smtClean="0"/>
              <a:t>Sud</a:t>
            </a:r>
            <a:r>
              <a:rPr lang="en-US" sz="1800" b="1" dirty="0" smtClean="0"/>
              <a:t> </a:t>
            </a:r>
            <a:r>
              <a:rPr lang="en-US" sz="1800" b="1" dirty="0" err="1" smtClean="0"/>
              <a:t>exerce</a:t>
            </a:r>
            <a:r>
              <a:rPr lang="en-US" sz="1800" b="1" dirty="0" smtClean="0"/>
              <a:t> </a:t>
            </a:r>
            <a:r>
              <a:rPr lang="en-US" sz="1800" b="1" dirty="0" err="1" smtClean="0"/>
              <a:t>une</a:t>
            </a:r>
            <a:r>
              <a:rPr lang="en-US" sz="1800" b="1" dirty="0" smtClean="0"/>
              <a:t> influence </a:t>
            </a:r>
            <a:r>
              <a:rPr lang="en-US" sz="1800" b="1" dirty="0" err="1" smtClean="0"/>
              <a:t>àla</a:t>
            </a:r>
            <a:r>
              <a:rPr lang="en-US" sz="1800" b="1" dirty="0" smtClean="0"/>
              <a:t> </a:t>
            </a:r>
            <a:r>
              <a:rPr lang="en-US" sz="1800" b="1" dirty="0" err="1" smtClean="0"/>
              <a:t>fois</a:t>
            </a:r>
            <a:r>
              <a:rPr lang="en-US" sz="1800" b="1" dirty="0" smtClean="0"/>
              <a:t> </a:t>
            </a:r>
            <a:r>
              <a:rPr lang="en-US" sz="1800" b="1" dirty="0" err="1" smtClean="0"/>
              <a:t>littéraire</a:t>
            </a:r>
            <a:r>
              <a:rPr lang="en-US" sz="1800" b="1" dirty="0" smtClean="0"/>
              <a:t> et </a:t>
            </a:r>
            <a:r>
              <a:rPr lang="en-US" sz="1800" b="1" dirty="0" err="1" smtClean="0"/>
              <a:t>sociale</a:t>
            </a:r>
            <a:r>
              <a:rPr lang="en-US" sz="1800" b="1" dirty="0" smtClean="0"/>
              <a:t> </a:t>
            </a:r>
            <a:r>
              <a:rPr lang="en-US" sz="1800" b="1" dirty="0" err="1" smtClean="0"/>
              <a:t>sur</a:t>
            </a:r>
            <a:r>
              <a:rPr lang="en-US" sz="1800" b="1" dirty="0" smtClean="0"/>
              <a:t> </a:t>
            </a:r>
            <a:r>
              <a:rPr lang="en-US" sz="1800" b="1" smtClean="0"/>
              <a:t>la France du Nord.</a:t>
            </a:r>
            <a:r>
              <a:rPr lang="en-US" sz="1800" b="1" smtClean="0">
                <a:solidFill>
                  <a:schemeClr val="tx1"/>
                </a:solidFill>
              </a:rPr>
              <a:t> </a:t>
            </a:r>
            <a:endParaRPr lang="ar-IQ" sz="1800" b="1" dirty="0"/>
          </a:p>
        </p:txBody>
      </p:sp>
      <p:sp>
        <p:nvSpPr>
          <p:cNvPr id="3" name="عنوان فرعي 2"/>
          <p:cNvSpPr>
            <a:spLocks noGrp="1"/>
          </p:cNvSpPr>
          <p:nvPr>
            <p:ph type="subTitle" idx="1"/>
          </p:nvPr>
        </p:nvSpPr>
        <p:spPr>
          <a:xfrm>
            <a:off x="1785918" y="4000504"/>
            <a:ext cx="6400800" cy="1752600"/>
          </a:xfrm>
        </p:spPr>
        <p:txBody>
          <a:bodyPr/>
          <a:lstStyle/>
          <a:p>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0</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سمة Office</vt:lpstr>
      <vt:lpstr> 13.Lˊinfluence provençale  Comment la France du Sud exerce une influence àla fois littéraire et sociale sur la France   du Nord? En France dˊoc dèsle milieu du Xième siècle ,les mœurs et les goûts dela haute société se transforment .Ce progrès est bientôt hâté au moment dela première croisade qui jette un pont entre lˊOccident et lˊOrient.Les seigneurs du Sud enchantés par le charme byzantine, veulent vivre une vie plus heureuse et plus belle.Alors,ils fondent des foyers et achètent des meubles,des bijoux.On y reçoit les artistes et les poètes pour faire des fêtes littéraires où la femme occupe une place très respectée.Ces foyers sont caractérisés par le lux .leurs invités sont des gens de raffinement de goût.Plus tard les seigneurs du nord commencent à adopter cer nouvelles modes de savoir-vivre.Donc la France du Sud exerce une influence àla fois littéraire et sociale sur la France du Nord.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14.Lˊinfluence provençale  Comment la France du Sud exerce une influence àla fois littéraire et sociale sur la France du Nord? </dc:title>
  <dc:creator>Hp</dc:creator>
  <cp:lastModifiedBy>Hp</cp:lastModifiedBy>
  <cp:revision>6</cp:revision>
  <dcterms:created xsi:type="dcterms:W3CDTF">2018-01-17T05:01:24Z</dcterms:created>
  <dcterms:modified xsi:type="dcterms:W3CDTF">2018-02-04T21:04:02Z</dcterms:modified>
</cp:coreProperties>
</file>