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F36555A-DB3F-4571-93D3-FB3A81503E8E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CCFEE38-107C-447A-8F3D-533014D4FBD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FEE38-107C-447A-8F3D-533014D4FBD1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EB5A9-DC82-48CF-870A-F8F656436B34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9D956-9BEC-48E5-81D4-2E5330C66133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200" b="1" i="1" u="sng" dirty="0" smtClean="0">
                <a:solidFill>
                  <a:schemeClr val="tx1"/>
                </a:solidFill>
              </a:rPr>
              <a:t>14Qui </a:t>
            </a:r>
            <a:r>
              <a:rPr lang="en-US" sz="2200" b="1" i="1" u="sng" dirty="0" err="1" smtClean="0">
                <a:solidFill>
                  <a:schemeClr val="tx1"/>
                </a:solidFill>
              </a:rPr>
              <a:t>est-ce</a:t>
            </a:r>
            <a:r>
              <a:rPr lang="en-US" sz="2200" b="1" i="1" u="sng" dirty="0" smtClean="0">
                <a:solidFill>
                  <a:schemeClr val="tx1"/>
                </a:solidFill>
              </a:rPr>
              <a:t> Chrétien de </a:t>
            </a:r>
            <a:r>
              <a:rPr lang="en-US" sz="2200" b="1" i="1" u="sng" dirty="0" smtClean="0"/>
              <a:t>Troyes?</a:t>
            </a:r>
            <a:r>
              <a:rPr lang="en-US" sz="9600" b="1" i="1" u="sng" dirty="0" smtClean="0"/>
              <a:t/>
            </a:r>
            <a:br>
              <a:rPr lang="en-US" sz="9600" b="1" i="1" u="sng" dirty="0" smtClean="0"/>
            </a:br>
            <a:r>
              <a:rPr lang="ar-IQ" sz="9600" dirty="0" smtClean="0">
                <a:solidFill>
                  <a:schemeClr val="tx1"/>
                </a:solidFill>
              </a:rPr>
              <a:t/>
            </a:r>
            <a:br>
              <a:rPr lang="ar-IQ" sz="9600" dirty="0" smtClean="0">
                <a:solidFill>
                  <a:schemeClr val="tx1"/>
                </a:solidFill>
              </a:rPr>
            </a:br>
            <a:r>
              <a:rPr lang="en-US" sz="2000" b="1" dirty="0" err="1" smtClean="0">
                <a:solidFill>
                  <a:schemeClr val="tx1"/>
                </a:solidFill>
              </a:rPr>
              <a:t>Cˊest</a:t>
            </a:r>
            <a:r>
              <a:rPr lang="en-US" sz="2000" b="1" dirty="0" smtClean="0">
                <a:solidFill>
                  <a:schemeClr val="tx1"/>
                </a:solidFill>
              </a:rPr>
              <a:t> un </a:t>
            </a:r>
            <a:r>
              <a:rPr lang="en-US" sz="2000" b="1" dirty="0" err="1" smtClean="0">
                <a:solidFill>
                  <a:schemeClr val="tx1"/>
                </a:solidFill>
              </a:rPr>
              <a:t>clerc</a:t>
            </a:r>
            <a:r>
              <a:rPr lang="en-US" sz="2000" b="1" dirty="0" smtClean="0">
                <a:solidFill>
                  <a:schemeClr val="tx1"/>
                </a:solidFill>
              </a:rPr>
              <a:t> qui </a:t>
            </a:r>
            <a:r>
              <a:rPr lang="en-US" sz="2000" b="1" dirty="0" err="1" smtClean="0">
                <a:solidFill>
                  <a:schemeClr val="tx1"/>
                </a:solidFill>
              </a:rPr>
              <a:t>écrit</a:t>
            </a:r>
            <a:r>
              <a:rPr lang="en-US" sz="2000" b="1" dirty="0" smtClean="0">
                <a:solidFill>
                  <a:schemeClr val="tx1"/>
                </a:solidFill>
              </a:rPr>
              <a:t> des </a:t>
            </a:r>
            <a:r>
              <a:rPr lang="en-US" sz="2000" b="1" dirty="0" err="1" smtClean="0">
                <a:solidFill>
                  <a:schemeClr val="tx1"/>
                </a:solidFill>
              </a:rPr>
              <a:t>romans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courtois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pou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plaire</a:t>
            </a:r>
            <a:r>
              <a:rPr lang="en-US" sz="2000" b="1" dirty="0" smtClean="0">
                <a:solidFill>
                  <a:schemeClr val="tx1"/>
                </a:solidFill>
              </a:rPr>
              <a:t> à un public de </a:t>
            </a:r>
            <a:r>
              <a:rPr lang="en-US" sz="2000" b="1" dirty="0" err="1" smtClean="0">
                <a:solidFill>
                  <a:schemeClr val="tx1"/>
                </a:solidFill>
              </a:rPr>
              <a:t>cour</a:t>
            </a:r>
            <a:r>
              <a:rPr lang="en-US" sz="2000" b="1" dirty="0" smtClean="0">
                <a:solidFill>
                  <a:schemeClr val="tx1"/>
                </a:solidFill>
              </a:rPr>
              <a:t>. La </a:t>
            </a:r>
            <a:r>
              <a:rPr lang="en-US" sz="2000" b="1" dirty="0" err="1" smtClean="0">
                <a:solidFill>
                  <a:schemeClr val="tx1"/>
                </a:solidFill>
              </a:rPr>
              <a:t>plupart</a:t>
            </a:r>
            <a:r>
              <a:rPr lang="en-US" sz="2000" b="1" dirty="0" smtClean="0">
                <a:solidFill>
                  <a:schemeClr val="tx1"/>
                </a:solidFill>
              </a:rPr>
              <a:t> de </a:t>
            </a:r>
            <a:r>
              <a:rPr lang="en-US" sz="2000" b="1" dirty="0" err="1" smtClean="0">
                <a:solidFill>
                  <a:schemeClr val="tx1"/>
                </a:solidFill>
              </a:rPr>
              <a:t>ces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romans</a:t>
            </a:r>
            <a:r>
              <a:rPr lang="en-US" sz="2000" b="1" dirty="0" smtClean="0">
                <a:solidFill>
                  <a:schemeClr val="tx1"/>
                </a:solidFill>
              </a:rPr>
              <a:t> se </a:t>
            </a:r>
            <a:r>
              <a:rPr lang="en-US" sz="2000" b="1" dirty="0" err="1" smtClean="0">
                <a:solidFill>
                  <a:schemeClr val="tx1"/>
                </a:solidFill>
              </a:rPr>
              <a:t>rattachent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àla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légende</a:t>
            </a:r>
            <a:r>
              <a:rPr lang="en-US" sz="2000" b="1" dirty="0" smtClean="0">
                <a:solidFill>
                  <a:schemeClr val="tx1"/>
                </a:solidFill>
              </a:rPr>
              <a:t> du </a:t>
            </a:r>
            <a:r>
              <a:rPr lang="en-US" sz="2000" b="1" dirty="0" err="1" smtClean="0">
                <a:solidFill>
                  <a:schemeClr val="tx1"/>
                </a:solidFill>
              </a:rPr>
              <a:t>roi</a:t>
            </a:r>
            <a:r>
              <a:rPr lang="en-US" sz="2000" b="1" dirty="0" smtClean="0">
                <a:solidFill>
                  <a:schemeClr val="tx1"/>
                </a:solidFill>
              </a:rPr>
              <a:t> Arthur. 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>
                <a:solidFill>
                  <a:schemeClr val="tx1"/>
                </a:solidFill>
              </a:rPr>
              <a:t>Il </a:t>
            </a:r>
            <a:r>
              <a:rPr lang="en-US" sz="2000" b="1" dirty="0" err="1" smtClean="0">
                <a:solidFill>
                  <a:schemeClr val="tx1"/>
                </a:solidFill>
              </a:rPr>
              <a:t>écrit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deux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sortes</a:t>
            </a:r>
            <a:r>
              <a:rPr lang="en-US" sz="2000" b="1" dirty="0" smtClean="0">
                <a:solidFill>
                  <a:schemeClr val="tx1"/>
                </a:solidFill>
              </a:rPr>
              <a:t> de </a:t>
            </a:r>
            <a:r>
              <a:rPr lang="en-US" sz="2000" b="1" dirty="0" err="1" smtClean="0">
                <a:solidFill>
                  <a:schemeClr val="tx1"/>
                </a:solidFill>
              </a:rPr>
              <a:t>romans</a:t>
            </a:r>
            <a:r>
              <a:rPr lang="en-US" sz="2000" b="1" dirty="0" smtClean="0">
                <a:solidFill>
                  <a:schemeClr val="tx1"/>
                </a:solidFill>
              </a:rPr>
              <a:t>: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roman </a:t>
            </a:r>
            <a:r>
              <a:rPr lang="en-US" sz="2000" b="1" dirty="0" err="1" smtClean="0">
                <a:solidFill>
                  <a:schemeClr val="tx1"/>
                </a:solidFill>
              </a:rPr>
              <a:t>dˊamour</a:t>
            </a:r>
            <a:r>
              <a:rPr lang="en-US" sz="2000" b="1" dirty="0" smtClean="0">
                <a:solidFill>
                  <a:schemeClr val="tx1"/>
                </a:solidFill>
              </a:rPr>
              <a:t> et roman </a:t>
            </a:r>
            <a:r>
              <a:rPr lang="en-US" sz="2000" b="1" dirty="0" smtClean="0">
                <a:solidFill>
                  <a:schemeClr val="tx1"/>
                </a:solidFill>
              </a:rPr>
              <a:t>mystiques1.Roman </a:t>
            </a:r>
            <a:r>
              <a:rPr lang="en-US" sz="2000" b="1" dirty="0" err="1" smtClean="0">
                <a:solidFill>
                  <a:schemeClr val="tx1"/>
                </a:solidFill>
              </a:rPr>
              <a:t>dˊamour</a:t>
            </a:r>
            <a:r>
              <a:rPr lang="en-US" sz="2000" b="1" dirty="0" smtClean="0">
                <a:solidFill>
                  <a:schemeClr val="tx1"/>
                </a:solidFill>
              </a:rPr>
              <a:t> et de </a:t>
            </a:r>
            <a:r>
              <a:rPr lang="en-US" sz="2000" b="1" dirty="0" err="1" smtClean="0">
                <a:solidFill>
                  <a:schemeClr val="tx1"/>
                </a:solidFill>
              </a:rPr>
              <a:t>courtoise</a:t>
            </a:r>
            <a:r>
              <a:rPr lang="en-US" sz="2000" b="1" dirty="0" smtClean="0">
                <a:solidFill>
                  <a:schemeClr val="tx1"/>
                </a:solidFill>
              </a:rPr>
              <a:t>: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err="1" smtClean="0"/>
              <a:t>EX.Le</a:t>
            </a:r>
            <a:r>
              <a:rPr lang="en-US" sz="2000" b="1" dirty="0" smtClean="0"/>
              <a:t> chevalier </a:t>
            </a:r>
            <a:r>
              <a:rPr lang="en-US" sz="2000" b="1" dirty="0" err="1" smtClean="0"/>
              <a:t>àla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charrette:où</a:t>
            </a:r>
            <a:r>
              <a:rPr lang="en-US" sz="2000" b="1" dirty="0" smtClean="0"/>
              <a:t> le </a:t>
            </a:r>
            <a:r>
              <a:rPr lang="en-US" sz="2000" b="1" dirty="0" err="1" smtClean="0"/>
              <a:t>héros</a:t>
            </a:r>
            <a:r>
              <a:rPr lang="en-US" sz="2000" b="1" dirty="0" smtClean="0"/>
              <a:t> Lancelot </a:t>
            </a:r>
            <a:r>
              <a:rPr lang="en-US" sz="2000" b="1" dirty="0" err="1" smtClean="0"/>
              <a:t>présentente</a:t>
            </a:r>
            <a:r>
              <a:rPr lang="en-US" sz="2000" b="1" dirty="0" smtClean="0"/>
              <a:t> un chevalier </a:t>
            </a:r>
            <a:r>
              <a:rPr lang="en-US" sz="2000" b="1" dirty="0" err="1" smtClean="0"/>
              <a:t>soumis</a:t>
            </a:r>
            <a:r>
              <a:rPr lang="en-US" sz="2000" b="1" dirty="0" smtClean="0"/>
              <a:t> aux caprice de </a:t>
            </a:r>
            <a:r>
              <a:rPr lang="en-US" sz="2000" b="1" dirty="0" err="1" smtClean="0"/>
              <a:t>sa</a:t>
            </a:r>
            <a:r>
              <a:rPr lang="en-US" sz="2000" b="1" smtClean="0"/>
              <a:t> dame.</a:t>
            </a:r>
            <a:r>
              <a:rPr lang="ar-IQ" sz="2000" b="1" dirty="0" smtClean="0">
                <a:solidFill>
                  <a:schemeClr val="tx1"/>
                </a:solidFill>
              </a:rPr>
              <a:t/>
            </a:r>
            <a:br>
              <a:rPr lang="ar-IQ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/>
            </a:r>
            <a:br>
              <a:rPr lang="en-US" sz="2000" b="1" dirty="0" smtClean="0">
                <a:solidFill>
                  <a:schemeClr val="tx1"/>
                </a:solidFill>
              </a:rPr>
            </a:br>
            <a:endParaRPr lang="ar-IQ" sz="2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عرض على الشاشة (3:4)‏</PresentationFormat>
  <Paragraphs>2</Paragraphs>
  <Slides>1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14Qui est-ce Chrétien de Troyes?  Cˊest un clerc qui écrit des romans courtois pou plaire à un public de cour. La plupart de ces romans se rattachent àla légende du roi Arthur.   Il écrit deux sortes de romans: roman dˊamour et roman mystiques1.Roman dˊamour et de courtoise: EX.Le chevalier àla charrette:où le héros Lancelot présentente un chevalier soumis aux caprice de sa dame.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15.Qui est-ce Chrétien de Troyes? Cˊest un clerc qui écrit des romans courtois pou plaire à un public decour.  Il écrit deux sortes de romans:roman dˊamour et roman mystiques </dc:title>
  <dc:creator>Hp</dc:creator>
  <cp:lastModifiedBy>Hp</cp:lastModifiedBy>
  <cp:revision>5</cp:revision>
  <dcterms:created xsi:type="dcterms:W3CDTF">2018-01-17T05:01:57Z</dcterms:created>
  <dcterms:modified xsi:type="dcterms:W3CDTF">2018-02-06T20:01:54Z</dcterms:modified>
</cp:coreProperties>
</file>