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A35191C-45B5-45C6-9EED-26C1AB183892}" type="datetimeFigureOut">
              <a:rPr lang="ar-IQ" smtClean="0"/>
              <a:pPr/>
              <a:t>21/05/1439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9AC5698-5E8F-426F-A0C7-27E94C584804}"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A35191C-45B5-45C6-9EED-26C1AB183892}" type="datetimeFigureOut">
              <a:rPr lang="ar-IQ" smtClean="0"/>
              <a:pPr/>
              <a:t>21/05/1439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AC5698-5E8F-426F-A0C7-27E94C584804}"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sz="2200" b="1" i="1" u="sng" dirty="0" smtClean="0">
                <a:solidFill>
                  <a:schemeClr val="tx1"/>
                </a:solidFill>
              </a:rPr>
              <a:t/>
            </a:r>
            <a:br>
              <a:rPr lang="ar-IQ" sz="2200" b="1" i="1" u="sng" dirty="0" smtClean="0">
                <a:solidFill>
                  <a:schemeClr val="tx1"/>
                </a:solidFill>
              </a:rPr>
            </a:br>
            <a:r>
              <a:rPr lang="en-US" sz="2200" b="1" i="1" u="sng" dirty="0" smtClean="0">
                <a:solidFill>
                  <a:schemeClr val="tx1"/>
                </a:solidFill>
              </a:rPr>
              <a:t>17.Qui </a:t>
            </a:r>
            <a:r>
              <a:rPr lang="en-US" sz="2200" b="1" i="1" u="sng" dirty="0" err="1" smtClean="0">
                <a:solidFill>
                  <a:schemeClr val="tx1"/>
                </a:solidFill>
              </a:rPr>
              <a:t>est</a:t>
            </a:r>
            <a:r>
              <a:rPr lang="en-US" sz="2200" b="1" i="1" u="sng" dirty="0" smtClean="0">
                <a:solidFill>
                  <a:schemeClr val="tx1"/>
                </a:solidFill>
              </a:rPr>
              <a:t> – </a:t>
            </a:r>
            <a:r>
              <a:rPr lang="en-US" sz="2200" b="1" i="1" u="sng" dirty="0" err="1" smtClean="0">
                <a:solidFill>
                  <a:schemeClr val="tx1"/>
                </a:solidFill>
              </a:rPr>
              <a:t>ce</a:t>
            </a:r>
            <a:r>
              <a:rPr lang="en-US" sz="2200" b="1" i="1" u="sng" dirty="0" smtClean="0">
                <a:solidFill>
                  <a:schemeClr val="tx1"/>
                </a:solidFill>
              </a:rPr>
              <a:t> le </a:t>
            </a:r>
            <a:r>
              <a:rPr lang="en-US" sz="2200" b="1" i="1" u="sng" dirty="0" err="1" smtClean="0">
                <a:solidFill>
                  <a:schemeClr val="tx1"/>
                </a:solidFill>
              </a:rPr>
              <a:t>roi</a:t>
            </a:r>
            <a:r>
              <a:rPr lang="en-US" sz="2200" b="1" i="1" u="sng" dirty="0" smtClean="0">
                <a:solidFill>
                  <a:schemeClr val="tx1"/>
                </a:solidFill>
              </a:rPr>
              <a:t> Arthur?</a:t>
            </a:r>
            <a:br>
              <a:rPr lang="en-US" sz="2200" b="1" i="1" u="sng" dirty="0" smtClean="0">
                <a:solidFill>
                  <a:schemeClr val="tx1"/>
                </a:solidFill>
              </a:rPr>
            </a:br>
            <a:r>
              <a:rPr lang="ar-IQ" sz="2200" b="1" i="1" u="sng" dirty="0" smtClean="0">
                <a:solidFill>
                  <a:schemeClr val="tx1"/>
                </a:solidFill>
              </a:rPr>
              <a:t/>
            </a:r>
            <a:br>
              <a:rPr lang="ar-IQ" sz="2200" b="1" i="1" u="sng" dirty="0" smtClean="0">
                <a:solidFill>
                  <a:schemeClr val="tx1"/>
                </a:solidFill>
              </a:rPr>
            </a:br>
            <a:r>
              <a:rPr lang="en-US" sz="2000" b="1" dirty="0" smtClean="0">
                <a:solidFill>
                  <a:schemeClr val="tx1"/>
                </a:solidFill>
              </a:rPr>
              <a:t>Il </a:t>
            </a:r>
            <a:r>
              <a:rPr lang="en-US" sz="2000" b="1" dirty="0" err="1" smtClean="0">
                <a:solidFill>
                  <a:schemeClr val="tx1"/>
                </a:solidFill>
              </a:rPr>
              <a:t>est</a:t>
            </a:r>
            <a:r>
              <a:rPr lang="en-US" sz="2000" b="1" dirty="0" smtClean="0">
                <a:solidFill>
                  <a:schemeClr val="tx1"/>
                </a:solidFill>
              </a:rPr>
              <a:t> au début un chef </a:t>
            </a:r>
            <a:r>
              <a:rPr lang="en-US" sz="2000" b="1" dirty="0" err="1" smtClean="0">
                <a:solidFill>
                  <a:schemeClr val="tx1"/>
                </a:solidFill>
              </a:rPr>
              <a:t>populaire</a:t>
            </a:r>
            <a:r>
              <a:rPr lang="en-US" sz="2000" b="1" dirty="0" smtClean="0">
                <a:solidFill>
                  <a:schemeClr val="tx1"/>
                </a:solidFill>
              </a:rPr>
              <a:t> </a:t>
            </a:r>
            <a:r>
              <a:rPr lang="en-US" sz="2000" b="1" dirty="0" err="1" smtClean="0">
                <a:solidFill>
                  <a:schemeClr val="tx1"/>
                </a:solidFill>
              </a:rPr>
              <a:t>dela</a:t>
            </a:r>
            <a:r>
              <a:rPr lang="en-US" sz="2000" b="1" dirty="0" smtClean="0">
                <a:solidFill>
                  <a:schemeClr val="tx1"/>
                </a:solidFill>
              </a:rPr>
              <a:t> résistance </a:t>
            </a:r>
            <a:r>
              <a:rPr lang="en-US" sz="2000" b="1" dirty="0" err="1" smtClean="0">
                <a:solidFill>
                  <a:schemeClr val="tx1"/>
                </a:solidFill>
              </a:rPr>
              <a:t>bretonne</a:t>
            </a:r>
            <a:r>
              <a:rPr lang="en-US" sz="2000" b="1" dirty="0" smtClean="0">
                <a:solidFill>
                  <a:schemeClr val="tx1"/>
                </a:solidFill>
              </a:rPr>
              <a:t> </a:t>
            </a:r>
            <a:r>
              <a:rPr lang="en-US" sz="2000" b="1" dirty="0" err="1" smtClean="0">
                <a:solidFill>
                  <a:schemeClr val="tx1"/>
                </a:solidFill>
              </a:rPr>
              <a:t>contre</a:t>
            </a:r>
            <a:r>
              <a:rPr lang="en-US" sz="2000" b="1" dirty="0" smtClean="0">
                <a:solidFill>
                  <a:schemeClr val="tx1"/>
                </a:solidFill>
              </a:rPr>
              <a:t> les</a:t>
            </a:r>
            <a:br>
              <a:rPr lang="en-US" sz="2000" b="1" dirty="0" smtClean="0">
                <a:solidFill>
                  <a:schemeClr val="tx1"/>
                </a:solidFill>
              </a:rPr>
            </a:br>
            <a:r>
              <a:rPr lang="en-US" sz="2000" b="1" dirty="0"/>
              <a:t/>
            </a:r>
            <a:br>
              <a:rPr lang="en-US" sz="2000" b="1" dirty="0"/>
            </a:br>
            <a:r>
              <a:rPr lang="en-US" sz="2000" b="1" dirty="0" smtClean="0">
                <a:solidFill>
                  <a:schemeClr val="tx1"/>
                </a:solidFill>
              </a:rPr>
              <a:t> </a:t>
            </a:r>
            <a:r>
              <a:rPr lang="en-US" sz="2000" b="1" dirty="0" err="1" smtClean="0">
                <a:solidFill>
                  <a:schemeClr val="tx1"/>
                </a:solidFill>
              </a:rPr>
              <a:t>envahisseurs</a:t>
            </a:r>
            <a:r>
              <a:rPr lang="en-US" sz="2000" b="1" dirty="0" smtClean="0">
                <a:solidFill>
                  <a:schemeClr val="tx1"/>
                </a:solidFill>
              </a:rPr>
              <a:t> </a:t>
            </a:r>
            <a:r>
              <a:rPr lang="en-US" sz="2000" b="1" dirty="0" smtClean="0">
                <a:solidFill>
                  <a:schemeClr val="tx1"/>
                </a:solidFill>
              </a:rPr>
              <a:t>saxons.il </a:t>
            </a:r>
            <a:r>
              <a:rPr lang="en-US" sz="2000" b="1" dirty="0" err="1" smtClean="0">
                <a:solidFill>
                  <a:schemeClr val="tx1"/>
                </a:solidFill>
              </a:rPr>
              <a:t>devient</a:t>
            </a:r>
            <a:r>
              <a:rPr lang="en-US" sz="2000" b="1" dirty="0" smtClean="0">
                <a:solidFill>
                  <a:schemeClr val="tx1"/>
                </a:solidFill>
              </a:rPr>
              <a:t> plus </a:t>
            </a:r>
            <a:r>
              <a:rPr lang="en-US" sz="2000" b="1" dirty="0" err="1" smtClean="0">
                <a:solidFill>
                  <a:schemeClr val="tx1"/>
                </a:solidFill>
              </a:rPr>
              <a:t>tard</a:t>
            </a:r>
            <a:r>
              <a:rPr lang="en-US" sz="2000" b="1" dirty="0" smtClean="0">
                <a:solidFill>
                  <a:schemeClr val="tx1"/>
                </a:solidFill>
              </a:rPr>
              <a:t> un </a:t>
            </a:r>
            <a:r>
              <a:rPr lang="en-US" sz="2000" b="1" dirty="0" err="1" smtClean="0">
                <a:solidFill>
                  <a:schemeClr val="tx1"/>
                </a:solidFill>
              </a:rPr>
              <a:t>roi</a:t>
            </a:r>
            <a:r>
              <a:rPr lang="en-US" sz="2000" b="1" dirty="0" smtClean="0">
                <a:solidFill>
                  <a:schemeClr val="tx1"/>
                </a:solidFill>
              </a:rPr>
              <a:t> qui </a:t>
            </a:r>
            <a:r>
              <a:rPr lang="en-US" sz="2000" b="1" dirty="0" err="1" smtClean="0">
                <a:solidFill>
                  <a:schemeClr val="tx1"/>
                </a:solidFill>
              </a:rPr>
              <a:t>règne</a:t>
            </a:r>
            <a:r>
              <a:rPr lang="en-US" sz="2000" b="1" dirty="0" smtClean="0">
                <a:solidFill>
                  <a:schemeClr val="tx1"/>
                </a:solidFill>
              </a:rPr>
              <a:t> </a:t>
            </a:r>
            <a:r>
              <a:rPr lang="en-US" sz="2000" b="1" dirty="0" err="1" smtClean="0">
                <a:solidFill>
                  <a:schemeClr val="tx1"/>
                </a:solidFill>
              </a:rPr>
              <a:t>une</a:t>
            </a:r>
            <a:r>
              <a:rPr lang="en-US" sz="2000" b="1" dirty="0" smtClean="0">
                <a:solidFill>
                  <a:schemeClr val="tx1"/>
                </a:solidFill>
              </a:rPr>
              <a:t> </a:t>
            </a:r>
            <a:r>
              <a:rPr lang="en-US" sz="2000" b="1" dirty="0" err="1" smtClean="0">
                <a:solidFill>
                  <a:schemeClr val="tx1"/>
                </a:solidFill>
              </a:rPr>
              <a:t>immence</a:t>
            </a:r>
            <a:r>
              <a:rPr lang="en-US" sz="2000" b="1" dirty="0" smtClean="0">
                <a:solidFill>
                  <a:schemeClr val="tx1"/>
                </a:solidFill>
              </a:rPr>
              <a:t> empire .Il </a:t>
            </a:r>
            <a:r>
              <a:rPr lang="en-US" sz="2000" b="1" dirty="0" err="1" smtClean="0">
                <a:solidFill>
                  <a:schemeClr val="tx1"/>
                </a:solidFill>
              </a:rPr>
              <a:t>est</a:t>
            </a:r>
            <a:r>
              <a:rPr lang="en-US" sz="2000" b="1" dirty="0" smtClean="0">
                <a:solidFill>
                  <a:schemeClr val="tx1"/>
                </a:solidFill>
              </a:rPr>
              <a:t> </a:t>
            </a:r>
            <a:r>
              <a:rPr lang="en-US" sz="2000" b="1" dirty="0" err="1" smtClean="0">
                <a:solidFill>
                  <a:schemeClr val="tx1"/>
                </a:solidFill>
              </a:rPr>
              <a:t>servi</a:t>
            </a:r>
            <a:r>
              <a:rPr lang="en-US" sz="2000" b="1" dirty="0" smtClean="0">
                <a:solidFill>
                  <a:schemeClr val="tx1"/>
                </a:solidFill>
              </a:rPr>
              <a:t> par des chevaliers </a:t>
            </a:r>
            <a:r>
              <a:rPr lang="en-US" sz="2000" b="1" dirty="0" err="1" smtClean="0">
                <a:solidFill>
                  <a:schemeClr val="tx1"/>
                </a:solidFill>
              </a:rPr>
              <a:t>modèles</a:t>
            </a:r>
            <a:r>
              <a:rPr lang="en-US" sz="2000" b="1" dirty="0" smtClean="0">
                <a:solidFill>
                  <a:schemeClr val="tx1"/>
                </a:solidFill>
              </a:rPr>
              <a:t> du </a:t>
            </a:r>
            <a:r>
              <a:rPr lang="en-US" sz="2000" b="1" dirty="0" err="1" smtClean="0">
                <a:solidFill>
                  <a:schemeClr val="tx1"/>
                </a:solidFill>
              </a:rPr>
              <a:t>courage,dela</a:t>
            </a:r>
            <a:r>
              <a:rPr lang="en-US" sz="2000" b="1" dirty="0" smtClean="0">
                <a:solidFill>
                  <a:schemeClr val="tx1"/>
                </a:solidFill>
              </a:rPr>
              <a:t> </a:t>
            </a:r>
            <a:r>
              <a:rPr lang="en-US" sz="2000" b="1" dirty="0" err="1" smtClean="0">
                <a:solidFill>
                  <a:schemeClr val="tx1"/>
                </a:solidFill>
              </a:rPr>
              <a:t>fidélité</a:t>
            </a:r>
            <a:r>
              <a:rPr lang="en-US" sz="2000" b="1" dirty="0" smtClean="0">
                <a:solidFill>
                  <a:schemeClr val="tx1"/>
                </a:solidFill>
              </a:rPr>
              <a:t> et de </a:t>
            </a:r>
            <a:r>
              <a:rPr lang="en-US" sz="2000" b="1" dirty="0" err="1" smtClean="0">
                <a:solidFill>
                  <a:schemeClr val="tx1"/>
                </a:solidFill>
              </a:rPr>
              <a:t>courtoise</a:t>
            </a:r>
            <a:r>
              <a:rPr lang="en-US" sz="2000" b="1" dirty="0" smtClean="0">
                <a:solidFill>
                  <a:schemeClr val="tx1"/>
                </a:solidFill>
              </a:rPr>
              <a:t> ,</a:t>
            </a:r>
            <a:r>
              <a:rPr lang="en-US" sz="2000" b="1" dirty="0" err="1" smtClean="0">
                <a:solidFill>
                  <a:schemeClr val="tx1"/>
                </a:solidFill>
              </a:rPr>
              <a:t>comme</a:t>
            </a:r>
            <a:r>
              <a:rPr lang="en-US" sz="2000" b="1" dirty="0" smtClean="0">
                <a:solidFill>
                  <a:schemeClr val="tx1"/>
                </a:solidFill>
              </a:rPr>
              <a:t> </a:t>
            </a:r>
            <a:r>
              <a:rPr lang="en-US" sz="2000" b="1" dirty="0" err="1" smtClean="0">
                <a:solidFill>
                  <a:schemeClr val="tx1"/>
                </a:solidFill>
              </a:rPr>
              <a:t>Lancelot,Yvain</a:t>
            </a:r>
            <a:r>
              <a:rPr lang="en-US" sz="2000" b="1" dirty="0" smtClean="0">
                <a:solidFill>
                  <a:schemeClr val="tx1"/>
                </a:solidFill>
              </a:rPr>
              <a:t> et </a:t>
            </a:r>
            <a:r>
              <a:rPr lang="en-US" sz="2000" b="1" smtClean="0">
                <a:solidFill>
                  <a:schemeClr val="tx1"/>
                </a:solidFill>
              </a:rPr>
              <a:t>Perceval.Pour</a:t>
            </a:r>
            <a:r>
              <a:rPr lang="en-US" sz="2000" b="1" dirty="0" smtClean="0">
                <a:solidFill>
                  <a:schemeClr val="tx1"/>
                </a:solidFill>
              </a:rPr>
              <a:t> </a:t>
            </a:r>
            <a:r>
              <a:rPr lang="en-US" sz="2000" b="1" dirty="0" err="1" smtClean="0">
                <a:solidFill>
                  <a:schemeClr val="tx1"/>
                </a:solidFill>
              </a:rPr>
              <a:t>éviter</a:t>
            </a:r>
            <a:r>
              <a:rPr lang="en-US" sz="2000" b="1" dirty="0" smtClean="0">
                <a:solidFill>
                  <a:schemeClr val="tx1"/>
                </a:solidFill>
              </a:rPr>
              <a:t> </a:t>
            </a:r>
            <a:r>
              <a:rPr lang="en-US" sz="2000" b="1" dirty="0" err="1" smtClean="0">
                <a:solidFill>
                  <a:schemeClr val="tx1"/>
                </a:solidFill>
              </a:rPr>
              <a:t>toute</a:t>
            </a:r>
            <a:r>
              <a:rPr lang="en-US" sz="2000" b="1" dirty="0" smtClean="0">
                <a:solidFill>
                  <a:schemeClr val="tx1"/>
                </a:solidFill>
              </a:rPr>
              <a:t> </a:t>
            </a:r>
            <a:r>
              <a:rPr lang="en-US" sz="2000" b="1" dirty="0" err="1" smtClean="0">
                <a:solidFill>
                  <a:schemeClr val="tx1"/>
                </a:solidFill>
              </a:rPr>
              <a:t>sorte</a:t>
            </a:r>
            <a:r>
              <a:rPr lang="en-US" sz="2000" b="1" dirty="0" smtClean="0">
                <a:solidFill>
                  <a:schemeClr val="tx1"/>
                </a:solidFill>
              </a:rPr>
              <a:t> de </a:t>
            </a:r>
            <a:r>
              <a:rPr lang="en-US" sz="2000" b="1" dirty="0" err="1" smtClean="0">
                <a:solidFill>
                  <a:schemeClr val="tx1"/>
                </a:solidFill>
              </a:rPr>
              <a:t>querelles</a:t>
            </a:r>
            <a:r>
              <a:rPr lang="en-US" sz="2000" b="1" dirty="0" smtClean="0">
                <a:solidFill>
                  <a:schemeClr val="tx1"/>
                </a:solidFill>
              </a:rPr>
              <a:t> ,</a:t>
            </a:r>
            <a:r>
              <a:rPr lang="en-US" sz="2000" b="1" dirty="0" err="1" smtClean="0">
                <a:solidFill>
                  <a:schemeClr val="tx1"/>
                </a:solidFill>
              </a:rPr>
              <a:t>ils</a:t>
            </a:r>
            <a:r>
              <a:rPr lang="en-US" sz="2000" b="1" dirty="0" smtClean="0">
                <a:solidFill>
                  <a:schemeClr val="tx1"/>
                </a:solidFill>
              </a:rPr>
              <a:t> </a:t>
            </a:r>
            <a:r>
              <a:rPr lang="en-US" sz="2000" b="1" dirty="0" err="1" smtClean="0">
                <a:solidFill>
                  <a:schemeClr val="tx1"/>
                </a:solidFill>
              </a:rPr>
              <a:t>siègent</a:t>
            </a:r>
            <a:r>
              <a:rPr lang="en-US" sz="2000" b="1" dirty="0" smtClean="0">
                <a:solidFill>
                  <a:schemeClr val="tx1"/>
                </a:solidFill>
              </a:rPr>
              <a:t> </a:t>
            </a:r>
            <a:r>
              <a:rPr lang="en-US" sz="2000" b="1" dirty="0" err="1" smtClean="0">
                <a:solidFill>
                  <a:schemeClr val="tx1"/>
                </a:solidFill>
              </a:rPr>
              <a:t>autour</a:t>
            </a:r>
            <a:r>
              <a:rPr lang="en-US" sz="2000" b="1" dirty="0" smtClean="0">
                <a:solidFill>
                  <a:schemeClr val="tx1"/>
                </a:solidFill>
              </a:rPr>
              <a:t> </a:t>
            </a:r>
            <a:br>
              <a:rPr lang="en-US" sz="2000" b="1" dirty="0" smtClean="0">
                <a:solidFill>
                  <a:schemeClr val="tx1"/>
                </a:solidFill>
              </a:rPr>
            </a:br>
            <a:r>
              <a:rPr lang="en-US" sz="2000" b="1" dirty="0"/>
              <a:t/>
            </a:r>
            <a:br>
              <a:rPr lang="en-US" sz="2000" b="1" dirty="0"/>
            </a:br>
            <a:r>
              <a:rPr lang="en-US" sz="2000" b="1" dirty="0" err="1" smtClean="0">
                <a:solidFill>
                  <a:schemeClr val="tx1"/>
                </a:solidFill>
              </a:rPr>
              <a:t>dˊune</a:t>
            </a:r>
            <a:r>
              <a:rPr lang="en-US" sz="2000" b="1" dirty="0" smtClean="0">
                <a:solidFill>
                  <a:schemeClr val="tx1"/>
                </a:solidFill>
              </a:rPr>
              <a:t> table </a:t>
            </a:r>
            <a:r>
              <a:rPr lang="en-US" sz="2000" b="1" dirty="0" err="1" smtClean="0">
                <a:solidFill>
                  <a:schemeClr val="tx1"/>
                </a:solidFill>
              </a:rPr>
              <a:t>ronde</a:t>
            </a:r>
            <a:r>
              <a:rPr lang="en-US" sz="2000" b="1" dirty="0" smtClean="0">
                <a:solidFill>
                  <a:schemeClr val="tx1"/>
                </a:solidFill>
              </a:rPr>
              <a:t>.</a:t>
            </a:r>
            <a:br>
              <a:rPr lang="en-US" sz="2000" b="1" dirty="0" smtClean="0">
                <a:solidFill>
                  <a:schemeClr val="tx1"/>
                </a:solidFill>
              </a:rPr>
            </a:br>
            <a:endParaRPr lang="ar-IQ" sz="2000" b="1" dirty="0"/>
          </a:p>
        </p:txBody>
      </p:sp>
      <p:sp>
        <p:nvSpPr>
          <p:cNvPr id="3" name="عنوان فرعي 2"/>
          <p:cNvSpPr>
            <a:spLocks noGrp="1"/>
          </p:cNvSpPr>
          <p:nvPr>
            <p:ph type="subTitle"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0</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 17.Qui est – ce le roi Arthur?  Il est au début un chef populaire dela résistance bretonne contre les   envahisseurs saxons.il devient plus tard un roi qui règne une immence empire .Il est servi par des chevaliers modèles du courage,dela fidélité et de courtoise ,comme Lancelot,Yvain et Perceval.Pour éviter toute sorte de querelles ,ils siègent autour   dˊune table ronde.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16.Qui est – ce le roi Arthur?  Il est au début un chef populaire dela résistance bretonne contre les   envahisseurs saxons.Pour éviter toute sorte de querelles ,ils siègent autour   dˊune table ronde. </dc:title>
  <dc:creator>Hp</dc:creator>
  <cp:lastModifiedBy>Hp</cp:lastModifiedBy>
  <cp:revision>2</cp:revision>
  <dcterms:created xsi:type="dcterms:W3CDTF">2018-01-17T05:43:56Z</dcterms:created>
  <dcterms:modified xsi:type="dcterms:W3CDTF">2018-02-06T20:31:16Z</dcterms:modified>
</cp:coreProperties>
</file>