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FC2A-E36E-4928-AED1-DE4198CD3ABC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6845-CDCC-4A01-A01C-864365B6EBA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u="sng" dirty="0" smtClean="0">
                <a:solidFill>
                  <a:schemeClr val="tx1"/>
                </a:solidFill>
              </a:rPr>
              <a:t>18.Littérature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Bourgeoise</a:t>
            </a:r>
            <a:r>
              <a:rPr lang="en-US" sz="9600" dirty="0" smtClean="0">
                <a:solidFill>
                  <a:schemeClr val="tx1"/>
                </a:solidFill>
              </a:rPr>
              <a:t/>
            </a:r>
            <a:br>
              <a:rPr lang="en-US" sz="9600" dirty="0" smtClean="0">
                <a:solidFill>
                  <a:schemeClr val="tx1"/>
                </a:solidFill>
              </a:rPr>
            </a:br>
            <a:r>
              <a:rPr lang="ar-IQ" sz="9600" dirty="0" smtClean="0">
                <a:solidFill>
                  <a:schemeClr val="tx1"/>
                </a:solidFill>
              </a:rPr>
              <a:t/>
            </a:r>
            <a:br>
              <a:rPr lang="ar-IQ" sz="9600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Au XIII </a:t>
            </a:r>
            <a:r>
              <a:rPr lang="en-US" sz="2000" b="1" dirty="0" err="1" smtClean="0">
                <a:solidFill>
                  <a:schemeClr val="tx1"/>
                </a:solidFill>
              </a:rPr>
              <a:t>ème</a:t>
            </a:r>
            <a:r>
              <a:rPr lang="en-US" sz="2000" b="1" dirty="0" smtClean="0">
                <a:solidFill>
                  <a:schemeClr val="tx1"/>
                </a:solidFill>
              </a:rPr>
              <a:t> siècle les </a:t>
            </a:r>
            <a:r>
              <a:rPr lang="en-US" sz="2000" b="1" dirty="0" err="1" smtClean="0">
                <a:solidFill>
                  <a:schemeClr val="tx1"/>
                </a:solidFill>
              </a:rPr>
              <a:t>villes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françaises</a:t>
            </a:r>
            <a:r>
              <a:rPr lang="en-US" sz="2000" b="1" dirty="0" smtClean="0">
                <a:solidFill>
                  <a:schemeClr val="tx1"/>
                </a:solidFill>
              </a:rPr>
              <a:t> les plus riches font des foyers de </a:t>
            </a:r>
            <a:r>
              <a:rPr lang="ar-IQ" sz="2000" b="1" dirty="0" smtClean="0">
                <a:solidFill>
                  <a:schemeClr val="tx1"/>
                </a:solidFill>
              </a:rPr>
              <a:t/>
            </a:r>
            <a:br>
              <a:rPr lang="ar-IQ" sz="2000" b="1" dirty="0" smtClean="0">
                <a:solidFill>
                  <a:schemeClr val="tx1"/>
                </a:solidFill>
              </a:rPr>
            </a:br>
            <a:r>
              <a:rPr lang="ar-IQ" sz="2000" b="1" dirty="0"/>
              <a:t/>
            </a:r>
            <a:br>
              <a:rPr lang="ar-IQ" sz="2000" b="1" dirty="0"/>
            </a:b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err="1" smtClean="0">
                <a:solidFill>
                  <a:schemeClr val="tx1"/>
                </a:solidFill>
              </a:rPr>
              <a:t>culture.Cette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société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bourgeoise</a:t>
            </a:r>
            <a:r>
              <a:rPr lang="en-US" sz="2000" b="1" dirty="0" smtClean="0">
                <a:solidFill>
                  <a:schemeClr val="tx1"/>
                </a:solidFill>
              </a:rPr>
              <a:t> engage à son service des </a:t>
            </a:r>
            <a:r>
              <a:rPr lang="en-US" sz="2000" b="1" dirty="0" err="1" smtClean="0">
                <a:solidFill>
                  <a:schemeClr val="tx1"/>
                </a:solidFill>
              </a:rPr>
              <a:t>écrivains</a:t>
            </a:r>
            <a:r>
              <a:rPr lang="en-US" sz="2000" b="1" dirty="0" smtClean="0">
                <a:solidFill>
                  <a:schemeClr val="tx1"/>
                </a:solidFill>
              </a:rPr>
              <a:t> ,des associations mi- </a:t>
            </a:r>
            <a:r>
              <a:rPr lang="en-US" sz="2000" b="1" dirty="0" err="1" smtClean="0">
                <a:solidFill>
                  <a:schemeClr val="tx1"/>
                </a:solidFill>
              </a:rPr>
              <a:t>religieuses</a:t>
            </a:r>
            <a:r>
              <a:rPr lang="en-US" sz="2000" b="1" dirty="0" smtClean="0">
                <a:solidFill>
                  <a:schemeClr val="tx1"/>
                </a:solidFill>
              </a:rPr>
              <a:t> mi-</a:t>
            </a:r>
            <a:r>
              <a:rPr lang="en-US" sz="2000" b="1" dirty="0" err="1" smtClean="0">
                <a:solidFill>
                  <a:schemeClr val="tx1"/>
                </a:solidFill>
              </a:rPr>
              <a:t>littéraires.Elle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organise</a:t>
            </a:r>
            <a:r>
              <a:rPr lang="en-US" sz="2000" b="1" dirty="0" smtClean="0">
                <a:solidFill>
                  <a:schemeClr val="tx1"/>
                </a:solidFill>
              </a:rPr>
              <a:t> des spectacles </a:t>
            </a:r>
            <a:r>
              <a:rPr lang="en-US" sz="2000" b="1" dirty="0" err="1" smtClean="0">
                <a:solidFill>
                  <a:schemeClr val="tx1"/>
                </a:solidFill>
              </a:rPr>
              <a:t>dramatiques</a:t>
            </a:r>
            <a:r>
              <a:rPr lang="en-US" sz="2000" b="1" dirty="0" smtClean="0">
                <a:solidFill>
                  <a:schemeClr val="tx1"/>
                </a:solidFill>
              </a:rPr>
              <a:t> et des </a:t>
            </a:r>
            <a:r>
              <a:rPr lang="en-US" sz="2000" b="1" dirty="0" err="1" smtClean="0">
                <a:solidFill>
                  <a:schemeClr val="tx1"/>
                </a:solidFill>
              </a:rPr>
              <a:t>concours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poètiques.Alors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naît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littérature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populaire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IQ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soumise</a:t>
            </a:r>
            <a:r>
              <a:rPr lang="en-US" sz="2000" b="1" dirty="0" smtClean="0">
                <a:solidFill>
                  <a:schemeClr val="tx1"/>
                </a:solidFill>
              </a:rPr>
              <a:t> à des conventions </a:t>
            </a:r>
            <a:r>
              <a:rPr lang="en-US" sz="2000" b="1" dirty="0" err="1" smtClean="0">
                <a:solidFill>
                  <a:schemeClr val="tx1"/>
                </a:solidFill>
              </a:rPr>
              <a:t>moins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strictes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que</a:t>
            </a:r>
            <a:r>
              <a:rPr lang="en-US" sz="2000" b="1" dirty="0" smtClean="0">
                <a:solidFill>
                  <a:schemeClr val="tx1"/>
                </a:solidFill>
              </a:rPr>
              <a:t> la </a:t>
            </a:r>
            <a:r>
              <a:rPr lang="en-US" sz="2000" b="1" dirty="0" err="1" smtClean="0">
                <a:solidFill>
                  <a:schemeClr val="tx1"/>
                </a:solidFill>
              </a:rPr>
              <a:t>littérature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courtoise.Cette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littérature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renonce</a:t>
            </a:r>
            <a:r>
              <a:rPr lang="en-US" sz="2000" b="1" dirty="0" smtClean="0">
                <a:solidFill>
                  <a:schemeClr val="tx1"/>
                </a:solidFill>
              </a:rPr>
              <a:t> aux </a:t>
            </a:r>
            <a:r>
              <a:rPr lang="en-US" sz="2000" b="1" dirty="0" err="1" smtClean="0">
                <a:solidFill>
                  <a:schemeClr val="tx1"/>
                </a:solidFill>
              </a:rPr>
              <a:t>raffinements</a:t>
            </a:r>
            <a:r>
              <a:rPr lang="en-US" sz="2000" b="1" dirty="0" smtClean="0">
                <a:solidFill>
                  <a:schemeClr val="tx1"/>
                </a:solidFill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</a:rPr>
              <a:t>favorise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gaieté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franche</a:t>
            </a:r>
            <a:r>
              <a:rPr lang="en-US" sz="2000" b="1" dirty="0" smtClean="0">
                <a:solidFill>
                  <a:schemeClr val="tx1"/>
                </a:solidFill>
              </a:rPr>
              <a:t> et un divertissement simple à </a:t>
            </a:r>
            <a:r>
              <a:rPr lang="en-US" sz="2000" b="1" dirty="0" err="1" smtClean="0">
                <a:solidFill>
                  <a:schemeClr val="tx1"/>
                </a:solidFill>
              </a:rPr>
              <a:t>travers</a:t>
            </a:r>
            <a:r>
              <a:rPr lang="en-US" sz="2000" b="1" dirty="0" smtClean="0">
                <a:solidFill>
                  <a:schemeClr val="tx1"/>
                </a:solidFill>
              </a:rPr>
              <a:t> la critique des </a:t>
            </a:r>
            <a:r>
              <a:rPr lang="en-US" sz="2000" b="1" dirty="0" err="1" smtClean="0">
                <a:solidFill>
                  <a:schemeClr val="tx1"/>
                </a:solidFill>
              </a:rPr>
              <a:t>rituels</a:t>
            </a:r>
            <a:r>
              <a:rPr lang="en-US" sz="2000" b="1" dirty="0" smtClean="0">
                <a:solidFill>
                  <a:schemeClr val="tx1"/>
                </a:solidFill>
              </a:rPr>
              <a:t> et des </a:t>
            </a:r>
            <a:r>
              <a:rPr lang="en-US" sz="2000" b="1" smtClean="0">
                <a:solidFill>
                  <a:schemeClr val="tx1"/>
                </a:solidFill>
              </a:rPr>
              <a:t>traditionts.Cette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littérature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représentée</a:t>
            </a:r>
            <a:r>
              <a:rPr lang="en-US" sz="2000" b="1" dirty="0" smtClean="0">
                <a:solidFill>
                  <a:schemeClr val="tx1"/>
                </a:solidFill>
              </a:rPr>
              <a:t> par les </a:t>
            </a:r>
            <a:r>
              <a:rPr lang="en-US" sz="2000" b="1" dirty="0" err="1" smtClean="0">
                <a:solidFill>
                  <a:schemeClr val="tx1"/>
                </a:solidFill>
              </a:rPr>
              <a:t>fabliaux,les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isopets</a:t>
            </a:r>
            <a:r>
              <a:rPr lang="en-US" sz="2000" b="1" dirty="0" smtClean="0">
                <a:solidFill>
                  <a:schemeClr val="tx1"/>
                </a:solidFill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</a:rPr>
              <a:t>lˊart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 smtClean="0">
                <a:solidFill>
                  <a:schemeClr val="tx1"/>
                </a:solidFill>
              </a:rPr>
              <a:t>dramatique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flipV="1">
            <a:off x="1371600" y="785794"/>
            <a:ext cx="6629424" cy="3100406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18.Littérature Bourgeoise  Au XIII ème siècle les villes françaises les plus riches font des foyers de    culture.Cette société bourgeoise engage à son service des écrivains ,des associations mi- religieuses mi-littéraires.Elle organise des spectacles dramatiques et des concours poètiques.Alors naît une littérature populaire  soumise à des conventions moins strictes que la littérature courtoise.Cette littérature renonce aux raffinements et favorise une gaieté franche et un divertissement simple à travers la critique des rituels et des traditionts.Cette littérature est représentée par les fabliaux,les isopets et lˊart   dramatique.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17.Littérature Bourgeoise  Au XIII ème siècle les villes françaises les plus riches font des foyers de    culture.Cette littérature est représentée par les fabliaux,les isopets et lˊart   dramatique. </dc:title>
  <dc:creator>Hp</dc:creator>
  <cp:lastModifiedBy>Hp</cp:lastModifiedBy>
  <cp:revision>4</cp:revision>
  <dcterms:created xsi:type="dcterms:W3CDTF">2018-01-17T05:46:51Z</dcterms:created>
  <dcterms:modified xsi:type="dcterms:W3CDTF">2018-02-06T20:45:01Z</dcterms:modified>
</cp:coreProperties>
</file>