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3162" autoAdjust="0"/>
    <p:restoredTop sz="94660"/>
  </p:normalViewPr>
  <p:slideViewPr>
    <p:cSldViewPr>
      <p:cViewPr varScale="1">
        <p:scale>
          <a:sx n="66" d="100"/>
          <a:sy n="66"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9097049-189F-455C-A5A8-EDE4302FBF96}" type="datetimeFigureOut">
              <a:rPr lang="ar-IQ" smtClean="0"/>
              <a:pPr/>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05EED16-08BE-4F47-B42B-F1B63B3F5C1D}"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9097049-189F-455C-A5A8-EDE4302FBF96}" type="datetimeFigureOut">
              <a:rPr lang="ar-IQ" smtClean="0"/>
              <a:pPr/>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05EED16-08BE-4F47-B42B-F1B63B3F5C1D}"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9097049-189F-455C-A5A8-EDE4302FBF96}" type="datetimeFigureOut">
              <a:rPr lang="ar-IQ" smtClean="0"/>
              <a:pPr/>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05EED16-08BE-4F47-B42B-F1B63B3F5C1D}"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9097049-189F-455C-A5A8-EDE4302FBF96}" type="datetimeFigureOut">
              <a:rPr lang="ar-IQ" smtClean="0"/>
              <a:pPr/>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05EED16-08BE-4F47-B42B-F1B63B3F5C1D}"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9097049-189F-455C-A5A8-EDE4302FBF96}" type="datetimeFigureOut">
              <a:rPr lang="ar-IQ" smtClean="0"/>
              <a:pPr/>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05EED16-08BE-4F47-B42B-F1B63B3F5C1D}"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9097049-189F-455C-A5A8-EDE4302FBF96}" type="datetimeFigureOut">
              <a:rPr lang="ar-IQ" smtClean="0"/>
              <a:pPr/>
              <a:t>22/05/1439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05EED16-08BE-4F47-B42B-F1B63B3F5C1D}"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9097049-189F-455C-A5A8-EDE4302FBF96}" type="datetimeFigureOut">
              <a:rPr lang="ar-IQ" smtClean="0"/>
              <a:pPr/>
              <a:t>22/05/1439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05EED16-08BE-4F47-B42B-F1B63B3F5C1D}"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9097049-189F-455C-A5A8-EDE4302FBF96}" type="datetimeFigureOut">
              <a:rPr lang="ar-IQ" smtClean="0"/>
              <a:pPr/>
              <a:t>22/05/1439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05EED16-08BE-4F47-B42B-F1B63B3F5C1D}"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9097049-189F-455C-A5A8-EDE4302FBF96}" type="datetimeFigureOut">
              <a:rPr lang="ar-IQ" smtClean="0"/>
              <a:pPr/>
              <a:t>22/05/1439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05EED16-08BE-4F47-B42B-F1B63B3F5C1D}"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9097049-189F-455C-A5A8-EDE4302FBF96}" type="datetimeFigureOut">
              <a:rPr lang="ar-IQ" smtClean="0"/>
              <a:pPr/>
              <a:t>22/05/1439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05EED16-08BE-4F47-B42B-F1B63B3F5C1D}"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9097049-189F-455C-A5A8-EDE4302FBF96}" type="datetimeFigureOut">
              <a:rPr lang="ar-IQ" smtClean="0"/>
              <a:pPr/>
              <a:t>22/05/1439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05EED16-08BE-4F47-B42B-F1B63B3F5C1D}"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9097049-189F-455C-A5A8-EDE4302FBF96}" type="datetimeFigureOut">
              <a:rPr lang="ar-IQ" smtClean="0"/>
              <a:pPr/>
              <a:t>22/05/1439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05EED16-08BE-4F47-B42B-F1B63B3F5C1D}"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pPr algn="l"/>
            <a:r>
              <a:rPr lang="en-US" sz="2200" smtClean="0">
                <a:solidFill>
                  <a:schemeClr val="tx1"/>
                </a:solidFill>
                <a:latin typeface="+mj-lt"/>
                <a:ea typeface="+mj-ea"/>
                <a:cs typeface="+mj-cs"/>
              </a:rPr>
              <a:t>                                     </a:t>
            </a:r>
            <a:r>
              <a:rPr lang="en-US" sz="2200" b="1" i="1" u="sng" smtClean="0">
                <a:solidFill>
                  <a:schemeClr val="tx1"/>
                </a:solidFill>
                <a:latin typeface="+mj-lt"/>
                <a:ea typeface="+mj-ea"/>
                <a:cs typeface="+mj-cs"/>
              </a:rPr>
              <a:t>   </a:t>
            </a:r>
            <a:r>
              <a:rPr lang="en-US" sz="2200" b="1" i="1" u="sng" smtClean="0">
                <a:solidFill>
                  <a:schemeClr val="tx1"/>
                </a:solidFill>
                <a:latin typeface="+mj-lt"/>
                <a:ea typeface="+mj-ea"/>
                <a:cs typeface="+mj-cs"/>
              </a:rPr>
              <a:t>21 </a:t>
            </a:r>
            <a:r>
              <a:rPr lang="en-US" sz="2200" b="1" i="1" u="sng" dirty="0" smtClean="0">
                <a:solidFill>
                  <a:schemeClr val="tx1"/>
                </a:solidFill>
                <a:latin typeface="+mj-lt"/>
                <a:ea typeface="+mj-ea"/>
                <a:cs typeface="+mj-cs"/>
              </a:rPr>
              <a:t>.Le roman de </a:t>
            </a:r>
            <a:r>
              <a:rPr lang="en-US" sz="2200" b="1" i="1" u="sng" dirty="0" err="1" smtClean="0">
                <a:solidFill>
                  <a:schemeClr val="tx1"/>
                </a:solidFill>
                <a:latin typeface="+mj-lt"/>
                <a:ea typeface="+mj-ea"/>
                <a:cs typeface="+mj-cs"/>
              </a:rPr>
              <a:t>Ronard</a:t>
            </a:r>
            <a:r>
              <a:rPr lang="ar-IQ" sz="2200" i="1" u="sng" dirty="0" smtClean="0">
                <a:solidFill>
                  <a:schemeClr val="tx1"/>
                </a:solidFill>
                <a:latin typeface="+mj-lt"/>
                <a:ea typeface="+mj-ea"/>
                <a:cs typeface="+mj-cs"/>
              </a:rPr>
              <a:t/>
            </a:r>
            <a:br>
              <a:rPr lang="ar-IQ" sz="2200" i="1" u="sng" dirty="0" smtClean="0">
                <a:solidFill>
                  <a:schemeClr val="tx1"/>
                </a:solidFill>
                <a:latin typeface="+mj-lt"/>
                <a:ea typeface="+mj-ea"/>
                <a:cs typeface="+mj-cs"/>
              </a:rPr>
            </a:br>
            <a:r>
              <a:rPr lang="en-US" sz="9600" dirty="0" smtClean="0">
                <a:solidFill>
                  <a:schemeClr val="tx1"/>
                </a:solidFill>
                <a:latin typeface="+mj-lt"/>
                <a:ea typeface="+mj-ea"/>
                <a:cs typeface="+mj-cs"/>
              </a:rPr>
              <a:t/>
            </a:r>
            <a:br>
              <a:rPr lang="en-US" sz="9600" dirty="0" smtClean="0">
                <a:solidFill>
                  <a:schemeClr val="tx1"/>
                </a:solidFill>
                <a:latin typeface="+mj-lt"/>
                <a:ea typeface="+mj-ea"/>
                <a:cs typeface="+mj-cs"/>
              </a:rPr>
            </a:br>
            <a:r>
              <a:rPr lang="en-US" sz="2000" b="1" dirty="0" err="1" smtClean="0">
                <a:solidFill>
                  <a:schemeClr val="tx1"/>
                </a:solidFill>
                <a:latin typeface="+mj-lt"/>
                <a:ea typeface="+mj-ea"/>
                <a:cs typeface="+mj-cs"/>
              </a:rPr>
              <a:t>Quelles</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sont</a:t>
            </a:r>
            <a:r>
              <a:rPr lang="en-US" sz="2000" b="1" dirty="0" smtClean="0">
                <a:solidFill>
                  <a:schemeClr val="tx1"/>
                </a:solidFill>
                <a:latin typeface="+mj-lt"/>
                <a:ea typeface="+mj-ea"/>
                <a:cs typeface="+mj-cs"/>
              </a:rPr>
              <a:t> les </a:t>
            </a:r>
            <a:r>
              <a:rPr lang="en-US" sz="2000" b="1" dirty="0" err="1" smtClean="0">
                <a:solidFill>
                  <a:schemeClr val="tx1"/>
                </a:solidFill>
                <a:latin typeface="+mj-lt"/>
                <a:ea typeface="+mj-ea"/>
                <a:cs typeface="+mj-cs"/>
              </a:rPr>
              <a:t>caractéristiques</a:t>
            </a:r>
            <a:r>
              <a:rPr lang="en-US" sz="2000" b="1" dirty="0" smtClean="0">
                <a:solidFill>
                  <a:schemeClr val="tx1"/>
                </a:solidFill>
                <a:latin typeface="+mj-lt"/>
                <a:ea typeface="+mj-ea"/>
                <a:cs typeface="+mj-cs"/>
              </a:rPr>
              <a:t> de roman de </a:t>
            </a:r>
            <a:r>
              <a:rPr lang="en-US" sz="2000" b="1" dirty="0" err="1" smtClean="0">
                <a:solidFill>
                  <a:schemeClr val="tx1"/>
                </a:solidFill>
                <a:latin typeface="+mj-lt"/>
                <a:ea typeface="+mj-ea"/>
                <a:cs typeface="+mj-cs"/>
              </a:rPr>
              <a:t>Ronard</a:t>
            </a:r>
            <a:r>
              <a:rPr lang="en-US" sz="2000" b="1" dirty="0" smtClean="0">
                <a:solidFill>
                  <a:schemeClr val="tx1"/>
                </a:solidFill>
                <a:latin typeface="+mj-lt"/>
                <a:ea typeface="+mj-ea"/>
                <a:cs typeface="+mj-cs"/>
              </a:rPr>
              <a:t>?</a:t>
            </a:r>
            <a:br>
              <a:rPr lang="en-US" sz="2000" b="1" dirty="0" smtClean="0">
                <a:solidFill>
                  <a:schemeClr val="tx1"/>
                </a:solidFill>
                <a:latin typeface="+mj-lt"/>
                <a:ea typeface="+mj-ea"/>
                <a:cs typeface="+mj-cs"/>
              </a:rPr>
            </a:br>
            <a:r>
              <a:rPr lang="ar-IQ" sz="2000" b="1" dirty="0" smtClean="0">
                <a:solidFill>
                  <a:schemeClr val="tx1"/>
                </a:solidFill>
                <a:latin typeface="+mj-lt"/>
                <a:ea typeface="+mj-ea"/>
                <a:cs typeface="+mj-cs"/>
              </a:rPr>
              <a:t/>
            </a:r>
            <a:br>
              <a:rPr lang="ar-IQ" sz="2000" b="1" dirty="0" smtClean="0">
                <a:solidFill>
                  <a:schemeClr val="tx1"/>
                </a:solidFill>
                <a:latin typeface="+mj-lt"/>
                <a:ea typeface="+mj-ea"/>
                <a:cs typeface="+mj-cs"/>
              </a:rPr>
            </a:br>
            <a:r>
              <a:rPr lang="en-US" sz="2000" b="1" dirty="0" smtClean="0">
                <a:solidFill>
                  <a:schemeClr val="tx1"/>
                </a:solidFill>
                <a:latin typeface="+mj-lt"/>
                <a:ea typeface="+mj-ea"/>
                <a:cs typeface="+mj-cs"/>
              </a:rPr>
              <a:t>1.Ce </a:t>
            </a:r>
            <a:r>
              <a:rPr lang="en-US" sz="2000" b="1" dirty="0" err="1" smtClean="0">
                <a:solidFill>
                  <a:schemeClr val="tx1"/>
                </a:solidFill>
                <a:latin typeface="+mj-lt"/>
                <a:ea typeface="+mj-ea"/>
                <a:cs typeface="+mj-cs"/>
              </a:rPr>
              <a:t>sont</a:t>
            </a:r>
            <a:r>
              <a:rPr lang="en-US" sz="2000" b="1" dirty="0" smtClean="0">
                <a:solidFill>
                  <a:schemeClr val="tx1"/>
                </a:solidFill>
                <a:latin typeface="+mj-lt"/>
                <a:ea typeface="+mj-ea"/>
                <a:cs typeface="+mj-cs"/>
              </a:rPr>
              <a:t> des </a:t>
            </a:r>
            <a:r>
              <a:rPr lang="en-US" sz="2000" b="1" dirty="0" err="1" smtClean="0">
                <a:solidFill>
                  <a:schemeClr val="tx1"/>
                </a:solidFill>
                <a:latin typeface="+mj-lt"/>
                <a:ea typeface="+mj-ea"/>
                <a:cs typeface="+mj-cs"/>
              </a:rPr>
              <a:t>poèmes</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indépendants</a:t>
            </a:r>
            <a:r>
              <a:rPr lang="en-US" sz="2000" b="1" dirty="0" smtClean="0">
                <a:solidFill>
                  <a:schemeClr val="tx1"/>
                </a:solidFill>
                <a:latin typeface="+mj-lt"/>
                <a:ea typeface="+mj-ea"/>
                <a:cs typeface="+mj-cs"/>
              </a:rPr>
              <a:t>.</a:t>
            </a:r>
            <a:br>
              <a:rPr lang="en-US" sz="2000" b="1" dirty="0" smtClean="0">
                <a:solidFill>
                  <a:schemeClr val="tx1"/>
                </a:solidFill>
                <a:latin typeface="+mj-lt"/>
                <a:ea typeface="+mj-ea"/>
                <a:cs typeface="+mj-cs"/>
              </a:rPr>
            </a:br>
            <a:r>
              <a:rPr lang="ar-IQ" sz="2000" b="1" dirty="0" smtClean="0">
                <a:solidFill>
                  <a:schemeClr val="tx1"/>
                </a:solidFill>
                <a:latin typeface="+mj-lt"/>
                <a:ea typeface="+mj-ea"/>
                <a:cs typeface="+mj-cs"/>
              </a:rPr>
              <a:t/>
            </a:r>
            <a:br>
              <a:rPr lang="ar-IQ" sz="2000" b="1" dirty="0" smtClean="0">
                <a:solidFill>
                  <a:schemeClr val="tx1"/>
                </a:solidFill>
                <a:latin typeface="+mj-lt"/>
                <a:ea typeface="+mj-ea"/>
                <a:cs typeface="+mj-cs"/>
              </a:rPr>
            </a:br>
            <a:r>
              <a:rPr lang="en-US" sz="2000" b="1" dirty="0" smtClean="0">
                <a:solidFill>
                  <a:schemeClr val="tx1"/>
                </a:solidFill>
                <a:latin typeface="+mj-lt"/>
                <a:ea typeface="+mj-ea"/>
                <a:cs typeface="+mj-cs"/>
              </a:rPr>
              <a:t>2.Une </a:t>
            </a:r>
            <a:r>
              <a:rPr lang="en-US" sz="2000" b="1" dirty="0" err="1" smtClean="0">
                <a:solidFill>
                  <a:schemeClr val="tx1"/>
                </a:solidFill>
                <a:latin typeface="+mj-lt"/>
                <a:ea typeface="+mj-ea"/>
                <a:cs typeface="+mj-cs"/>
              </a:rPr>
              <a:t>épopée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comique</a:t>
            </a:r>
            <a:r>
              <a:rPr lang="en-US" sz="2000" b="1" dirty="0" smtClean="0">
                <a:solidFill>
                  <a:schemeClr val="tx1"/>
                </a:solidFill>
                <a:latin typeface="+mj-lt"/>
                <a:ea typeface="+mj-ea"/>
                <a:cs typeface="+mj-cs"/>
              </a:rPr>
              <a:t> qui </a:t>
            </a:r>
            <a:r>
              <a:rPr lang="en-US" sz="2000" b="1" dirty="0" err="1" smtClean="0">
                <a:solidFill>
                  <a:schemeClr val="tx1"/>
                </a:solidFill>
                <a:latin typeface="+mj-lt"/>
                <a:ea typeface="+mj-ea"/>
                <a:cs typeface="+mj-cs"/>
              </a:rPr>
              <a:t>paraodie</a:t>
            </a:r>
            <a:r>
              <a:rPr lang="en-US" sz="2000" b="1" dirty="0" smtClean="0">
                <a:solidFill>
                  <a:schemeClr val="tx1"/>
                </a:solidFill>
                <a:latin typeface="+mj-lt"/>
                <a:ea typeface="+mj-ea"/>
                <a:cs typeface="+mj-cs"/>
              </a:rPr>
              <a:t> les chansons de Roland.</a:t>
            </a:r>
            <a:br>
              <a:rPr lang="en-US" sz="2000" b="1" dirty="0" smtClean="0">
                <a:solidFill>
                  <a:schemeClr val="tx1"/>
                </a:solidFill>
                <a:latin typeface="+mj-lt"/>
                <a:ea typeface="+mj-ea"/>
                <a:cs typeface="+mj-cs"/>
              </a:rPr>
            </a:br>
            <a:r>
              <a:rPr lang="en-US" sz="2000" b="1" dirty="0" smtClean="0">
                <a:solidFill>
                  <a:schemeClr val="tx1"/>
                </a:solidFill>
                <a:latin typeface="+mj-lt"/>
                <a:ea typeface="+mj-ea"/>
                <a:cs typeface="+mj-cs"/>
              </a:rPr>
              <a:t/>
            </a:r>
            <a:br>
              <a:rPr lang="en-US" sz="2000" b="1" dirty="0" smtClean="0">
                <a:solidFill>
                  <a:schemeClr val="tx1"/>
                </a:solidFill>
                <a:latin typeface="+mj-lt"/>
                <a:ea typeface="+mj-ea"/>
                <a:cs typeface="+mj-cs"/>
              </a:rPr>
            </a:br>
            <a:r>
              <a:rPr lang="en-US" sz="2000" b="1" dirty="0" smtClean="0">
                <a:solidFill>
                  <a:schemeClr val="tx1"/>
                </a:solidFill>
                <a:latin typeface="+mj-lt"/>
                <a:ea typeface="+mj-ea"/>
                <a:cs typeface="+mj-cs"/>
              </a:rPr>
              <a:t>3.Son </a:t>
            </a:r>
            <a:r>
              <a:rPr lang="en-US" sz="2000" b="1" dirty="0" err="1" smtClean="0">
                <a:solidFill>
                  <a:schemeClr val="tx1"/>
                </a:solidFill>
                <a:latin typeface="+mj-lt"/>
                <a:ea typeface="+mj-ea"/>
                <a:cs typeface="+mj-cs"/>
              </a:rPr>
              <a:t>thème</a:t>
            </a:r>
            <a:r>
              <a:rPr lang="en-US" sz="2000" b="1" dirty="0" smtClean="0">
                <a:solidFill>
                  <a:schemeClr val="tx1"/>
                </a:solidFill>
                <a:latin typeface="+mj-lt"/>
                <a:ea typeface="+mj-ea"/>
                <a:cs typeface="+mj-cs"/>
              </a:rPr>
              <a:t> principal </a:t>
            </a:r>
            <a:r>
              <a:rPr lang="en-US" sz="2000" b="1" dirty="0" err="1" smtClean="0">
                <a:solidFill>
                  <a:schemeClr val="tx1"/>
                </a:solidFill>
                <a:latin typeface="+mj-lt"/>
                <a:ea typeface="+mj-ea"/>
                <a:cs typeface="+mj-cs"/>
              </a:rPr>
              <a:t>Cˊest</a:t>
            </a:r>
            <a:r>
              <a:rPr lang="en-US" sz="2000" b="1" dirty="0" smtClean="0">
                <a:solidFill>
                  <a:schemeClr val="tx1"/>
                </a:solidFill>
                <a:latin typeface="+mj-lt"/>
                <a:ea typeface="+mj-ea"/>
                <a:cs typeface="+mj-cs"/>
              </a:rPr>
              <a:t> la </a:t>
            </a:r>
            <a:r>
              <a:rPr lang="en-US" sz="2000" b="1" dirty="0" err="1" smtClean="0">
                <a:solidFill>
                  <a:schemeClr val="tx1"/>
                </a:solidFill>
                <a:latin typeface="+mj-lt"/>
                <a:ea typeface="+mj-ea"/>
                <a:cs typeface="+mj-cs"/>
              </a:rPr>
              <a:t>lutte</a:t>
            </a:r>
            <a:r>
              <a:rPr lang="en-US" sz="2000" b="1" dirty="0" smtClean="0">
                <a:solidFill>
                  <a:schemeClr val="tx1"/>
                </a:solidFill>
                <a:latin typeface="+mj-lt"/>
                <a:ea typeface="+mj-ea"/>
                <a:cs typeface="+mj-cs"/>
              </a:rPr>
              <a:t> entre </a:t>
            </a:r>
            <a:r>
              <a:rPr lang="en-US" sz="2000" b="1" dirty="0" err="1" smtClean="0">
                <a:solidFill>
                  <a:schemeClr val="tx1"/>
                </a:solidFill>
                <a:latin typeface="+mj-lt"/>
                <a:ea typeface="+mj-ea"/>
                <a:cs typeface="+mj-cs"/>
              </a:rPr>
              <a:t>Ronard</a:t>
            </a:r>
            <a:r>
              <a:rPr lang="en-US" sz="2000" b="1" dirty="0" smtClean="0">
                <a:solidFill>
                  <a:schemeClr val="tx1"/>
                </a:solidFill>
                <a:latin typeface="+mj-lt"/>
                <a:ea typeface="+mj-ea"/>
                <a:cs typeface="+mj-cs"/>
              </a:rPr>
              <a:t> “le </a:t>
            </a:r>
            <a:r>
              <a:rPr lang="en-US" sz="2000" b="1" dirty="0" err="1" smtClean="0">
                <a:solidFill>
                  <a:schemeClr val="tx1"/>
                </a:solidFill>
                <a:latin typeface="+mj-lt"/>
                <a:ea typeface="+mj-ea"/>
                <a:cs typeface="+mj-cs"/>
              </a:rPr>
              <a:t>goupil’’et</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Isengrin’’le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loup</a:t>
            </a:r>
            <a:r>
              <a:rPr lang="en-US" sz="2000" b="1" dirty="0" smtClean="0">
                <a:solidFill>
                  <a:schemeClr val="tx1"/>
                </a:solidFill>
                <a:latin typeface="+mj-lt"/>
                <a:ea typeface="+mj-ea"/>
                <a:cs typeface="+mj-cs"/>
              </a:rPr>
              <a:t>’’</a:t>
            </a:r>
            <a:br>
              <a:rPr lang="en-US" sz="2000" b="1" dirty="0" smtClean="0">
                <a:solidFill>
                  <a:schemeClr val="tx1"/>
                </a:solidFill>
                <a:latin typeface="+mj-lt"/>
                <a:ea typeface="+mj-ea"/>
                <a:cs typeface="+mj-cs"/>
              </a:rPr>
            </a:br>
            <a:r>
              <a:rPr lang="en-US" sz="2000" b="1" dirty="0" smtClean="0">
                <a:solidFill>
                  <a:schemeClr val="tx1"/>
                </a:solidFill>
                <a:latin typeface="+mj-lt"/>
                <a:ea typeface="+mj-ea"/>
                <a:cs typeface="+mj-cs"/>
              </a:rPr>
              <a:t/>
            </a:r>
            <a:br>
              <a:rPr lang="en-US" sz="2000" b="1" dirty="0" smtClean="0">
                <a:solidFill>
                  <a:schemeClr val="tx1"/>
                </a:solidFill>
                <a:latin typeface="+mj-lt"/>
                <a:ea typeface="+mj-ea"/>
                <a:cs typeface="+mj-cs"/>
              </a:rPr>
            </a:br>
            <a:r>
              <a:rPr lang="en-US" sz="2000" b="1" dirty="0" smtClean="0">
                <a:solidFill>
                  <a:schemeClr val="tx1"/>
                </a:solidFill>
                <a:latin typeface="+mj-lt"/>
                <a:ea typeface="+mj-ea"/>
                <a:cs typeface="+mj-cs"/>
              </a:rPr>
              <a:t/>
            </a:r>
            <a:br>
              <a:rPr lang="en-US" sz="2000" b="1" dirty="0" smtClean="0">
                <a:solidFill>
                  <a:schemeClr val="tx1"/>
                </a:solidFill>
                <a:latin typeface="+mj-lt"/>
                <a:ea typeface="+mj-ea"/>
                <a:cs typeface="+mj-cs"/>
              </a:rPr>
            </a:br>
            <a:r>
              <a:rPr lang="en-US" sz="2000" b="1" dirty="0" smtClean="0">
                <a:solidFill>
                  <a:schemeClr val="tx1"/>
                </a:solidFill>
                <a:latin typeface="+mj-lt"/>
                <a:ea typeface="+mj-ea"/>
                <a:cs typeface="+mj-cs"/>
              </a:rPr>
              <a:t>4.Ces </a:t>
            </a:r>
            <a:r>
              <a:rPr lang="en-US" sz="2000" b="1" dirty="0" err="1" smtClean="0">
                <a:solidFill>
                  <a:schemeClr val="tx1"/>
                </a:solidFill>
                <a:latin typeface="+mj-lt"/>
                <a:ea typeface="+mj-ea"/>
                <a:cs typeface="+mj-cs"/>
              </a:rPr>
              <a:t>poèmes</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ont</a:t>
            </a:r>
            <a:r>
              <a:rPr lang="en-US" sz="2000" b="1" dirty="0" smtClean="0">
                <a:solidFill>
                  <a:schemeClr val="tx1"/>
                </a:solidFill>
                <a:latin typeface="+mj-lt"/>
                <a:ea typeface="+mj-ea"/>
                <a:cs typeface="+mj-cs"/>
              </a:rPr>
              <a:t> pour </a:t>
            </a:r>
            <a:r>
              <a:rPr lang="en-US" sz="2000" b="1" dirty="0" err="1" smtClean="0">
                <a:solidFill>
                  <a:schemeClr val="tx1"/>
                </a:solidFill>
                <a:latin typeface="+mj-lt"/>
                <a:ea typeface="+mj-ea"/>
                <a:cs typeface="+mj-cs"/>
              </a:rPr>
              <a:t>objectif</a:t>
            </a:r>
            <a:r>
              <a:rPr lang="en-US" sz="2000" b="1" dirty="0" smtClean="0">
                <a:solidFill>
                  <a:schemeClr val="tx1"/>
                </a:solidFill>
                <a:latin typeface="+mj-lt"/>
                <a:ea typeface="+mj-ea"/>
                <a:cs typeface="+mj-cs"/>
              </a:rPr>
              <a:t> de </a:t>
            </a:r>
            <a:r>
              <a:rPr lang="en-US" sz="2000" b="1" dirty="0" err="1" smtClean="0">
                <a:solidFill>
                  <a:schemeClr val="tx1"/>
                </a:solidFill>
                <a:latin typeface="+mj-lt"/>
                <a:ea typeface="+mj-ea"/>
                <a:cs typeface="+mj-cs"/>
              </a:rPr>
              <a:t>critiquer</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toutes</a:t>
            </a:r>
            <a:r>
              <a:rPr lang="en-US" sz="2000" b="1" dirty="0" smtClean="0">
                <a:solidFill>
                  <a:schemeClr val="tx1"/>
                </a:solidFill>
                <a:latin typeface="+mj-lt"/>
                <a:ea typeface="+mj-ea"/>
                <a:cs typeface="+mj-cs"/>
              </a:rPr>
              <a:t> les conditions </a:t>
            </a:r>
            <a:r>
              <a:rPr lang="en-US" sz="2000" b="1" dirty="0" err="1" smtClean="0">
                <a:solidFill>
                  <a:schemeClr val="tx1"/>
                </a:solidFill>
                <a:latin typeface="+mj-lt"/>
                <a:ea typeface="+mj-ea"/>
                <a:cs typeface="+mj-cs"/>
              </a:rPr>
              <a:t>sociales</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mais</a:t>
            </a:r>
            <a:r>
              <a:rPr lang="en-US" sz="2000" b="1" dirty="0" smtClean="0">
                <a:solidFill>
                  <a:schemeClr val="tx1"/>
                </a:solidFill>
                <a:latin typeface="+mj-lt"/>
                <a:ea typeface="+mj-ea"/>
                <a:cs typeface="+mj-cs"/>
              </a:rPr>
              <a:t> sans </a:t>
            </a:r>
            <a:r>
              <a:rPr lang="en-US" sz="2000" b="1" dirty="0" err="1" smtClean="0">
                <a:solidFill>
                  <a:schemeClr val="tx1"/>
                </a:solidFill>
                <a:latin typeface="+mj-lt"/>
                <a:ea typeface="+mj-ea"/>
                <a:cs typeface="+mj-cs"/>
              </a:rPr>
              <a:t>méchanceté</a:t>
            </a:r>
            <a:r>
              <a:rPr lang="en-US" sz="2000" b="1" dirty="0" smtClean="0">
                <a:solidFill>
                  <a:schemeClr val="tx1"/>
                </a:solidFill>
                <a:latin typeface="+mj-lt"/>
                <a:ea typeface="+mj-ea"/>
                <a:cs typeface="+mj-cs"/>
              </a:rPr>
              <a:t>.</a:t>
            </a:r>
            <a:br>
              <a:rPr lang="en-US" sz="2000" b="1" dirty="0" smtClean="0">
                <a:solidFill>
                  <a:schemeClr val="tx1"/>
                </a:solidFill>
                <a:latin typeface="+mj-lt"/>
                <a:ea typeface="+mj-ea"/>
                <a:cs typeface="+mj-cs"/>
              </a:rPr>
            </a:br>
            <a:r>
              <a:rPr lang="en-US" sz="2000" b="1" dirty="0" smtClean="0">
                <a:solidFill>
                  <a:schemeClr val="tx1"/>
                </a:solidFill>
                <a:latin typeface="+mj-lt"/>
                <a:ea typeface="+mj-ea"/>
                <a:cs typeface="+mj-cs"/>
              </a:rPr>
              <a:t/>
            </a:r>
            <a:br>
              <a:rPr lang="en-US" sz="2000" b="1" dirty="0" smtClean="0">
                <a:solidFill>
                  <a:schemeClr val="tx1"/>
                </a:solidFill>
                <a:latin typeface="+mj-lt"/>
                <a:ea typeface="+mj-ea"/>
                <a:cs typeface="+mj-cs"/>
              </a:rPr>
            </a:br>
            <a:r>
              <a:rPr lang="en-US" sz="2000" b="1" dirty="0" smtClean="0">
                <a:solidFill>
                  <a:schemeClr val="tx1"/>
                </a:solidFill>
                <a:latin typeface="+mj-lt"/>
                <a:ea typeface="+mj-ea"/>
                <a:cs typeface="+mj-cs"/>
              </a:rPr>
              <a:t>5.Les </a:t>
            </a:r>
            <a:r>
              <a:rPr lang="en-US" sz="2000" b="1" dirty="0" err="1" smtClean="0">
                <a:solidFill>
                  <a:schemeClr val="tx1"/>
                </a:solidFill>
                <a:latin typeface="+mj-lt"/>
                <a:ea typeface="+mj-ea"/>
                <a:cs typeface="+mj-cs"/>
              </a:rPr>
              <a:t>actes</a:t>
            </a:r>
            <a:r>
              <a:rPr lang="en-US" sz="2000" b="1" dirty="0" smtClean="0">
                <a:solidFill>
                  <a:schemeClr val="tx1"/>
                </a:solidFill>
                <a:latin typeface="+mj-lt"/>
                <a:ea typeface="+mj-ea"/>
                <a:cs typeface="+mj-cs"/>
              </a:rPr>
              <a:t> et les traditions </a:t>
            </a:r>
            <a:r>
              <a:rPr lang="en-US" sz="2000" b="1" dirty="0" err="1" smtClean="0">
                <a:solidFill>
                  <a:schemeClr val="tx1"/>
                </a:solidFill>
                <a:latin typeface="+mj-lt"/>
                <a:ea typeface="+mj-ea"/>
                <a:cs typeface="+mj-cs"/>
              </a:rPr>
              <a:t>sont</a:t>
            </a:r>
            <a:r>
              <a:rPr lang="en-US" sz="2000" b="1" dirty="0" smtClean="0">
                <a:solidFill>
                  <a:schemeClr val="tx1"/>
                </a:solidFill>
                <a:latin typeface="+mj-lt"/>
                <a:ea typeface="+mj-ea"/>
                <a:cs typeface="+mj-cs"/>
              </a:rPr>
              <a:t> </a:t>
            </a:r>
            <a:r>
              <a:rPr lang="ar-IQ" sz="2000" b="1" dirty="0" smtClean="0">
                <a:solidFill>
                  <a:schemeClr val="tx1"/>
                </a:solidFill>
                <a:latin typeface="+mj-lt"/>
                <a:ea typeface="+mj-ea"/>
                <a:cs typeface="+mj-cs"/>
              </a:rPr>
              <a:t/>
            </a:r>
            <a:br>
              <a:rPr lang="ar-IQ" sz="2000" b="1" dirty="0" smtClean="0">
                <a:solidFill>
                  <a:schemeClr val="tx1"/>
                </a:solidFill>
                <a:latin typeface="+mj-lt"/>
                <a:ea typeface="+mj-ea"/>
                <a:cs typeface="+mj-cs"/>
              </a:rPr>
            </a:br>
            <a:r>
              <a:rPr lang="en-US" sz="2000" b="1" dirty="0" err="1" smtClean="0">
                <a:solidFill>
                  <a:schemeClr val="tx1"/>
                </a:solidFill>
                <a:latin typeface="+mj-lt"/>
                <a:ea typeface="+mj-ea"/>
                <a:cs typeface="+mj-cs"/>
              </a:rPr>
              <a:t>transposés</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exactement</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dans</a:t>
            </a:r>
            <a:r>
              <a:rPr lang="en-US" sz="2000" b="1" dirty="0" smtClean="0">
                <a:solidFill>
                  <a:schemeClr val="tx1"/>
                </a:solidFill>
                <a:latin typeface="+mj-lt"/>
                <a:ea typeface="+mj-ea"/>
                <a:cs typeface="+mj-cs"/>
              </a:rPr>
              <a:t> le monde  des </a:t>
            </a:r>
            <a:r>
              <a:rPr lang="en-US" sz="2000" b="1" dirty="0" err="1" smtClean="0">
                <a:solidFill>
                  <a:schemeClr val="tx1"/>
                </a:solidFill>
                <a:latin typeface="+mj-lt"/>
                <a:ea typeface="+mj-ea"/>
                <a:cs typeface="+mj-cs"/>
              </a:rPr>
              <a:t>animaux</a:t>
            </a:r>
            <a:r>
              <a:rPr lang="en-US" sz="2000" b="1" dirty="0" smtClean="0">
                <a:solidFill>
                  <a:schemeClr val="tx1"/>
                </a:solidFill>
                <a:latin typeface="+mj-lt"/>
                <a:ea typeface="+mj-ea"/>
                <a:cs typeface="+mj-cs"/>
              </a:rPr>
              <a:t> qui </a:t>
            </a:r>
            <a:r>
              <a:rPr lang="en-US" sz="2000" b="1" dirty="0" err="1" smtClean="0">
                <a:solidFill>
                  <a:schemeClr val="tx1"/>
                </a:solidFill>
                <a:latin typeface="+mj-lt"/>
                <a:ea typeface="+mj-ea"/>
                <a:cs typeface="+mj-cs"/>
              </a:rPr>
              <a:t>sont</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figurés</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comme</a:t>
            </a:r>
            <a:r>
              <a:rPr lang="en-US" sz="2000" b="1" dirty="0" smtClean="0">
                <a:solidFill>
                  <a:schemeClr val="tx1"/>
                </a:solidFill>
                <a:latin typeface="+mj-lt"/>
                <a:ea typeface="+mj-ea"/>
                <a:cs typeface="+mj-cs"/>
              </a:rPr>
              <a:t> des barons et des chevaliers qui </a:t>
            </a:r>
            <a:r>
              <a:rPr lang="en-US" sz="2000" b="1" dirty="0" err="1" smtClean="0">
                <a:solidFill>
                  <a:schemeClr val="tx1"/>
                </a:solidFill>
                <a:latin typeface="+mj-lt"/>
                <a:ea typeface="+mj-ea"/>
                <a:cs typeface="+mj-cs"/>
              </a:rPr>
              <a:t>possèdent</a:t>
            </a:r>
            <a:r>
              <a:rPr lang="en-US" sz="2000" b="1" dirty="0" smtClean="0">
                <a:solidFill>
                  <a:schemeClr val="tx1"/>
                </a:solidFill>
                <a:latin typeface="+mj-lt"/>
                <a:ea typeface="+mj-ea"/>
                <a:cs typeface="+mj-cs"/>
              </a:rPr>
              <a:t> les chateaux.</a:t>
            </a:r>
            <a:br>
              <a:rPr lang="en-US" sz="2000" b="1" dirty="0" smtClean="0">
                <a:solidFill>
                  <a:schemeClr val="tx1"/>
                </a:solidFill>
                <a:latin typeface="+mj-lt"/>
                <a:ea typeface="+mj-ea"/>
                <a:cs typeface="+mj-cs"/>
              </a:rPr>
            </a:br>
            <a:endParaRPr lang="ar-IQ" sz="2000" b="1" dirty="0"/>
          </a:p>
        </p:txBody>
      </p:sp>
      <p:sp>
        <p:nvSpPr>
          <p:cNvPr id="3" name="عنوان فرعي 2"/>
          <p:cNvSpPr>
            <a:spLocks noGrp="1"/>
          </p:cNvSpPr>
          <p:nvPr>
            <p:ph type="subTitle" idx="1"/>
          </p:nvPr>
        </p:nvSpPr>
        <p:spPr/>
        <p:txBody>
          <a:bodyPr/>
          <a:lstStyle/>
          <a:p>
            <a:endParaRPr lang="en-US" dirty="0" smtClean="0"/>
          </a:p>
          <a:p>
            <a:endParaRPr lang="en-US" dirty="0" smtClean="0"/>
          </a:p>
          <a:p>
            <a:endParaRPr lang="en-US" dirty="0"/>
          </a:p>
          <a:p>
            <a:endParaRPr lang="ar-IQ"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7</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سمة</vt:lpstr>
      </vt:variant>
      <vt:variant>
        <vt:i4>1</vt:i4>
      </vt:variant>
      <vt:variant>
        <vt:lpstr>عناوين الشرائح</vt:lpstr>
      </vt:variant>
      <vt:variant>
        <vt:i4>1</vt:i4>
      </vt:variant>
    </vt:vector>
  </HeadingPairs>
  <TitlesOfParts>
    <vt:vector size="2" baseType="lpstr">
      <vt:lpstr>سمة Office</vt:lpstr>
      <vt:lpstr>                                        21 .Le roman de Ronard  Quelles sont les caractéristiques de roman de Ronard?  1.Ce sont des poèmes indépendants.  2.Une épopée comique qui paraodie les chansons de Roland.  3.Son thème principal Cˊest la lutte entre Ronard “le goupil’’et Isengrin’’le loup’’   4.Ces poèmes ont pour objectif de critiquer toutes les conditions sociales mais sans méchanceté.  5.Les actes et les traditions sont  transposés exactement dans le monde  des animaux qui sont figurés comme des barons et des chevaliers qui possèdent les chateaux.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20 .Le roman de Ronard  Quelles sont les caractéristiques de roman de Ronard?  1.Ce sont des poèmes indépendants.  2.Une épopée comique.  3.Cˊest la lutte entre Ronard et Isengrin   4.Ces poèmes ont pour objectif de critiquer  5.Les actes et les traditions sont  transposés par des animauxtre </dc:title>
  <dc:creator>Hp</dc:creator>
  <cp:lastModifiedBy>Hp</cp:lastModifiedBy>
  <cp:revision>3</cp:revision>
  <dcterms:created xsi:type="dcterms:W3CDTF">2018-01-17T05:49:50Z</dcterms:created>
  <dcterms:modified xsi:type="dcterms:W3CDTF">2018-02-06T22:20:46Z</dcterms:modified>
</cp:coreProperties>
</file>