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18D15E0-5952-47AD-B5FD-9B89035F5498}" type="datetimeFigureOut">
              <a:rPr lang="ar-IQ" smtClean="0"/>
              <a:pPr/>
              <a:t>22/05/1439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0509BB3-FCBB-4190-9867-AB9F676BAD0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18D15E0-5952-47AD-B5FD-9B89035F5498}" type="datetimeFigureOut">
              <a:rPr lang="ar-IQ" smtClean="0"/>
              <a:pPr/>
              <a:t>22/05/1439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0509BB3-FCBB-4190-9867-AB9F676BAD0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en-US" sz="2200" b="1" i="1" u="sng" dirty="0" smtClean="0">
                <a:solidFill>
                  <a:schemeClr val="tx1"/>
                </a:solidFill>
              </a:rPr>
              <a:t>23.Le </a:t>
            </a:r>
            <a:r>
              <a:rPr lang="en-US" sz="2200" b="1" i="1" u="sng" dirty="0" err="1" smtClean="0">
                <a:solidFill>
                  <a:schemeClr val="tx1"/>
                </a:solidFill>
              </a:rPr>
              <a:t>jeu</a:t>
            </a:r>
            <a:r>
              <a:rPr lang="en-US" sz="2200" b="1" i="1" u="sng" dirty="0" smtClean="0">
                <a:solidFill>
                  <a:schemeClr val="tx1"/>
                </a:solidFill>
              </a:rPr>
              <a:t> </a:t>
            </a:r>
            <a:r>
              <a:rPr lang="en-US" sz="2200" b="1" i="1" u="sng" dirty="0" err="1" smtClean="0">
                <a:solidFill>
                  <a:schemeClr val="tx1"/>
                </a:solidFill>
              </a:rPr>
              <a:t>dˊAdam</a:t>
            </a:r>
            <a:r>
              <a:rPr lang="en-US" sz="9600" dirty="0" smtClean="0">
                <a:solidFill>
                  <a:schemeClr val="tx1"/>
                </a:solidFill>
              </a:rPr>
              <a:t/>
            </a:r>
            <a:br>
              <a:rPr lang="en-US" sz="9600" dirty="0" smtClean="0">
                <a:solidFill>
                  <a:schemeClr val="tx1"/>
                </a:solidFill>
              </a:rPr>
            </a:br>
            <a:r>
              <a:rPr lang="en-US" sz="9600" dirty="0" smtClean="0">
                <a:solidFill>
                  <a:schemeClr val="tx1"/>
                </a:solidFill>
                <a:latin typeface="+mj-lt"/>
                <a:ea typeface="+mj-ea"/>
                <a:cs typeface="+mj-cs"/>
              </a:rPr>
              <a:t> </a:t>
            </a:r>
            <a:r>
              <a:rPr lang="en-US" sz="2000" b="1" dirty="0" err="1" smtClean="0">
                <a:solidFill>
                  <a:schemeClr val="tx1"/>
                </a:solidFill>
                <a:latin typeface="+mj-lt"/>
                <a:ea typeface="+mj-ea"/>
                <a:cs typeface="+mj-cs"/>
              </a:rPr>
              <a:t>Une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œuvre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dramatique</a:t>
            </a:r>
            <a:r>
              <a:rPr lang="en-US" sz="2000" b="1" dirty="0" smtClean="0">
                <a:solidFill>
                  <a:schemeClr val="tx1"/>
                </a:solidFill>
                <a:latin typeface="+mj-lt"/>
                <a:ea typeface="+mj-ea"/>
                <a:cs typeface="+mj-cs"/>
              </a:rPr>
              <a:t> la plus </a:t>
            </a:r>
            <a:r>
              <a:rPr lang="en-US" sz="2000" b="1" dirty="0" err="1" smtClean="0">
                <a:solidFill>
                  <a:schemeClr val="tx1"/>
                </a:solidFill>
                <a:latin typeface="+mj-lt"/>
                <a:ea typeface="+mj-ea"/>
                <a:cs typeface="+mj-cs"/>
              </a:rPr>
              <a:t>précieuse</a:t>
            </a:r>
            <a:r>
              <a:rPr lang="en-US" sz="2000" b="1" dirty="0" smtClean="0">
                <a:solidFill>
                  <a:schemeClr val="tx1"/>
                </a:solidFill>
                <a:latin typeface="+mj-lt"/>
                <a:ea typeface="+mj-ea"/>
                <a:cs typeface="+mj-cs"/>
              </a:rPr>
              <a:t> qui </a:t>
            </a:r>
            <a:r>
              <a:rPr lang="en-US" sz="2000" b="1" dirty="0" err="1" smtClean="0">
                <a:solidFill>
                  <a:schemeClr val="tx1"/>
                </a:solidFill>
                <a:latin typeface="+mj-lt"/>
                <a:ea typeface="+mj-ea"/>
                <a:cs typeface="+mj-cs"/>
              </a:rPr>
              <a:t>reste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decette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période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là.Lˊauteur</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est</a:t>
            </a:r>
            <a:r>
              <a:rPr lang="en-US" sz="2000" b="1" dirty="0" smtClean="0">
                <a:solidFill>
                  <a:schemeClr val="tx1"/>
                </a:solidFill>
                <a:latin typeface="+mj-lt"/>
                <a:ea typeface="+mj-ea"/>
                <a:cs typeface="+mj-cs"/>
              </a:rPr>
              <a:t> </a:t>
            </a:r>
            <a:r>
              <a:rPr lang="en-US" sz="2000" b="1" dirty="0" smtClean="0">
                <a:solidFill>
                  <a:schemeClr val="tx1"/>
                </a:solidFill>
                <a:latin typeface="+mj-lt"/>
                <a:ea typeface="+mj-ea"/>
                <a:cs typeface="+mj-cs"/>
              </a:rPr>
              <a:t>anonyme.les décors de </a:t>
            </a:r>
            <a:r>
              <a:rPr lang="en-US" sz="2000" b="1" dirty="0" err="1" smtClean="0">
                <a:solidFill>
                  <a:schemeClr val="tx1"/>
                </a:solidFill>
                <a:latin typeface="+mj-lt"/>
                <a:ea typeface="+mj-ea"/>
                <a:cs typeface="+mj-cs"/>
              </a:rPr>
              <a:t>cette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œuvre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simultané,à</a:t>
            </a:r>
            <a:r>
              <a:rPr lang="en-US" sz="2000" b="1" dirty="0" smtClean="0">
                <a:solidFill>
                  <a:schemeClr val="tx1"/>
                </a:solidFill>
                <a:latin typeface="+mj-lt"/>
                <a:ea typeface="+mj-ea"/>
                <a:cs typeface="+mj-cs"/>
              </a:rPr>
              <a:t> gauche le </a:t>
            </a:r>
            <a:r>
              <a:rPr lang="en-US" sz="2000" b="1" dirty="0" err="1" smtClean="0">
                <a:solidFill>
                  <a:schemeClr val="tx1"/>
                </a:solidFill>
                <a:latin typeface="+mj-lt"/>
                <a:ea typeface="+mj-ea"/>
                <a:cs typeface="+mj-cs"/>
              </a:rPr>
              <a:t>paradie</a:t>
            </a:r>
            <a:r>
              <a:rPr lang="en-US" sz="2000" b="1" dirty="0" smtClean="0">
                <a:solidFill>
                  <a:schemeClr val="tx1"/>
                </a:solidFill>
                <a:latin typeface="+mj-lt"/>
                <a:ea typeface="+mj-ea"/>
                <a:cs typeface="+mj-cs"/>
              </a:rPr>
              <a:t> et à </a:t>
            </a:r>
            <a:r>
              <a:rPr lang="en-US" sz="2000" b="1" dirty="0" err="1" smtClean="0">
                <a:solidFill>
                  <a:schemeClr val="tx1"/>
                </a:solidFill>
                <a:latin typeface="+mj-lt"/>
                <a:ea typeface="+mj-ea"/>
                <a:cs typeface="+mj-cs"/>
              </a:rPr>
              <a:t>droite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lˊEnfer;dans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lˊintervalle</a:t>
            </a:r>
            <a:r>
              <a:rPr lang="en-US" sz="2000" b="1" dirty="0" smtClean="0">
                <a:solidFill>
                  <a:schemeClr val="tx1"/>
                </a:solidFill>
                <a:latin typeface="+mj-lt"/>
                <a:ea typeface="+mj-ea"/>
                <a:cs typeface="+mj-cs"/>
              </a:rPr>
              <a:t> entre les </a:t>
            </a:r>
            <a:r>
              <a:rPr lang="en-US" sz="2000" b="1" dirty="0" err="1" smtClean="0">
                <a:solidFill>
                  <a:schemeClr val="tx1"/>
                </a:solidFill>
                <a:latin typeface="+mj-lt"/>
                <a:ea typeface="+mj-ea"/>
                <a:cs typeface="+mj-cs"/>
              </a:rPr>
              <a:t>deux</a:t>
            </a:r>
            <a:r>
              <a:rPr lang="en-US" sz="2000" b="1" dirty="0" smtClean="0">
                <a:solidFill>
                  <a:schemeClr val="tx1"/>
                </a:solidFill>
                <a:latin typeface="+mj-lt"/>
                <a:ea typeface="+mj-ea"/>
                <a:cs typeface="+mj-cs"/>
              </a:rPr>
              <a:t> se </a:t>
            </a:r>
            <a:r>
              <a:rPr lang="en-US" sz="2000" b="1" dirty="0" err="1" smtClean="0">
                <a:solidFill>
                  <a:schemeClr val="tx1"/>
                </a:solidFill>
                <a:latin typeface="+mj-lt"/>
                <a:ea typeface="+mj-ea"/>
                <a:cs typeface="+mj-cs"/>
              </a:rPr>
              <a:t>trouvent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tous</a:t>
            </a:r>
            <a:r>
              <a:rPr lang="en-US" sz="2000" b="1" dirty="0" smtClean="0">
                <a:solidFill>
                  <a:schemeClr val="tx1"/>
                </a:solidFill>
                <a:latin typeface="+mj-lt"/>
                <a:ea typeface="+mj-ea"/>
                <a:cs typeface="+mj-cs"/>
              </a:rPr>
              <a:t> les décors des </a:t>
            </a:r>
            <a:r>
              <a:rPr lang="en-US" sz="2000" b="1" dirty="0" err="1" smtClean="0">
                <a:solidFill>
                  <a:schemeClr val="tx1"/>
                </a:solidFill>
                <a:latin typeface="+mj-lt"/>
                <a:ea typeface="+mj-ea"/>
                <a:cs typeface="+mj-cs"/>
              </a:rPr>
              <a:t>événements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Ce</a:t>
            </a:r>
            <a:r>
              <a:rPr lang="en-US" sz="2000" b="1" dirty="0" smtClean="0">
                <a:solidFill>
                  <a:schemeClr val="tx1"/>
                </a:solidFill>
                <a:latin typeface="+mj-lt"/>
                <a:ea typeface="+mj-ea"/>
                <a:cs typeface="+mj-cs"/>
              </a:rPr>
              <a:t> </a:t>
            </a:r>
            <a:r>
              <a:rPr lang="en-US" sz="2000" b="1" dirty="0" smtClean="0">
                <a:solidFill>
                  <a:schemeClr val="tx1"/>
                </a:solidFill>
                <a:latin typeface="+mj-lt"/>
                <a:ea typeface="+mj-ea"/>
                <a:cs typeface="+mj-cs"/>
              </a:rPr>
              <a:t>spectacle commence avec </a:t>
            </a:r>
            <a:r>
              <a:rPr lang="en-US" sz="2000" b="1" dirty="0" err="1" smtClean="0">
                <a:solidFill>
                  <a:schemeClr val="tx1"/>
                </a:solidFill>
                <a:latin typeface="+mj-lt"/>
                <a:ea typeface="+mj-ea"/>
                <a:cs typeface="+mj-cs"/>
              </a:rPr>
              <a:t>lˊexpulsion</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dˊAdam</a:t>
            </a:r>
            <a:r>
              <a:rPr lang="en-US" sz="2000" b="1" dirty="0" smtClean="0">
                <a:solidFill>
                  <a:schemeClr val="tx1"/>
                </a:solidFill>
                <a:latin typeface="+mj-lt"/>
                <a:ea typeface="+mj-ea"/>
                <a:cs typeface="+mj-cs"/>
              </a:rPr>
              <a:t> et </a:t>
            </a:r>
            <a:r>
              <a:rPr lang="en-US" sz="2000" b="1" dirty="0" err="1" smtClean="0">
                <a:solidFill>
                  <a:schemeClr val="tx1"/>
                </a:solidFill>
                <a:latin typeface="+mj-lt"/>
                <a:ea typeface="+mj-ea"/>
                <a:cs typeface="+mj-cs"/>
              </a:rPr>
              <a:t>sa</a:t>
            </a:r>
            <a:r>
              <a:rPr lang="en-US" sz="2000" b="1" dirty="0" smtClean="0">
                <a:solidFill>
                  <a:schemeClr val="tx1"/>
                </a:solidFill>
                <a:latin typeface="+mj-lt"/>
                <a:ea typeface="+mj-ea"/>
                <a:cs typeface="+mj-cs"/>
              </a:rPr>
              <a:t> </a:t>
            </a: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ar-IQ" sz="2000" b="1" dirty="0"/>
              <a:t/>
            </a:r>
            <a:br>
              <a:rPr lang="ar-IQ" sz="2000" b="1" dirty="0"/>
            </a:br>
            <a:r>
              <a:rPr lang="ar-IQ" sz="2000" b="1" dirty="0" smtClean="0"/>
              <a:t/>
            </a:r>
            <a:br>
              <a:rPr lang="ar-IQ" sz="2000" b="1" dirty="0" smtClean="0"/>
            </a:br>
            <a:r>
              <a:rPr lang="en-US" sz="2000" b="1" dirty="0" smtClean="0">
                <a:solidFill>
                  <a:schemeClr val="tx1"/>
                </a:solidFill>
                <a:latin typeface="+mj-lt"/>
                <a:ea typeface="+mj-ea"/>
                <a:cs typeface="+mj-cs"/>
              </a:rPr>
              <a:t>femme Eve du </a:t>
            </a:r>
            <a:r>
              <a:rPr lang="en-US" sz="2000" b="1" dirty="0" err="1" smtClean="0">
                <a:solidFill>
                  <a:schemeClr val="tx1"/>
                </a:solidFill>
                <a:latin typeface="+mj-lt"/>
                <a:ea typeface="+mj-ea"/>
                <a:cs typeface="+mj-cs"/>
              </a:rPr>
              <a:t>Paradis.àla</a:t>
            </a:r>
            <a:r>
              <a:rPr lang="en-US" sz="2000" b="1" dirty="0" smtClean="0">
                <a:solidFill>
                  <a:schemeClr val="tx1"/>
                </a:solidFill>
                <a:latin typeface="+mj-lt"/>
                <a:ea typeface="+mj-ea"/>
                <a:cs typeface="+mj-cs"/>
              </a:rPr>
              <a:t> suite </a:t>
            </a:r>
            <a:r>
              <a:rPr lang="en-US" sz="2000" b="1" dirty="0" err="1" smtClean="0">
                <a:solidFill>
                  <a:schemeClr val="tx1"/>
                </a:solidFill>
                <a:latin typeface="+mj-lt"/>
                <a:ea typeface="+mj-ea"/>
                <a:cs typeface="+mj-cs"/>
              </a:rPr>
              <a:t>dela</a:t>
            </a:r>
            <a:r>
              <a:rPr lang="en-US" sz="2000" b="1" dirty="0" smtClean="0">
                <a:solidFill>
                  <a:schemeClr val="tx1"/>
                </a:solidFill>
                <a:latin typeface="+mj-lt"/>
                <a:ea typeface="+mj-ea"/>
                <a:cs typeface="+mj-cs"/>
              </a:rPr>
              <a:t> scène </a:t>
            </a:r>
            <a:r>
              <a:rPr lang="en-US" sz="2000" b="1" dirty="0" err="1" smtClean="0">
                <a:solidFill>
                  <a:schemeClr val="tx1"/>
                </a:solidFill>
                <a:latin typeface="+mj-lt"/>
                <a:ea typeface="+mj-ea"/>
                <a:cs typeface="+mj-cs"/>
              </a:rPr>
              <a:t>dela</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tentation</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où</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satan</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trompe</a:t>
            </a:r>
            <a:r>
              <a:rPr lang="en-US" sz="2000" b="1" dirty="0" smtClean="0">
                <a:solidFill>
                  <a:schemeClr val="tx1"/>
                </a:solidFill>
                <a:latin typeface="+mj-lt"/>
                <a:ea typeface="+mj-ea"/>
                <a:cs typeface="+mj-cs"/>
              </a:rPr>
              <a:t> Eve par la </a:t>
            </a:r>
            <a:r>
              <a:rPr lang="en-US" sz="2000" b="1" dirty="0" err="1" smtClean="0">
                <a:solidFill>
                  <a:schemeClr val="tx1"/>
                </a:solidFill>
                <a:latin typeface="+mj-lt"/>
                <a:ea typeface="+mj-ea"/>
                <a:cs typeface="+mj-cs"/>
              </a:rPr>
              <a:t>flatterie</a:t>
            </a:r>
            <a:r>
              <a:rPr lang="en-US" sz="2000" b="1" dirty="0" smtClean="0">
                <a:solidFill>
                  <a:schemeClr val="tx1"/>
                </a:solidFill>
                <a:latin typeface="+mj-lt"/>
                <a:ea typeface="+mj-ea"/>
                <a:cs typeface="+mj-cs"/>
              </a:rPr>
              <a:t> et les artifices. </a:t>
            </a:r>
            <a:r>
              <a:rPr lang="en-US" sz="2000" b="1" dirty="0" err="1" smtClean="0">
                <a:solidFill>
                  <a:schemeClr val="tx1"/>
                </a:solidFill>
                <a:latin typeface="+mj-lt"/>
                <a:ea typeface="+mj-ea"/>
                <a:cs typeface="+mj-cs"/>
              </a:rPr>
              <a:t>Puis</a:t>
            </a:r>
            <a:r>
              <a:rPr lang="en-US" sz="2000" b="1" dirty="0" smtClean="0">
                <a:solidFill>
                  <a:schemeClr val="tx1"/>
                </a:solidFill>
                <a:latin typeface="+mj-lt"/>
                <a:ea typeface="+mj-ea"/>
                <a:cs typeface="+mj-cs"/>
              </a:rPr>
              <a:t> la scène du </a:t>
            </a:r>
            <a:r>
              <a:rPr lang="en-US" sz="2000" b="1" dirty="0" err="1" smtClean="0">
                <a:solidFill>
                  <a:schemeClr val="tx1"/>
                </a:solidFill>
                <a:latin typeface="+mj-lt"/>
                <a:ea typeface="+mj-ea"/>
                <a:cs typeface="+mj-cs"/>
              </a:rPr>
              <a:t>meurtre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dˊAbel</a:t>
            </a:r>
            <a:r>
              <a:rPr lang="en-US" sz="2000" b="1" dirty="0" smtClean="0">
                <a:solidFill>
                  <a:schemeClr val="tx1"/>
                </a:solidFill>
                <a:latin typeface="+mj-lt"/>
                <a:ea typeface="+mj-ea"/>
                <a:cs typeface="+mj-cs"/>
              </a:rPr>
              <a:t> et </a:t>
            </a:r>
            <a:r>
              <a:rPr lang="en-US" sz="2000" b="1" dirty="0" err="1" smtClean="0">
                <a:solidFill>
                  <a:schemeClr val="tx1"/>
                </a:solidFill>
                <a:latin typeface="+mj-lt"/>
                <a:ea typeface="+mj-ea"/>
                <a:cs typeface="+mj-cs"/>
              </a:rPr>
              <a:t>finalement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lˊannonce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dela</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Rédemption</a:t>
            </a:r>
            <a:r>
              <a:rPr lang="en-US" sz="2000" b="1" smtClean="0">
                <a:solidFill>
                  <a:schemeClr val="tx1"/>
                </a:solidFill>
                <a:latin typeface="+mj-lt"/>
                <a:ea typeface="+mj-ea"/>
                <a:cs typeface="+mj-cs"/>
              </a:rPr>
              <a:t>.</a:t>
            </a: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endParaRPr lang="ar-IQ" sz="2000" b="1" dirty="0"/>
          </a:p>
        </p:txBody>
      </p:sp>
      <p:sp>
        <p:nvSpPr>
          <p:cNvPr id="3" name="عنوان فرعي 2"/>
          <p:cNvSpPr>
            <a:spLocks noGrp="1"/>
          </p:cNvSpPr>
          <p:nvPr>
            <p:ph type="subTitle"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23.Le jeu dˊAdam  Une œuvre dramatique la plus précieuse qui reste decette période –là.Lˊauteur est anonyme.les décors de cette œuvre sont simultané,à gauche le paradie et à droite lˊEnfer;dans lˊintervalle entre les deux se trouvent tous les décors des événements .Ce spectacle commence avec lˊexpulsion dˊAdam et sa    femme Eve du Paradis.àla suite dela scène dela tentation où satan trompe Eve par la flatterie et les artifices. Puis la scène du meurtre dˊAbel et finalement lˊannonce dela Rédemption.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22.Le jeu dˊAdam  Une œuvre dramatique la plus précieuse qui reste decette période –là.Lˊauteur est anonyme.Ce spectacle commence avec lˊexpulsion dˊAdam et sa    femme Eve du Paradis. </dc:title>
  <dc:creator>Hp</dc:creator>
  <cp:lastModifiedBy>Hp</cp:lastModifiedBy>
  <cp:revision>3</cp:revision>
  <dcterms:created xsi:type="dcterms:W3CDTF">2018-01-17T06:00:46Z</dcterms:created>
  <dcterms:modified xsi:type="dcterms:W3CDTF">2018-02-06T21:30:20Z</dcterms:modified>
</cp:coreProperties>
</file>