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64365" y="457200"/>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14</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المصادر الرسمية للقانون/1</a:t>
            </a:r>
            <a:endParaRPr lang="en-US" sz="3200" dirty="0"/>
          </a:p>
          <a:p>
            <a:pPr algn="ctr" rtl="1">
              <a:lnSpc>
                <a:spcPct val="107000"/>
              </a:lnSpc>
              <a:spcAft>
                <a:spcPts val="800"/>
              </a:spcAft>
            </a:pPr>
            <a:r>
              <a:rPr lang="ar-IQ" sz="3200" b="1" dirty="0" smtClean="0"/>
              <a:t>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033" y="254000"/>
            <a:ext cx="9939867" cy="6416297"/>
          </a:xfrm>
        </p:spPr>
        <p:txBody>
          <a:bodyPr>
            <a:noAutofit/>
          </a:bodyPr>
          <a:lstStyle/>
          <a:p>
            <a:pPr indent="0" algn="just">
              <a:lnSpc>
                <a:spcPct val="150000"/>
              </a:lnSpc>
              <a:spcAft>
                <a:spcPts val="800"/>
              </a:spcAft>
              <a:buNone/>
            </a:pPr>
            <a:r>
              <a:rPr lang="ar-IQ" dirty="0"/>
              <a:t>تختلف المصادر الرسمية للقانون باختلاف المجتمعات في الزمان والمكان وعلى الرغم من أن بعض الكتابات توحى بأن القانون في المدنيات القديمة التي وجدت في غابر العصور كان ينظر إليه على أنه ظاهرة مستديمة وغير متغيرة، وهو اتجاه متأثر ولا شك بفكرة الفلاسفة والمفكرين عن القانون الطبيعي، فإن تقدم المجتمعات على مر الزمان قد غير هذا الاعتقاد تماماً، وكان لابد أن يطرأ على الأفكار القانونية من تعديلات ما تعدد معها مصادر القانون تلبية لحاجات المجتمعات المتغيرة والمتجددة باستمرار. </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lvl="0"/>
            <a:r>
              <a:rPr lang="ar-IQ" b="1" dirty="0"/>
              <a:t>العرف: </a:t>
            </a:r>
            <a:endParaRPr lang="en-US" dirty="0"/>
          </a:p>
          <a:p>
            <a:r>
              <a:rPr lang="ar-IQ" dirty="0"/>
              <a:t>يعتبر العرف أول مصدر رسمي ظهر من الناحية التاريخية، ويقصد به اعتياد الناس على مسلك معين في ناحية من نواحي حياتهم، وتواتر العمل به إلى أن ينشأ الاعتقاد لدى الجماعة بأنه ملزم تستتبع مخالفته توقيع جزاء مادي، ومن هنا يتم الامتثال له بطريقة آلية في الأغلب. </a:t>
            </a:r>
            <a:endParaRPr lang="en-US" dirty="0"/>
          </a:p>
          <a:p>
            <a:r>
              <a:rPr lang="ar-IQ" dirty="0"/>
              <a:t>ويرى الكثيرون أن هذا المصدر هو الطريق الطبيعي الذي توحى به الفطرة للتعبير عما ترتضيه الجماعة من قواعد لإقامة النظام فيها حيث يكتسب حرمته من عراقته في القدم ومن المسحة الدينية التي تضفي عليه. </a:t>
            </a:r>
            <a:endParaRPr lang="en-US" dirty="0"/>
          </a:p>
          <a:p>
            <a:r>
              <a:rPr lang="ar-IQ" dirty="0"/>
              <a:t>ويميل جانب كبير من الكتابات الاجتماعية </a:t>
            </a:r>
            <a:r>
              <a:rPr lang="ar-IQ" dirty="0" err="1"/>
              <a:t>والأنثربولوجية</a:t>
            </a:r>
            <a:r>
              <a:rPr lang="ar-IQ" dirty="0"/>
              <a:t> إلى مقابلة العرف بالقانون فعلى الرغم من الاعتراف العام بأن العرف كان ولايزال مصدراً رسمياً للقانون، إلا أنه حالما تقوم هذه المقابلة تتم على الفور التفرقة بين المجتمعات التي يوجد لديها قانون وتلك التي يخضع فيها السلوك لمعايير تقليدية طابعها القبول وليس الجزاء أو القهر. </a:t>
            </a:r>
            <a:endParaRPr lang="en-US" dirty="0"/>
          </a:p>
          <a:p>
            <a:r>
              <a:rPr lang="ar-IQ" dirty="0"/>
              <a:t>والواقع أن التفرقة بين أنماط المجتمعات التي يخضع فيها السلوك للعرف وتلك التي يخضع فيها للقانون تفرقة تنطوي على تبسيط زائد للأمور إن لم تنطوي على التعسف. وقد كان أحد الإسهامات الأساسية التي قدمها "</a:t>
            </a:r>
            <a:r>
              <a:rPr lang="ar-IQ" dirty="0" err="1"/>
              <a:t>مالينوفسكي</a:t>
            </a:r>
            <a:r>
              <a:rPr lang="ar-IQ" dirty="0"/>
              <a:t>" توضيحيه لمدى تأثير العرف وبخاصة في المجتمعات البدائية. </a:t>
            </a: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r>
              <a:rPr lang="ar-IQ" dirty="0"/>
              <a:t>ويرى "</a:t>
            </a:r>
            <a:r>
              <a:rPr lang="ar-IQ" dirty="0" err="1"/>
              <a:t>هوبل</a:t>
            </a:r>
            <a:r>
              <a:rPr lang="ar-IQ" dirty="0"/>
              <a:t>" أن هناك ثلاثة عناصر في القانون تميزه عن قواعد العرف وهذه العناصر هي القوة أو القسر والسلطة الرسمية والمعيارية أو القياسية، والواقع أنه بالنسبة إلى المجتمع البدائي يعتبر العرف الوجه </a:t>
            </a:r>
            <a:r>
              <a:rPr lang="ar-IQ" dirty="0" err="1"/>
              <a:t>التقنيني</a:t>
            </a:r>
            <a:r>
              <a:rPr lang="ar-IQ" dirty="0"/>
              <a:t> للتقاليد والعادات الجمعية والآداب العامة بل ويرتبط كلياً بإجراءات دينية وطقوس سرية ومبادئ خلقية مما يجعل منه وسيلة فذة للضبط الاجتماعي، وهذا هو الوضع بالنسبة إلى عدد كبير من المجتمعات التقليدية وبخاصة تلك المجتمعات القبلية التي تفتقر إلى وجود جهاز تنفيذي أو تشريعي يتولى إصدار القوانين الملزمة، وإنما توجد لديها ثروة هائلة من القواعد والأحكام التي تعتبر حصاد خبرات السنين الطويلة وتبلورت فيما أصبح يعرف باسم القانون العرفي. </a:t>
            </a:r>
            <a:endParaRPr lang="en-US" dirty="0"/>
          </a:p>
          <a:p>
            <a:r>
              <a:rPr lang="ar-IQ" dirty="0"/>
              <a:t>وقد ذهب "أوستن" أيضاً إلى شيء قريب من هذا فقرر أن العرف والقواعد العرفية لا تصبح قانوناً إلا بعد أن يصادق عليها من قبل المحاكم أو المؤسسات القضائية.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lvl="0"/>
            <a:r>
              <a:rPr lang="ar-IQ" b="1" dirty="0"/>
              <a:t>التشريع</a:t>
            </a:r>
            <a:endParaRPr lang="en-US" dirty="0"/>
          </a:p>
          <a:p>
            <a:r>
              <a:rPr lang="ar-IQ" dirty="0"/>
              <a:t>ولكن على الرغم من أن العرف يعتبر أسبق المصادر القانونية ظهرواً في التاريخ فالذي لا شك فيه هو أنه يقصر عن الوفاء بحاجة المجتمع إلى القواعد القانونية كلما تقدم في الزمن وخضع لمزيد من التغيرات الاجتماعية التي تتشعب معها أوجه النشاطات وتتعقد بالتالي العلاقات بين الأفراد، فهو مصدر بطيء لا تنفذ منه القاعدة القانونية وتتحدد في شكل واضح إلا بعد فترة طويلة تكفي لتكوين عقيدة الإلزام. </a:t>
            </a:r>
            <a:endParaRPr lang="en-US" dirty="0"/>
          </a:p>
          <a:p>
            <a:pPr indent="0" algn="just">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574800" y="745318"/>
            <a:ext cx="8039100" cy="4044056"/>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وقد عمدت الجماعة إلى طريق آخر للتعبير عما ترتضيه من قواعد وهذا الطريق هو التشريع الذي يعتبر مصدر القوانين في المجتمعات المتمدينة على العكس من قوانين الجماعات البسيطة التي لا تنتج من التشريع بمعناه التكنيكي الضيق، ومن الواضح أنه كلما تعقدت الحياة الاجتماعية زادت أهمية التشريع لأنه أداة تمكن بسهولتها وسرعة إنجازها من الوفاء بحاجة المجتمع وتطويره بقواعد تتميز بالوضوح والانضباط، مما يساعد على سهولة التطبيق وبالتالي استقرار العلاقات والمعاملات. وإن كان من المهم أن ننظر إلى هذه المسألة من زاوية أخرى، أي من حيث إن المصادر القديمة للقانون مازالت تحول دون التمادي في وضع التشريعات الكثيرة إذ يقف العرف والعادة في وجه التغيرات المتطرفة أو الفجائية أو حتى تلك التغيرات التي لا تريد السلطة إحداثها.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5340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476500" y="1244938"/>
            <a:ext cx="6096000" cy="3785652"/>
          </a:xfrm>
          <a:prstGeom prst="rect">
            <a:avLst/>
          </a:prstGeom>
        </p:spPr>
        <p:txBody>
          <a:bodyPr>
            <a:spAutoFit/>
          </a:bodyPr>
          <a:lstStyle/>
          <a:p>
            <a:pPr algn="just" rtl="1"/>
            <a:r>
              <a:rPr lang="ar-IQ" sz="2400" dirty="0">
                <a:ea typeface="Calibri" panose="020F0502020204030204" pitchFamily="34" charset="0"/>
                <a:cs typeface="Simplified Arabic" panose="02020603050405020304" pitchFamily="18" charset="-78"/>
              </a:rPr>
              <a:t>وقد أشار "ديسي" </a:t>
            </a:r>
            <a:r>
              <a:rPr lang="en-GB" sz="2400" dirty="0">
                <a:latin typeface="Simplified Arabic" panose="02020603050405020304" pitchFamily="18" charset="-78"/>
                <a:ea typeface="Calibri" panose="020F0502020204030204" pitchFamily="34" charset="0"/>
              </a:rPr>
              <a:t>Dicey</a:t>
            </a:r>
            <a:r>
              <a:rPr lang="ar-IQ" sz="2400" dirty="0">
                <a:ea typeface="Calibri" panose="020F0502020204030204" pitchFamily="34" charset="0"/>
                <a:cs typeface="Simplified Arabic" panose="02020603050405020304" pitchFamily="18" charset="-78"/>
              </a:rPr>
              <a:t> إلى هذا في مؤلفه الكلاسيكي المعنون "القانون والرأي العام في إنجلترا خلال القرن التاسع عشر" والذي درس فيه تأثير الآراء العامة المتضمنة في المذاهب السياسية والاجتماعية على التشريع، وحيث عارض الرأي القائل بأن نمو القانون وتطويره يعتمد على الرأي ويرى بدلاً من ذلك أن الناس لا تشرع وفقاً لرأيهم عما هو قانون "طيب" وإنما في ضوء مصالحهم والشيء نفسه بالنسبة إلى الطبقات والدول واستطراداً مع ذلك فقد رأى ديس أن التشريع يعبر من ثم عن المنافع والمصالح الذاتية للأفراد والطبقات التي بيدها مقاليد الأمور. </a:t>
            </a:r>
            <a:endParaRPr lang="ar-IQ" sz="2400" dirty="0"/>
          </a:p>
        </p:txBody>
      </p:sp>
    </p:spTree>
    <p:extLst>
      <p:ext uri="{BB962C8B-B14F-4D97-AF65-F5344CB8AC3E}">
        <p14:creationId xmlns:p14="http://schemas.microsoft.com/office/powerpoint/2010/main" val="567322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413000" y="812585"/>
            <a:ext cx="6096000" cy="4146648"/>
          </a:xfrm>
          <a:prstGeom prst="rect">
            <a:avLst/>
          </a:prstGeom>
        </p:spPr>
        <p:txBody>
          <a:bodyPr>
            <a:spAutoFit/>
          </a:bodyPr>
          <a:lstStyle/>
          <a:p>
            <a:pPr lvl="0" algn="just" rtl="1">
              <a:lnSpc>
                <a:spcPct val="107000"/>
              </a:lnSpc>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الدين</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ولقد عرفت المجتمعات بصرف النظر عن درجة تحضرها الدين بمعنى ما يوحى به الله للناس أيا كانت الفكرة عن الدين أو تصور الأفراد والجماعات له، فهو بوجه عام كل ما يستمد من قوة غير منظورة تتصف بالقداسة، وبقدر سيطرة الدين وقوة شعور الجماعات بوجوب احترامه يختلف حظه باعتباره مصدراً رسمياً للقانون، فإذا ارتضى المجتمع أن يسير وفقاً للقواعد الدينية وجعل طاعتها واجبة على وجه ملزم ذلك الإلزام الذي يكشف عن حرص المجتمع عليه ما يوقعه من </a:t>
            </a:r>
            <a:r>
              <a:rPr lang="ar-IQ" sz="2400" dirty="0" err="1">
                <a:latin typeface="Calibri" panose="020F0502020204030204" pitchFamily="34" charset="0"/>
                <a:ea typeface="Calibri" panose="020F0502020204030204" pitchFamily="34" charset="0"/>
                <a:cs typeface="Simplified Arabic" panose="02020603050405020304" pitchFamily="18" charset="-78"/>
              </a:rPr>
              <a:t>جزاءات</a:t>
            </a:r>
            <a:r>
              <a:rPr lang="ar-IQ" sz="2400" dirty="0">
                <a:latin typeface="Calibri" panose="020F0502020204030204" pitchFamily="34" charset="0"/>
                <a:ea typeface="Calibri" panose="020F0502020204030204" pitchFamily="34" charset="0"/>
                <a:cs typeface="Simplified Arabic" panose="02020603050405020304" pitchFamily="18" charset="-78"/>
              </a:rPr>
              <a:t> على مخالفة هذه القواعد، كان الدين مصدراً رسمياً للقانون.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80361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425700" y="1359226"/>
            <a:ext cx="6096000" cy="2858539"/>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ومع ذلك فالملاحظ أن أهمية الدين كمصدر للقانون تعتبر بوجه عام في المجتمعات القديمة والبسيطة أكبر منها في المجتمعات الحديثة المعقدة، وإن كان عدم اعتبار الدين مصدراً رسمياً لا يلغي في الوقت نفسه ابتعاد القانون نهائياً عن الدين، فقد توضع القاعدة عن طريق التشريع الذي يعتبر عندئذ مصدرها الرسمي، لكن المشرع يستقى مادة القاعدة أي مضمونها من الدين، من ثم يكون مصدرا ماديا لها.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40943240"/>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70</TotalTime>
  <Words>890</Words>
  <Application>Microsoft Office PowerPoint</Application>
  <PresentationFormat>ملء الشاشة</PresentationFormat>
  <Paragraphs>22</Paragraphs>
  <Slides>9</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9</vt:i4>
      </vt:variant>
    </vt:vector>
  </HeadingPairs>
  <TitlesOfParts>
    <vt:vector size="16"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34</cp:revision>
  <dcterms:created xsi:type="dcterms:W3CDTF">1980-01-01T20:09:53Z</dcterms:created>
  <dcterms:modified xsi:type="dcterms:W3CDTF">2018-02-16T12:08:11Z</dcterms:modified>
</cp:coreProperties>
</file>