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3" autoAdjust="0"/>
    <p:restoredTop sz="94660"/>
  </p:normalViewPr>
  <p:slideViewPr>
    <p:cSldViewPr snapToGrid="0">
      <p:cViewPr varScale="1">
        <p:scale>
          <a:sx n="75" d="100"/>
          <a:sy n="75" d="100"/>
        </p:scale>
        <p:origin x="498"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281810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1342783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42696182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ar-SA" smtClean="0"/>
              <a:t>انقر لتحرير أنماط النص الرئيسي</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72064178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521128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بطاقة اسم ذات اقتباس">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5315247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صواب أو خطأ">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ar-SA" smtClean="0"/>
              <a:t>انقر لتحرير نمط العنوان الرئيسي</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ar-SA" smtClean="0"/>
              <a:t>انقر لتحرير أنماط النص الرئيسي</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3308755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4987131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32585942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9769466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837F5998-810B-4EC1-A923-EC79675A8282}" type="datetimeFigureOut">
              <a:rPr lang="en-US" smtClean="0"/>
              <a:t>2/16/2018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0065155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7392755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837F5998-810B-4EC1-A923-EC79675A8282}" type="datetimeFigureOut">
              <a:rPr lang="en-US" smtClean="0"/>
              <a:t>2/16/2018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526046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837F5998-810B-4EC1-A923-EC79675A8282}" type="datetimeFigureOut">
              <a:rPr lang="en-US" smtClean="0"/>
              <a:t>2/16/2018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26083568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37F5998-810B-4EC1-A923-EC79675A8282}" type="datetimeFigureOut">
              <a:rPr lang="en-US" smtClean="0"/>
              <a:t>2/16/2018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169710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91081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ar-SA" smtClean="0"/>
              <a:t>انقر لتحرير نمط العنوان الرئيسي</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837F5998-810B-4EC1-A923-EC79675A8282}" type="datetimeFigureOut">
              <a:rPr lang="en-US" smtClean="0"/>
              <a:t>2/16/2018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8B10270-9D0C-4598-8DC1-A0D55AFF91A3}" type="slidenum">
              <a:rPr lang="en-US" smtClean="0"/>
              <a:t>‹#›</a:t>
            </a:fld>
            <a:endParaRPr lang="en-US"/>
          </a:p>
        </p:txBody>
      </p:sp>
    </p:spTree>
    <p:extLst>
      <p:ext uri="{BB962C8B-B14F-4D97-AF65-F5344CB8AC3E}">
        <p14:creationId xmlns:p14="http://schemas.microsoft.com/office/powerpoint/2010/main" val="8610351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837F5998-810B-4EC1-A923-EC79675A8282}" type="datetimeFigureOut">
              <a:rPr lang="en-US" smtClean="0"/>
              <a:t>2/16/2018</a:t>
            </a:fld>
            <a:endParaRPr 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8B10270-9D0C-4598-8DC1-A0D55AFF91A3}" type="slidenum">
              <a:rPr lang="en-US" smtClean="0"/>
              <a:t>‹#›</a:t>
            </a:fld>
            <a:endParaRPr lang="en-US"/>
          </a:p>
        </p:txBody>
      </p:sp>
    </p:spTree>
    <p:extLst>
      <p:ext uri="{BB962C8B-B14F-4D97-AF65-F5344CB8AC3E}">
        <p14:creationId xmlns:p14="http://schemas.microsoft.com/office/powerpoint/2010/main" val="2503684786"/>
      </p:ext>
    </p:extLst>
  </p:cSld>
  <p:clrMap bg1="dk1" tx1="lt1" bg2="dk2" tx2="lt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 id="2147483730"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tx1"/>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tx1"/>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tx1"/>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tx1"/>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38965" y="607512"/>
            <a:ext cx="8304756" cy="6250488"/>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rtl="1">
              <a:lnSpc>
                <a:spcPct val="150000"/>
              </a:lnSpc>
            </a:pPr>
            <a:r>
              <a:rPr lang="ar-IQ" sz="3200" b="1" dirty="0">
                <a:latin typeface="Arial" panose="020B0604020202020204" pitchFamily="34" charset="0"/>
                <a:cs typeface="Arial" panose="020B0604020202020204" pitchFamily="34" charset="0"/>
              </a:rPr>
              <a:t>الجامعة المستنصرية</a:t>
            </a:r>
            <a:r>
              <a:rPr lang="en-US" sz="3200" dirty="0">
                <a:latin typeface="Arial" panose="020B0604020202020204" pitchFamily="34" charset="0"/>
                <a:cs typeface="Arial" panose="020B0604020202020204" pitchFamily="34" charset="0"/>
              </a:rPr>
              <a:t> / </a:t>
            </a:r>
            <a:r>
              <a:rPr lang="ar-IQ" sz="3200" b="1" dirty="0">
                <a:latin typeface="Arial" panose="020B0604020202020204" pitchFamily="34" charset="0"/>
                <a:cs typeface="Arial" panose="020B0604020202020204" pitchFamily="34" charset="0"/>
              </a:rPr>
              <a:t>الكلية الآداب</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القسم: الانثروبولوجيا والاجتماع</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المرحلة الرابعة: </a:t>
            </a:r>
            <a:r>
              <a:rPr lang="ar-IQ" sz="3200" b="1" dirty="0" smtClean="0">
                <a:latin typeface="Arial" panose="020B0604020202020204" pitchFamily="34" charset="0"/>
                <a:cs typeface="Arial" panose="020B0604020202020204" pitchFamily="34" charset="0"/>
              </a:rPr>
              <a:t>علم الاجتماع القانوني</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أستاذ المادة: أ.م. د. بشير ناظر حميد</a:t>
            </a:r>
            <a:endParaRPr lang="en-US" sz="3200" dirty="0">
              <a:latin typeface="Arial" panose="020B0604020202020204" pitchFamily="34" charset="0"/>
              <a:cs typeface="Arial" panose="020B0604020202020204" pitchFamily="34" charset="0"/>
            </a:endParaRPr>
          </a:p>
          <a:p>
            <a:pPr algn="ctr" rtl="1">
              <a:lnSpc>
                <a:spcPct val="150000"/>
              </a:lnSpc>
            </a:pPr>
            <a:r>
              <a:rPr lang="ar-IQ" sz="3200" b="1" dirty="0">
                <a:latin typeface="Arial" panose="020B0604020202020204" pitchFamily="34" charset="0"/>
                <a:cs typeface="Arial" panose="020B0604020202020204" pitchFamily="34" charset="0"/>
              </a:rPr>
              <a:t>تسلسل </a:t>
            </a:r>
            <a:r>
              <a:rPr lang="ar-IQ" sz="3200" b="1" dirty="0" smtClean="0">
                <a:latin typeface="Arial" panose="020B0604020202020204" pitchFamily="34" charset="0"/>
                <a:cs typeface="Arial" panose="020B0604020202020204" pitchFamily="34" charset="0"/>
              </a:rPr>
              <a:t>المحاضرة: </a:t>
            </a:r>
            <a:r>
              <a:rPr lang="ar-IQ" sz="3200" b="1" dirty="0" smtClean="0">
                <a:latin typeface="Arial" panose="020B0604020202020204" pitchFamily="34" charset="0"/>
                <a:cs typeface="Arial" panose="020B0604020202020204" pitchFamily="34" charset="0"/>
              </a:rPr>
              <a:t>20</a:t>
            </a:r>
            <a:endParaRPr lang="en-US" sz="3200" dirty="0" smtClean="0">
              <a:latin typeface="Arial" panose="020B0604020202020204" pitchFamily="34" charset="0"/>
              <a:cs typeface="Arial" panose="020B0604020202020204" pitchFamily="34" charset="0"/>
            </a:endParaRPr>
          </a:p>
          <a:p>
            <a:pPr algn="ctr" rtl="1">
              <a:lnSpc>
                <a:spcPct val="107000"/>
              </a:lnSpc>
              <a:spcAft>
                <a:spcPts val="800"/>
              </a:spcAft>
            </a:pPr>
            <a:r>
              <a:rPr lang="ar-IQ" sz="3200" b="1" dirty="0" smtClean="0">
                <a:latin typeface="Arial" panose="020B0604020202020204" pitchFamily="34" charset="0"/>
                <a:cs typeface="Arial" panose="020B0604020202020204" pitchFamily="34" charset="0"/>
              </a:rPr>
              <a:t>أسم المحاضرة: </a:t>
            </a:r>
            <a:r>
              <a:rPr lang="ar-IQ" sz="2400" b="1" dirty="0"/>
              <a:t>الاتجاهات العامة للمذاهب القانونية الوضعية/ المذهب التاريخي</a:t>
            </a:r>
            <a:endParaRPr lang="en-US" sz="2400" dirty="0"/>
          </a:p>
          <a:p>
            <a:pPr algn="ctr" rtl="1">
              <a:lnSpc>
                <a:spcPct val="107000"/>
              </a:lnSpc>
              <a:spcAft>
                <a:spcPts val="800"/>
              </a:spcAft>
            </a:pPr>
            <a:endParaRPr lang="en-US" sz="3200" dirty="0"/>
          </a:p>
          <a:p>
            <a:pPr algn="ctr" rtl="1">
              <a:lnSpc>
                <a:spcPct val="107000"/>
              </a:lnSpc>
              <a:spcAft>
                <a:spcPts val="800"/>
              </a:spcAft>
            </a:pPr>
            <a:r>
              <a:rPr lang="ar-IQ" sz="3200" b="1" dirty="0" smtClean="0"/>
              <a:t>  </a:t>
            </a:r>
            <a:endParaRPr lang="en-US" sz="3200" dirty="0"/>
          </a:p>
          <a:p>
            <a:pPr algn="ctr" rtl="1">
              <a:lnSpc>
                <a:spcPct val="107000"/>
              </a:lnSpc>
              <a:spcAft>
                <a:spcPts val="800"/>
              </a:spcAft>
            </a:pPr>
            <a:endParaRPr lang="en-US" sz="3200" dirty="0"/>
          </a:p>
          <a:p>
            <a:pPr algn="ctr" rtl="1">
              <a:lnSpc>
                <a:spcPct val="107000"/>
              </a:lnSpc>
              <a:spcAft>
                <a:spcPts val="800"/>
              </a:spcAft>
            </a:pP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71744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9833" y="558800"/>
            <a:ext cx="11082867" cy="6416297"/>
          </a:xfrm>
        </p:spPr>
        <p:txBody>
          <a:bodyPr>
            <a:noAutofit/>
          </a:bodyPr>
          <a:lstStyle/>
          <a:p>
            <a:pPr indent="0" algn="just">
              <a:lnSpc>
                <a:spcPct val="150000"/>
              </a:lnSpc>
              <a:spcAft>
                <a:spcPts val="800"/>
              </a:spcAft>
              <a:buNone/>
            </a:pPr>
            <a:r>
              <a:rPr lang="ar-IQ" dirty="0"/>
              <a:t>الى جانب الاتجاه الذي يقول بالقانون الطبيعي في تكوين مادة القانون ومضمونه، يوجد اتجاه آخر قوي يضم المذاهب الواقعية في الفقه التي تجمع على إنكار هذا القانون. وهو اتجاه يجذب عدداً متزايداً من الذين لا يؤمنون الا بالواقع الذي يمكن التحقق من وجوده بالمشاهدة والتجربة، وسوف نعرض فيما يلي لأهم هذه المذاهب أو الاتجاهات:</a:t>
            </a:r>
            <a:endParaRPr lang="en-US" dirty="0"/>
          </a:p>
          <a:p>
            <a:pPr indent="0" algn="just">
              <a:lnSpc>
                <a:spcPct val="150000"/>
              </a:lnSpc>
              <a:spcAft>
                <a:spcPts val="800"/>
              </a:spcAft>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34882770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93333" y="130658"/>
            <a:ext cx="8807629" cy="6044339"/>
          </a:xfrm>
        </p:spPr>
        <p:txBody>
          <a:bodyPr>
            <a:noAutofit/>
          </a:bodyPr>
          <a:lstStyle/>
          <a:p>
            <a:pPr lvl="0"/>
            <a:r>
              <a:rPr lang="ar-IQ" b="1" dirty="0"/>
              <a:t>المذاهب التاريخي</a:t>
            </a:r>
            <a:endParaRPr lang="en-US" dirty="0"/>
          </a:p>
          <a:p>
            <a:r>
              <a:rPr lang="ar-IQ" dirty="0"/>
              <a:t>يعتبر المذهب التاريخي في مقدمة المذاهب التي أثرت تأثيراً واضحاً في الفكر القانوني اذ اولت اهتمامها الى دراسة مصادر القانون ومراحل نموه والاسباب التي ادت الى تغييره وتطوره، علاوة على اهتمامها بدراسة علاقة الفقه بالتنظيمات والمؤسسات الاجتماعية المختلفة متبعة في ذلك المنهج التاريخي. وقد ظهر هذا المذهب في القرن الثامن عشر في كتابات "</a:t>
            </a:r>
            <a:r>
              <a:rPr lang="ar-IQ" dirty="0" err="1"/>
              <a:t>مونتسكيو</a:t>
            </a:r>
            <a:r>
              <a:rPr lang="ar-IQ" dirty="0"/>
              <a:t>" وغيره الذي أكد اختلاف القوانين باختلاف البيئات فانه لم يظهر بصورة واضحة الا في القرن التاسع عشر على يد المدرسة التاريخية الالمانية وعلى راسها "</a:t>
            </a:r>
            <a:r>
              <a:rPr lang="ar-IQ" dirty="0" err="1"/>
              <a:t>سافيني</a:t>
            </a:r>
            <a:r>
              <a:rPr lang="ar-IQ" dirty="0"/>
              <a:t> وبوشتا" وبخاصة عندما تصدى "</a:t>
            </a:r>
            <a:r>
              <a:rPr lang="ar-IQ" dirty="0" err="1"/>
              <a:t>سافيني</a:t>
            </a:r>
            <a:r>
              <a:rPr lang="ar-IQ" dirty="0"/>
              <a:t>" لمحاربة الدعوة التي ظهرت في المانيا الى تقنين القانون الماني أسوة بما حدث في فرنسا عقب الثورة.</a:t>
            </a:r>
            <a:endParaRPr lang="en-US" dirty="0"/>
          </a:p>
          <a:p>
            <a:pPr marL="0" lvl="0" indent="0">
              <a:buNone/>
            </a:pPr>
            <a:endParaRPr lang="en-US" dirty="0"/>
          </a:p>
        </p:txBody>
      </p:sp>
    </p:spTree>
    <p:extLst>
      <p:ext uri="{BB962C8B-B14F-4D97-AF65-F5344CB8AC3E}">
        <p14:creationId xmlns:p14="http://schemas.microsoft.com/office/powerpoint/2010/main" val="228207236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900" y="0"/>
            <a:ext cx="11188699" cy="6654800"/>
          </a:xfrm>
        </p:spPr>
        <p:txBody>
          <a:bodyPr>
            <a:noAutofit/>
          </a:bodyPr>
          <a:lstStyle/>
          <a:p>
            <a:r>
              <a:rPr lang="ar-IQ" b="1" dirty="0"/>
              <a:t>ويمكن تلخيص المذهب التاريخي في نقطتين أساسيتين:</a:t>
            </a:r>
            <a:endParaRPr lang="en-US" dirty="0"/>
          </a:p>
          <a:p>
            <a:r>
              <a:rPr lang="ar-IQ" b="1" dirty="0"/>
              <a:t>الاولى:</a:t>
            </a:r>
            <a:r>
              <a:rPr lang="ar-IQ" dirty="0"/>
              <a:t> إنكار وجود القانون الطبيعي الذي لا يختلف باختلاف المكان ولا يغير بتغير الزمان. فالقانون كما يرى "</a:t>
            </a:r>
            <a:r>
              <a:rPr lang="ar-IQ" dirty="0" err="1"/>
              <a:t>سافيني</a:t>
            </a:r>
            <a:r>
              <a:rPr lang="ar-IQ" dirty="0"/>
              <a:t>" وغيره من زعماء هذا الاتجاه نتاج قوى الماضي والمؤثرات المختلفة التي أثرت فيه على مر الزمن ومن هذه الوجهة فهو ليس من صنع قانون معين يضعه عن قصد، لكنه ناجم عن نمو المجتمع وتعقده البطيء خلال القرون الطويلة اي أنه ينمو تلقائيا في ضمير الجماعة نتيجة تفاعل العوامل التي تؤثر في المجتمع، بمعنى أنه من نتاج البيئة ونتيجة للتطور التاريخي. وإذا كان القانون ينشأ ويتطور على هذا النحو فهو يختلف بالضرورة من مجتمع لآخر، ويتغير في المجتمع الواحد من وقت الى آخر.</a:t>
            </a:r>
            <a:endParaRPr lang="en-US" dirty="0"/>
          </a:p>
          <a:p>
            <a:pPr marL="0" lvl="0" indent="0">
              <a:buNone/>
            </a:pP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993401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371958"/>
            <a:ext cx="10295467" cy="6044339"/>
          </a:xfrm>
        </p:spPr>
        <p:txBody>
          <a:bodyPr>
            <a:noAutofit/>
          </a:bodyPr>
          <a:lstStyle/>
          <a:p>
            <a:pPr marL="0" indent="0">
              <a:buNone/>
            </a:pPr>
            <a:r>
              <a:rPr lang="ar-IQ" b="1" dirty="0"/>
              <a:t>الثانية:</a:t>
            </a:r>
            <a:r>
              <a:rPr lang="ar-IQ" dirty="0"/>
              <a:t> فهي ان هذا المذهب قد أولى القانون العرفي عناية خاصة، اذ يرى أنصاره ان العرف هو المصدر الأمثل للقانون. فالعرف باعتباره ما درج عليه الناس هو انعكاس للشعور الجماعي الناشئ عن تفاعل الظروف الخاصة بالمجتمع. ويسير في تطوره مع تطور هذا الشعور ليعبر دائماً عن أثر التفاعل القائم بين عناصر الحقيقة الاجتماعية جميعها.</a:t>
            </a:r>
            <a:endParaRPr lang="en-US" dirty="0"/>
          </a:p>
          <a:p>
            <a:pPr marL="0" indent="0">
              <a:buNone/>
            </a:pPr>
            <a:endParaRPr lang="en-US" dirty="0"/>
          </a:p>
        </p:txBody>
      </p:sp>
    </p:spTree>
    <p:extLst>
      <p:ext uri="{BB962C8B-B14F-4D97-AF65-F5344CB8AC3E}">
        <p14:creationId xmlns:p14="http://schemas.microsoft.com/office/powerpoint/2010/main" val="3078388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048000" y="1113366"/>
            <a:ext cx="6096000" cy="787652"/>
          </a:xfrm>
          <a:prstGeom prst="rect">
            <a:avLst/>
          </a:prstGeom>
        </p:spPr>
        <p:txBody>
          <a:bodyPr>
            <a:spAutoFit/>
          </a:bodyPr>
          <a:lstStyle/>
          <a:p>
            <a:pPr algn="just" rtl="1">
              <a:lnSpc>
                <a:spcPct val="107000"/>
              </a:lnSpc>
              <a:spcAft>
                <a:spcPts val="800"/>
              </a:spcAft>
            </a:pPr>
            <a:r>
              <a:rPr lang="en-GB" dirty="0">
                <a:latin typeface="Simplified Arabic" panose="02020603050405020304" pitchFamily="18" charset="-78"/>
                <a:ea typeface="Calibri" panose="020F0502020204030204" pitchFamily="34" charset="0"/>
                <a:cs typeface="Arial" panose="020B0604020202020204" pitchFamily="34" charset="0"/>
              </a:rPr>
              <a:t> </a:t>
            </a:r>
            <a:endParaRPr lang="en-US" sz="14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IQ" dirty="0">
                <a:latin typeface="Calibri" panose="020F0502020204030204" pitchFamily="34" charset="0"/>
                <a:ea typeface="Calibri" panose="020F0502020204030204" pitchFamily="34" charset="0"/>
                <a:cs typeface="Simplified Arabic" panose="02020603050405020304" pitchFamily="18" charset="-78"/>
              </a:rPr>
              <a:t> </a:t>
            </a:r>
            <a:endParaRPr lang="en-US" sz="14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مستطيل 3"/>
          <p:cNvSpPr/>
          <p:nvPr/>
        </p:nvSpPr>
        <p:spPr>
          <a:xfrm>
            <a:off x="2082800" y="905748"/>
            <a:ext cx="6096000" cy="5464316"/>
          </a:xfrm>
          <a:prstGeom prst="rect">
            <a:avLst/>
          </a:prstGeom>
        </p:spPr>
        <p:txBody>
          <a:bodyPr>
            <a:spAutoFit/>
          </a:bodyPr>
          <a:lstStyle/>
          <a:p>
            <a:pPr algn="just" rtl="1">
              <a:lnSpc>
                <a:spcPct val="107000"/>
              </a:lnSpc>
              <a:spcAft>
                <a:spcPts val="800"/>
              </a:spcAft>
            </a:pPr>
            <a:r>
              <a:rPr lang="ar-IQ" sz="3200" dirty="0">
                <a:latin typeface="Calibri" panose="020F0502020204030204" pitchFamily="34" charset="0"/>
                <a:ea typeface="Calibri" panose="020F0502020204030204" pitchFamily="34" charset="0"/>
                <a:cs typeface="Simplified Arabic" panose="02020603050405020304" pitchFamily="18" charset="-78"/>
              </a:rPr>
              <a:t>وقد وجه النقد الى المذهب التاريخي في عجزه عن التداخل لتطوير القانون ما دامت كل مهمة المذهب التاريخي هي تسجيل التطور التاريخي للقوانين المختلفة. كذلك فقد رأى البعض الأخر ان المذهب التاريخي قد بالغ في ربط القانون بالبيئة والقول بأنه ينشأ ويتطور تلقائياً دون ما تتدخل الارادة المدبرة في هذا التطور. ففي هذا إغفال لجهد العقل البشري في تنظيم الحياة الاجتماعية.</a:t>
            </a:r>
            <a:endParaRPr lang="en-US" sz="3200" dirty="0">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en-GB" sz="3200" dirty="0">
                <a:latin typeface="Simplified Arabic" panose="02020603050405020304" pitchFamily="18" charset="-78"/>
                <a:ea typeface="Calibri" panose="020F0502020204030204" pitchFamily="34" charset="0"/>
                <a:cs typeface="Arial" panose="020B0604020202020204" pitchFamily="34" charset="0"/>
              </a:rPr>
              <a:t> </a:t>
            </a:r>
            <a:endParaRPr lang="en-US" sz="32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2915340519"/>
      </p:ext>
    </p:extLst>
  </p:cSld>
  <p:clrMapOvr>
    <a:masterClrMapping/>
  </p:clrMapOvr>
</p:sld>
</file>

<file path=ppt/theme/theme1.xml><?xml version="1.0" encoding="utf-8"?>
<a:theme xmlns:a="http://schemas.openxmlformats.org/drawingml/2006/main" name="شريحة">
  <a:themeElements>
    <a:clrScheme name="شريحة">
      <a:dk1>
        <a:sysClr val="windowText" lastClr="000000"/>
      </a:dk1>
      <a:lt1>
        <a:sysClr val="window" lastClr="FFFFFF"/>
      </a:lt1>
      <a:dk2>
        <a:srgbClr val="AD2E03"/>
      </a:dk2>
      <a:lt2>
        <a:srgbClr val="D75626"/>
      </a:lt2>
      <a:accent1>
        <a:srgbClr val="760603"/>
      </a:accent1>
      <a:accent2>
        <a:srgbClr val="FA9C1F"/>
      </a:accent2>
      <a:accent3>
        <a:srgbClr val="D9BB55"/>
      </a:accent3>
      <a:accent4>
        <a:srgbClr val="829551"/>
      </a:accent4>
      <a:accent5>
        <a:srgbClr val="58A28B"/>
      </a:accent5>
      <a:accent6>
        <a:srgbClr val="426480"/>
      </a:accent6>
      <a:hlink>
        <a:srgbClr val="460402"/>
      </a:hlink>
      <a:folHlink>
        <a:srgbClr val="991111"/>
      </a:folHlink>
    </a:clrScheme>
    <a:fontScheme name="شريحة">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شريحة">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142000"/>
                <a:satMod val="200000"/>
                <a:lumMod val="118000"/>
              </a:schemeClr>
            </a:gs>
            <a:gs pos="100000">
              <a:schemeClr val="phClr">
                <a:shade val="94000"/>
                <a:hueMod val="22000"/>
                <a:satMod val="220000"/>
                <a:lumMod val="62000"/>
              </a:schemeClr>
            </a:gs>
          </a:gsLst>
          <a:lin ang="6120000" scaled="1"/>
        </a:gradFill>
        <a:gradFill rotWithShape="1">
          <a:gsLst>
            <a:gs pos="0">
              <a:schemeClr val="phClr">
                <a:tint val="97000"/>
                <a:hueMod val="142000"/>
                <a:satMod val="200000"/>
                <a:lumMod val="118000"/>
              </a:schemeClr>
            </a:gs>
            <a:gs pos="100000">
              <a:schemeClr val="phClr">
                <a:shade val="92000"/>
                <a:hueMod val="22000"/>
                <a:satMod val="220000"/>
                <a:lumMod val="62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2903AAAE-3EA5-424A-B142-CC51DC1F897D}"/>
    </a:ext>
  </a:extLst>
</a:theme>
</file>

<file path=docProps/app.xml><?xml version="1.0" encoding="utf-8"?>
<Properties xmlns="http://schemas.openxmlformats.org/officeDocument/2006/extended-properties" xmlns:vt="http://schemas.openxmlformats.org/officeDocument/2006/docPropsVTypes">
  <Template>Slice</Template>
  <TotalTime>96</TotalTime>
  <Words>451</Words>
  <Application>Microsoft Office PowerPoint</Application>
  <PresentationFormat>ملء الشاشة</PresentationFormat>
  <Paragraphs>18</Paragraphs>
  <Slides>6</Slides>
  <Notes>0</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6</vt:i4>
      </vt:variant>
    </vt:vector>
  </HeadingPairs>
  <TitlesOfParts>
    <vt:vector size="13" baseType="lpstr">
      <vt:lpstr>Arial</vt:lpstr>
      <vt:lpstr>Calibri</vt:lpstr>
      <vt:lpstr>Century Gothic</vt:lpstr>
      <vt:lpstr>Simplified Arabic</vt:lpstr>
      <vt:lpstr>Tahoma</vt:lpstr>
      <vt:lpstr>Wingdings 3</vt:lpstr>
      <vt:lpstr>شريحة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PC2</dc:creator>
  <cp:lastModifiedBy>د. بشير</cp:lastModifiedBy>
  <cp:revision>40</cp:revision>
  <dcterms:created xsi:type="dcterms:W3CDTF">1980-01-01T20:09:53Z</dcterms:created>
  <dcterms:modified xsi:type="dcterms:W3CDTF">2018-02-16T12:43:05Z</dcterms:modified>
</cp:coreProperties>
</file>