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5" d="100"/>
          <a:sy n="75" d="100"/>
        </p:scale>
        <p:origin x="49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28181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134278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2696182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20641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521128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31524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30875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87131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58594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976946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006515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739275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2/16/2018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526046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608356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2/16/2018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69710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91081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861035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37F5998-810B-4EC1-A923-EC79675A8282}" type="datetimeFigureOut">
              <a:rPr lang="en-US" smtClean="0"/>
              <a:t>2/16/2018</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2503684786"/>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38965" y="607512"/>
            <a:ext cx="8304756" cy="625048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أ.م. د.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a:t>
            </a:r>
            <a:r>
              <a:rPr lang="ar-IQ" sz="3200" b="1" dirty="0" smtClean="0">
                <a:latin typeface="Arial" panose="020B0604020202020204" pitchFamily="34" charset="0"/>
                <a:cs typeface="Arial" panose="020B0604020202020204" pitchFamily="34" charset="0"/>
              </a:rPr>
              <a:t>29</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a:t>
            </a:r>
            <a:r>
              <a:rPr lang="ar-IQ" sz="3200" b="1" dirty="0" err="1" smtClean="0">
                <a:latin typeface="Arial" panose="020B0604020202020204" pitchFamily="34" charset="0"/>
                <a:cs typeface="Arial" panose="020B0604020202020204" pitchFamily="34" charset="0"/>
              </a:rPr>
              <a:t>المحاضرة:</a:t>
            </a:r>
            <a:r>
              <a:rPr lang="ar-IQ" sz="3200" b="1" dirty="0" err="1"/>
              <a:t>القانون</a:t>
            </a:r>
            <a:r>
              <a:rPr lang="ar-IQ" sz="3200" b="1" dirty="0"/>
              <a:t> العرفي/ القانون، الاخلاق، الدين</a:t>
            </a:r>
            <a:r>
              <a:rPr lang="ar-IQ" sz="3200" dirty="0"/>
              <a:t>/ </a:t>
            </a:r>
            <a:r>
              <a:rPr lang="ar-IQ" sz="3200" dirty="0" smtClean="0"/>
              <a:t>2</a:t>
            </a:r>
            <a:endParaRPr lang="en-US" sz="3200" dirty="0"/>
          </a:p>
          <a:p>
            <a:pPr algn="ctr" rtl="1">
              <a:lnSpc>
                <a:spcPct val="107000"/>
              </a:lnSpc>
              <a:spcAft>
                <a:spcPts val="800"/>
              </a:spcAft>
            </a:pP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833" y="558800"/>
            <a:ext cx="11082867" cy="6416297"/>
          </a:xfrm>
        </p:spPr>
        <p:txBody>
          <a:bodyPr>
            <a:noAutofit/>
          </a:bodyPr>
          <a:lstStyle/>
          <a:p>
            <a:pPr indent="0" algn="just">
              <a:lnSpc>
                <a:spcPct val="150000"/>
              </a:lnSpc>
              <a:spcAft>
                <a:spcPts val="800"/>
              </a:spcAft>
              <a:buNone/>
            </a:pPr>
            <a:r>
              <a:rPr lang="ar-IQ" dirty="0"/>
              <a:t>ان القانون الذي يستخدمه او يستفاد منه مسلمي الشرق الأوسط يناقش غالباً في ضوء المصادر او الأصول</a:t>
            </a:r>
            <a:r>
              <a:rPr lang="en-GB" dirty="0"/>
              <a:t>Origins</a:t>
            </a:r>
            <a:r>
              <a:rPr lang="ar-IQ" dirty="0"/>
              <a:t>, وان القانون السائد بينهم هو القانون الإسلامي </a:t>
            </a:r>
            <a:r>
              <a:rPr lang="en-GB" dirty="0"/>
              <a:t>Law </a:t>
            </a:r>
            <a:r>
              <a:rPr lang="en-GB" b="1" dirty="0"/>
              <a:t>Islamic</a:t>
            </a:r>
            <a:r>
              <a:rPr lang="ar-IQ" b="1" dirty="0"/>
              <a:t>, والقانون العرفي المحلي  </a:t>
            </a:r>
            <a:r>
              <a:rPr lang="en-GB" b="1" dirty="0"/>
              <a:t>local </a:t>
            </a:r>
            <a:r>
              <a:rPr lang="en-GB" b="1" dirty="0" err="1"/>
              <a:t>customors</a:t>
            </a:r>
            <a:r>
              <a:rPr lang="en-GB" b="1" dirty="0"/>
              <a:t> law</a:t>
            </a:r>
            <a:r>
              <a:rPr lang="ar-IQ" b="1" dirty="0"/>
              <a:t>,وان القوانين التي لها أصول اوربية قد فُرضت عليهم اثناء فترة الاستعمار في بلدان عديدة من بلدان الشرق الأوسط وان القانون الإسلامي (الشريعة</a:t>
            </a:r>
            <a:r>
              <a:rPr lang="en-GB" dirty="0"/>
              <a:t> </a:t>
            </a:r>
            <a:r>
              <a:rPr lang="en-GB" dirty="0" err="1"/>
              <a:t>Shori'a</a:t>
            </a:r>
            <a:r>
              <a:rPr lang="ar-IQ" dirty="0"/>
              <a:t>) التي يعتبره المسلمون النظرية القانونية قد اشتق من مصادر معينة وتشمل هذه المصادر على ما يطلق عليها الجذور </a:t>
            </a:r>
            <a:r>
              <a:rPr lang="en-GB" dirty="0"/>
              <a:t>Roots</a:t>
            </a:r>
            <a:r>
              <a:rPr lang="ar-IQ" dirty="0"/>
              <a:t> او الأصول في القران </a:t>
            </a:r>
            <a:r>
              <a:rPr lang="en-GB" dirty="0"/>
              <a:t>The Quran</a:t>
            </a:r>
            <a:r>
              <a:rPr lang="ar-IQ" dirty="0"/>
              <a:t>, والسنة </a:t>
            </a:r>
            <a:r>
              <a:rPr lang="en-GB" dirty="0"/>
              <a:t>The </a:t>
            </a:r>
            <a:r>
              <a:rPr lang="en-GB" dirty="0" err="1"/>
              <a:t>sunna</a:t>
            </a:r>
            <a:r>
              <a:rPr lang="ar-IQ" dirty="0"/>
              <a:t> (وهي السلوك النموذجي للنبي صلى الله عليه وسلم</a:t>
            </a:r>
            <a:r>
              <a:rPr lang="en-GB" dirty="0"/>
              <a:t>The </a:t>
            </a:r>
            <a:r>
              <a:rPr lang="en-GB" dirty="0" err="1"/>
              <a:t>profet</a:t>
            </a:r>
            <a:r>
              <a:rPr lang="ar-IQ" dirty="0"/>
              <a:t>), والقياس </a:t>
            </a:r>
            <a:r>
              <a:rPr lang="en-GB" dirty="0" err="1"/>
              <a:t>Qiyos</a:t>
            </a:r>
            <a:r>
              <a:rPr lang="ar-IQ" dirty="0"/>
              <a:t>, والاتفاق العام في المجتمع(الأجماع </a:t>
            </a:r>
            <a:r>
              <a:rPr lang="en-GB" dirty="0" err="1"/>
              <a:t>Igmaa</a:t>
            </a:r>
            <a:r>
              <a:rPr lang="ar-IQ" dirty="0"/>
              <a:t>) والذي يقصد به اتفاق مجتمع المدارس القانونية (الشريعة) الإسلامية, وهناك مصادر إضافية قد اعترف بها المشرعون المسلمون منها على سبيل المثال البحث عن الحل العادل (</a:t>
            </a:r>
            <a:r>
              <a:rPr lang="ar-IQ" dirty="0" err="1"/>
              <a:t>الأستحسان</a:t>
            </a:r>
            <a:r>
              <a:rPr lang="ar-IQ" dirty="0"/>
              <a:t> </a:t>
            </a:r>
            <a:r>
              <a:rPr lang="en-GB" dirty="0" err="1"/>
              <a:t>Istihsan</a:t>
            </a:r>
            <a:r>
              <a:rPr lang="ar-IQ" dirty="0"/>
              <a:t>) والبحث عن افضل الحلول بالنسبة للمصلحة العامة (الاستصلاح </a:t>
            </a:r>
            <a:r>
              <a:rPr lang="en-GB" dirty="0" err="1"/>
              <a:t>Istislah</a:t>
            </a:r>
            <a:r>
              <a:rPr lang="ar-IQ" dirty="0"/>
              <a:t>). </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3" y="130658"/>
            <a:ext cx="8807629" cy="6044339"/>
          </a:xfrm>
        </p:spPr>
        <p:txBody>
          <a:bodyPr>
            <a:noAutofit/>
          </a:bodyPr>
          <a:lstStyle/>
          <a:p>
            <a:pPr marL="0" indent="0">
              <a:buNone/>
            </a:pPr>
            <a:r>
              <a:rPr lang="ar-IQ" dirty="0"/>
              <a:t>وفيما يتعلق بالقانون المرتبط بالعرف، نجد ان عناصر ما يطلق عليه بالقانون العرفي </a:t>
            </a:r>
            <a:r>
              <a:rPr lang="en-GB" dirty="0" err="1"/>
              <a:t>Customors</a:t>
            </a:r>
            <a:r>
              <a:rPr lang="en-GB" dirty="0"/>
              <a:t>  law</a:t>
            </a:r>
            <a:r>
              <a:rPr lang="ar-IQ" dirty="0"/>
              <a:t>, قد استمرت حتى اليوم في مناطق متنوعة في الشرق الأوسط (على سبيل المثال قانون حقوق استخدام آبار المياه </a:t>
            </a:r>
            <a:r>
              <a:rPr lang="en-GB" dirty="0"/>
              <a:t>Water Rights </a:t>
            </a:r>
            <a:r>
              <a:rPr lang="ar-IQ" dirty="0"/>
              <a:t> في اليمن, والمغرب, وقوانين الزواج والطلاق في الأردن). </a:t>
            </a:r>
            <a:endParaRPr lang="en-US" dirty="0"/>
          </a:p>
          <a:p>
            <a:pPr marL="0" lvl="0" indent="0">
              <a:buNone/>
            </a:pP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pPr marL="0" indent="0">
              <a:buNone/>
            </a:pPr>
            <a:r>
              <a:rPr lang="ar-IQ" dirty="0"/>
              <a:t>وان القانون العرفي نفسه قد اعترف به المشرعون المسلمون كمصدر للقانون ولكن الى الدرجة التي لا يتصارع فيها مع القانون الإسلام. </a:t>
            </a:r>
            <a:endParaRPr lang="en-US" dirty="0"/>
          </a:p>
          <a:p>
            <a:pPr marL="0" indent="0">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10295467" cy="6044339"/>
          </a:xfrm>
        </p:spPr>
        <p:txBody>
          <a:bodyPr>
            <a:noAutofit/>
          </a:bodyPr>
          <a:lstStyle/>
          <a:p>
            <a:pPr marL="0" indent="0">
              <a:buNone/>
            </a:pPr>
            <a:r>
              <a:rPr lang="ar-IQ" dirty="0"/>
              <a:t>اذا كان لابد من احتكاك الافراد بعضهم ببعض في نطاق جماعة او مجتمع معين يقصد تحقيق الأهداف المشتركة- أيا كانت وسيلتهم في تحقيق هذه الأهداف- فأن هناك دائماً نظاماً معيناً يهدف الى توفير نوع من الأمن يكفل لهم الوصول الى غايتهم, بمعنى آخر انه في كل مجتمع يجب ان توجد مجموعة من الإجراءات التي يمكن ان تستخدم لمواجهة أي خروج عن المعايير او لموجهة الاضرار التي قد تحدث نتيجة مثل هذا الخروج, ومن هنا كانت أهمية الوسائل التي تعين على تحقيق نوع من الضبط الاجتماعي يكفل بدوره للأفراد او الجماعات تحقيق نوع من التوازن بين مصالحهم الخاصة, ومصالح المجتمع الذي ينتمون اليه, فمن المعروف ان مفهوم الضبط الاجتماعي مفهوم عام وشامل الى حد كبير, فالفكرة تتضمن من ناحية فعل التحكم ووضع القيود والتسلط والاخضاع او التنظيم بوجه عام, كما تتضمن من ناحية أخرى فعل التوجيه والإرشاد, وخلق التواؤم او المحافظة على التماسك الاجتماعي بحيث يمكن القول على العموم ان كل ما يساعد على امتثال الناس لقواعد وانماط السلوك والمعايير والقيم السائدة مما يحقق الامن بين افراد المجتمع وجماعاته يدخل ضمن موضوع الضبط الاجتماعي الذي يحتوي مجموعة من القواعد التي تعترف بها الجماعة أي ان هناك اعترافاً او إدراكاً اجتماعيا له صفة الإلزام لجميع الأطراف المعنية بما يمكن ان يكفل الامن للأفراد ويحقق التواؤم بينهم عن طريق وسائل خاصة</a:t>
            </a:r>
            <a:endParaRPr lang="en-US" dirty="0"/>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355600" y="225842"/>
            <a:ext cx="11061700" cy="5970865"/>
          </a:xfrm>
          <a:prstGeom prst="rect">
            <a:avLst/>
          </a:prstGeom>
        </p:spPr>
        <p:txBody>
          <a:bodyPr wrap="square">
            <a:spAutoFit/>
          </a:bodyPr>
          <a:lstStyle/>
          <a:p>
            <a:pPr algn="r"/>
            <a:r>
              <a:rPr lang="ar-IQ" sz="2800" dirty="0">
                <a:ea typeface="Calibri" panose="020F0502020204030204" pitchFamily="34" charset="0"/>
                <a:cs typeface="Simplified Arabic" panose="02020603050405020304" pitchFamily="18" charset="-78"/>
              </a:rPr>
              <a:t>واهم هذه الوسائل التي تحقق الضبط الاجتماعي في جميع المجتمعات أيا أبنيتها الاجتماعية هي التنشئة الاجتماعية، والتي يمكن اعتبارها بمثابة العملية الأولى في تحقيق الضبط الاجتماعي، إذ يتدرب الأفراد، كل في نطاق جماعته، على تقبل المعايير والتقاليد والعادات التي ينبغي مراعاتها، وبالتدريج يتقبل هذه الأنماط السلوكية </a:t>
            </a:r>
            <a:r>
              <a:rPr lang="ar-IQ" sz="2800" dirty="0" err="1">
                <a:ea typeface="Calibri" panose="020F0502020204030204" pitchFamily="34" charset="0"/>
                <a:cs typeface="Simplified Arabic" panose="02020603050405020304" pitchFamily="18" charset="-78"/>
              </a:rPr>
              <a:t>ويعتادها</a:t>
            </a:r>
            <a:r>
              <a:rPr lang="ar-IQ" sz="2800" dirty="0">
                <a:ea typeface="Calibri" panose="020F0502020204030204" pitchFamily="34" charset="0"/>
                <a:cs typeface="Simplified Arabic" panose="02020603050405020304" pitchFamily="18" charset="-78"/>
              </a:rPr>
              <a:t>، ولا يقتصر الأمر على التنشئة الاجتماعية، فهناك نسق القيم الذي يلقي بدوره نوعاً من الاستجابة بقصد تحقيق التماسك بين الأفراد، إنها ملتقى السلوك، بل هي وسيلة من وسائل تنظيمه، والاستجابة لها تتم بطريقة آلية خشية </a:t>
            </a:r>
            <a:r>
              <a:rPr lang="ar-IQ" sz="2800" dirty="0" err="1">
                <a:ea typeface="Calibri" panose="020F0502020204030204" pitchFamily="34" charset="0"/>
                <a:cs typeface="Simplified Arabic" panose="02020603050405020304" pitchFamily="18" charset="-78"/>
              </a:rPr>
              <a:t>الجزاءات</a:t>
            </a:r>
            <a:r>
              <a:rPr lang="ar-IQ" sz="2800" dirty="0">
                <a:ea typeface="Calibri" panose="020F0502020204030204" pitchFamily="34" charset="0"/>
                <a:cs typeface="Simplified Arabic" panose="02020603050405020304" pitchFamily="18" charset="-78"/>
              </a:rPr>
              <a:t> الاجتماعية، وبغية الحصول على التقدير الاجتماعي، ولاشك أن تشرب القيم هذه يتم منذ مرحلة الطفولة المبكرة، ويستمر خلال عملية التنشئة الاجتماعية التي أشرنا إليها، إذا كانت عمليتا التنشئة، وتشرب القيم من الأهمية بمكان في تحقيق الضبط الاجتماعي، فلا شك أن للدين أهمية خاصة، إذ يمتد تأثيره إلى الحياة الأخلاقية والاجتماعية والاقتصادية جميعها، بل إن للدين تأثيراً عاماً ففي المجتمع القبلي التقليدي، فالبدوي يشعر دائماً انه مسير ولا مجال امامه للاختيار، وهو يؤمن إيماناً عميقاً بالقضاء والقدر بأن الله ينظم الكون ويقسم الرزق، وإيمانه بعقيدته لاحد لها، تلك العقيدة التي تمده بقوة هائلة من </a:t>
            </a:r>
            <a:r>
              <a:rPr lang="ar-IQ" dirty="0"/>
              <a:t>الإيمان والصبر في بيئة قاسية، ولقد كان لهذا الإيمان العميق أكبر الأثر في امتثال الكثير من البدو لتعاليم السنوسية في الصحراء الغربية منذ نشأتها.</a:t>
            </a:r>
            <a:endParaRPr lang="ar-IQ" dirty="0"/>
          </a:p>
        </p:txBody>
      </p:sp>
    </p:spTree>
    <p:extLst>
      <p:ext uri="{BB962C8B-B14F-4D97-AF65-F5344CB8AC3E}">
        <p14:creationId xmlns:p14="http://schemas.microsoft.com/office/powerpoint/2010/main" val="3530317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628900" y="1350789"/>
            <a:ext cx="6096000" cy="2397451"/>
          </a:xfrm>
          <a:prstGeom prst="rect">
            <a:avLst/>
          </a:prstGeom>
        </p:spPr>
        <p:txBody>
          <a:bodyPr>
            <a:spAutoFit/>
          </a:bodyPr>
          <a:lstStyle/>
          <a:p>
            <a:pPr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غير أننا لن نخوض في عرض هذه الوسائل التي أشرنا إلى بعض منها الآن (التنشئة الاجتماعية، القيم، الدين)، وإنما سنعرض للقانون العرفي باعتباره أحد أهم وسائل الضبط الاجتماعي ودوره في تدعيم أمن المجتمع وتحقيقه للوئام بين أفراده.</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37731769"/>
      </p:ext>
    </p:extLst>
  </p:cSld>
  <p:clrMapOvr>
    <a:masterClrMapping/>
  </p:clrMapOvr>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131</TotalTime>
  <Words>746</Words>
  <Application>Microsoft Office PowerPoint</Application>
  <PresentationFormat>ملء الشاشة</PresentationFormat>
  <Paragraphs>12</Paragraphs>
  <Slides>7</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7</vt:i4>
      </vt:variant>
    </vt:vector>
  </HeadingPairs>
  <TitlesOfParts>
    <vt:vector size="14" baseType="lpstr">
      <vt:lpstr>Arial</vt:lpstr>
      <vt:lpstr>Calibri</vt:lpstr>
      <vt:lpstr>Century Gothic</vt:lpstr>
      <vt:lpstr>Simplified Arabic</vt:lpstr>
      <vt:lpstr>Tahoma</vt:lpstr>
      <vt:lpstr>Wingdings 3</vt:lpstr>
      <vt:lpstr>شريحة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د. بشير</cp:lastModifiedBy>
  <cp:revision>50</cp:revision>
  <dcterms:created xsi:type="dcterms:W3CDTF">1980-01-01T20:09:53Z</dcterms:created>
  <dcterms:modified xsi:type="dcterms:W3CDTF">2018-02-16T18:01:22Z</dcterms:modified>
</cp:coreProperties>
</file>