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a:latin typeface="Arial" panose="020B0604020202020204" pitchFamily="34" charset="0"/>
                <a:cs typeface="Arial" panose="020B0604020202020204" pitchFamily="34" charset="0"/>
              </a:rPr>
              <a:t>3</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a:t>النشأة الاولى للتفكير الايكولوجي</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8733" y="953361"/>
            <a:ext cx="8807629" cy="6044339"/>
          </a:xfrm>
        </p:spPr>
        <p:txBody>
          <a:bodyPr>
            <a:noAutofit/>
          </a:bodyPr>
          <a:lstStyle/>
          <a:p>
            <a:pPr indent="457200" algn="just">
              <a:lnSpc>
                <a:spcPct val="150000"/>
              </a:lnSpc>
              <a:spcAft>
                <a:spcPts val="800"/>
              </a:spcAft>
            </a:pPr>
            <a:r>
              <a:rPr lang="ar-IQ" sz="2000" dirty="0"/>
              <a:t>للتفكير الايكولوجي تاريخ قديم يمكن أن يرتد إلى نشأة التاريخ الطبيعي عند اليونان، وبخاصة عند </a:t>
            </a:r>
            <a:r>
              <a:rPr lang="ar-IQ" sz="2000" dirty="0" err="1"/>
              <a:t>ثيوفراسطس</a:t>
            </a:r>
            <a:r>
              <a:rPr lang="ar-IQ" sz="2000" dirty="0"/>
              <a:t> أحد تلاميذ أرسطو، والذي عني بدراسة العلاقة بين الكائنات الحية بعضها ببعض، وبعلاقتها بالبيئة غير الحية التي تعيش فيها. ومع ذلك فان النشأة العلمية الحقيقية </a:t>
            </a:r>
            <a:r>
              <a:rPr lang="ar-IQ" sz="2000" dirty="0" err="1"/>
              <a:t>للايكولوجية</a:t>
            </a:r>
            <a:r>
              <a:rPr lang="ar-IQ" sz="2000" dirty="0"/>
              <a:t> العامة ومحاولة تطبيق المفاهيم الايكولوجية لفهم علاقة الإنسان بالبيئة تبدأ بظهور نظرية داروين عن أصل الأنواع، ذلك أن الأفكار التي نادت بها النظرية كالصراع من أجل البقاء والانتخاب الطبيعي ..الخ، كانت كلها بمثابة حجر الأساس الذي استندت إليه الدراسات الايكولوجية. لقد أكدت النظرية في مجموعها فكرة أن البيئة كانت ولا تزال ذات تأثير انتقائي فعال على الأفراد والأنواع، ومن ثم ساعدت على انتشار تصور ايكولوجي أساسي مؤداه، أن البيئة تمثل النسيج الكلي للحياة، تتفاعل فيها الكائنات الحية مع بعضها البعض ومع الخصائص الفيزيقية للموقع أو المكان أو البيئة التي تعيش فيها، ومنذ ذلك الحين اقترنت الدراسة الايكولوجية بالاهتمام بمسألة التوافق البيئي، كما أرتبط بها، حتى في المجال البشري وفي نطاق الدراسة السوسيولوجية معنى ومضمون بيولوجي مؤداه "أنها دراسة لعلاقة الكائنات الحية ببيئاتها".</a:t>
            </a:r>
            <a:endParaRPr lang="en-US" sz="2000" dirty="0"/>
          </a:p>
          <a:p>
            <a:pPr indent="457200" algn="just" rtl="1">
              <a:lnSpc>
                <a:spcPct val="150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6763" y="521859"/>
            <a:ext cx="8807629" cy="6044339"/>
          </a:xfrm>
        </p:spPr>
        <p:txBody>
          <a:bodyPr>
            <a:noAutofit/>
          </a:bodyPr>
          <a:lstStyle/>
          <a:p>
            <a:pPr indent="457200" algn="just">
              <a:lnSpc>
                <a:spcPct val="150000"/>
              </a:lnSpc>
              <a:spcAft>
                <a:spcPts val="800"/>
              </a:spcAft>
            </a:pPr>
            <a:r>
              <a:rPr lang="ar-IQ" sz="2000" dirty="0"/>
              <a:t>ويرجع الفضل في تطوير الدراسات المعاصرة في الايكولوجيا العامة إلى الإعمال المبكرة التي قام بها علماء فسيولوجيا النبات والحيوان، ففي أواخر القرن التاسع عشر تكونت جماعتين من علماء النبات، ظهرت أحداهما في أوربا وتطورت الأخرى في أمريكا، وفي الوقت الذي عنيت فيه الجماعة الأولى بدراسة تركيب وبناء المجتمعات النباتية وتوزيعاتها، عنيت الجماعة الأمريكية بدراسة تطور هذه المجتمعات النباتية، ذلك التطور الذي يتم من خلال عمليات التعاقب، ولقد ظلت هذه الدراسات الايكولوجية التي أجريت على عالم النبات بمعزل عن "ايكولوجيا الحيوان" إلى أن استطاع علماء النبات الأمريكيين تأكيد العلاقة الوثيقة بين المجتمعات النباتية والحيوانية. وقد أسهم في هذا الاتجاه علماء الاجتماع العرب وفي مقدمتهم العلامة ابن خلدون، وعلماء الاجتماع الفرنسيين وفي مقدمتهم </a:t>
            </a:r>
            <a:r>
              <a:rPr lang="ar-IQ" sz="2000" dirty="0" err="1"/>
              <a:t>مونتسكيو</a:t>
            </a:r>
            <a:r>
              <a:rPr lang="ar-IQ" sz="2000" dirty="0"/>
              <a:t>، وفردريك لبلاي الذي قرر أن الدائرة المكانية تحدد العمل وبذلك يكون لها تأثير كبير في النظام الاقتصادي للأسرة، ولا تزال العلاقة بين البيئة الطبيعية والظواهر الاجتماعية مثار الاهتمام عند فريقين من علماء الاجتماع الأمريكيين في الأوقات المعاصرة وهما:</a:t>
            </a:r>
            <a:endParaRPr lang="en-US" sz="2000" dirty="0"/>
          </a:p>
          <a:p>
            <a:pPr indent="457200" algn="just" rtl="1">
              <a:lnSpc>
                <a:spcPct val="150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1733" y="533400"/>
            <a:ext cx="8807629" cy="5654297"/>
          </a:xfrm>
        </p:spPr>
        <p:txBody>
          <a:bodyPr>
            <a:noAutofit/>
          </a:bodyPr>
          <a:lstStyle/>
          <a:p>
            <a:pPr indent="457200" algn="just">
              <a:lnSpc>
                <a:spcPct val="150000"/>
              </a:lnSpc>
              <a:spcAft>
                <a:spcPts val="800"/>
              </a:spcAft>
            </a:pPr>
            <a:r>
              <a:rPr lang="ar-IQ" sz="2000" b="1" dirty="0"/>
              <a:t>أولاً:</a:t>
            </a:r>
            <a:r>
              <a:rPr lang="ar-IQ" sz="2000" dirty="0"/>
              <a:t> مدرسة شيكاغو المعروفة بأسم المدرسة الايكولوجية الاجتماعية أو الإنسانية، وترجع نشأة هذه المدرسة إلى جهود وأبحاث كل من </a:t>
            </a:r>
            <a:r>
              <a:rPr lang="ar-IQ" sz="2000" dirty="0" err="1"/>
              <a:t>ﭘاراك</a:t>
            </a:r>
            <a:r>
              <a:rPr lang="ar-IQ" sz="2000" dirty="0"/>
              <a:t> وبرجس، وتعني بوجه خاص بالظواهر الاجتماعية والثقافية المتصلة بمراكز التجمعات الحضرية المختلفة، كما تعني بدراسة العلاقات والعمليات الاجتماعية التي تتخذ صور التنافس والتعاون والتخصص، والمركزية واللامركزية في الإدارة المحلية، والطبقات الاجتماعية ونظم الحكم، مما يميز البنية الاجتماعية في المجتمعات الريفية والحضرية. وقد ميز </a:t>
            </a:r>
            <a:r>
              <a:rPr lang="ar-IQ" sz="2000" dirty="0" err="1"/>
              <a:t>بيرجس</a:t>
            </a:r>
            <a:r>
              <a:rPr lang="ar-IQ" sz="2000" dirty="0"/>
              <a:t> </a:t>
            </a:r>
            <a:r>
              <a:rPr lang="ar-IQ" sz="2000" dirty="0" err="1"/>
              <a:t>الأيكولوجيا</a:t>
            </a:r>
            <a:r>
              <a:rPr lang="ar-IQ" sz="2000" dirty="0"/>
              <a:t> البشرية داخل إطار النظرية السوسيولوجية، وذلك من خلال ما قدمه من تمييز بين المجتمع المحلي </a:t>
            </a:r>
            <a:r>
              <a:rPr lang="en-US" sz="2000" dirty="0"/>
              <a:t>Community</a:t>
            </a:r>
            <a:r>
              <a:rPr lang="ar-IQ" sz="2000" dirty="0"/>
              <a:t>، وبين المجتمع بمعنى </a:t>
            </a:r>
            <a:r>
              <a:rPr lang="en-US" sz="2000" dirty="0"/>
              <a:t>Society</a:t>
            </a:r>
            <a:r>
              <a:rPr lang="ar-IQ" sz="2000" dirty="0"/>
              <a:t>، أن المجتمع المحلي باعتباره الجانب أو المظهر المكاني للجماعات الإنسانية هو مركز الاهتمام في كل دراسة أيكولوجية، كما أن تنظيم المجتمع المحلي ليس إلا محصلة لعملية التنافس بين أفراده، تلك العملية التي توضح مضمون </a:t>
            </a:r>
            <a:r>
              <a:rPr lang="ar-IQ" sz="2000" dirty="0" err="1"/>
              <a:t>الأيكولوجيا</a:t>
            </a:r>
            <a:r>
              <a:rPr lang="ar-IQ" sz="2000" dirty="0"/>
              <a:t> وجوهرها. ويبدو أن </a:t>
            </a:r>
            <a:r>
              <a:rPr lang="ar-IQ" sz="2000" dirty="0" err="1"/>
              <a:t>بيرجس</a:t>
            </a:r>
            <a:r>
              <a:rPr lang="ar-IQ" sz="2000" dirty="0"/>
              <a:t> قد ترك لبارك مهمة وضع الأساس التصوري للمدخل الأيكولوجي بصفة عامة أو لعله لم يجد ما يستطيع أن يضيفه إلى ما قدمه بارك، فاكتفى بتطبيق المدخل الأيكولوجي "</a:t>
            </a:r>
            <a:r>
              <a:rPr lang="ar-IQ" sz="2000" dirty="0" err="1"/>
              <a:t>الباركي</a:t>
            </a:r>
            <a:r>
              <a:rPr lang="ar-IQ" sz="2000" dirty="0"/>
              <a:t>" في دراسته للمدينة.</a:t>
            </a:r>
            <a:endParaRPr lang="en-US" sz="2000" dirty="0"/>
          </a:p>
          <a:p>
            <a:pPr indent="457200" algn="just">
              <a:lnSpc>
                <a:spcPct val="150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689458"/>
            <a:ext cx="9965267" cy="5457341"/>
          </a:xfrm>
        </p:spPr>
        <p:txBody>
          <a:bodyPr>
            <a:noAutofit/>
          </a:bodyPr>
          <a:lstStyle/>
          <a:p>
            <a:pPr indent="457200" algn="just">
              <a:lnSpc>
                <a:spcPct val="150000"/>
              </a:lnSpc>
              <a:spcAft>
                <a:spcPts val="800"/>
              </a:spcAft>
            </a:pPr>
            <a:r>
              <a:rPr lang="ar-IQ" b="1" dirty="0"/>
              <a:t>ثانياً:</a:t>
            </a:r>
            <a:r>
              <a:rPr lang="ar-IQ" dirty="0"/>
              <a:t> المدرسة الأمريكية المعروفة بأسم المدرسة الإقليمية والتي يتزعمها </a:t>
            </a:r>
            <a:r>
              <a:rPr lang="ar-IQ" dirty="0" err="1"/>
              <a:t>هوردو</a:t>
            </a:r>
            <a:r>
              <a:rPr lang="ar-IQ" dirty="0"/>
              <a:t> </a:t>
            </a:r>
            <a:r>
              <a:rPr lang="ar-IQ" dirty="0" err="1"/>
              <a:t>أودم</a:t>
            </a:r>
            <a:r>
              <a:rPr lang="ar-IQ" dirty="0"/>
              <a:t> وهي تعني بدراسة التفاعل القائم بين البيئة الطبيعية للإنسان وحياته الاجتماعية على المستوى الإقليمي، فمثلاً تنقسم الولايات المتحدة حاليا إلى عدة أقاليم (طبيعية) كل منها له أحواله الجغرافية والاجتماعية التي تتكامل فيما بينها بحيث ينشأ عنها توافق في نواحي النشاط الاجتماعي واستقرار في البناء الاجتماعي على نحو يحقق نمو الحياة الاجتماعية عن طريق التوازن والتكامل بين ظروف البيئة الاجتماعية وكانت هذه الاعتبارات والمحاولات العلمية هي الهيئات العلمية لقيام النظرية الاجتماعية في البيئة الصناعية بدور إيجابي في تطوير الاتجاه </a:t>
            </a:r>
            <a:r>
              <a:rPr lang="ar-IQ" dirty="0" err="1"/>
              <a:t>الأمبريقي</a:t>
            </a:r>
            <a:r>
              <a:rPr lang="ar-IQ" dirty="0"/>
              <a:t> في البحث الاجتماعي.</a:t>
            </a:r>
            <a:endParaRPr lang="en-US" dirty="0"/>
          </a:p>
          <a:p>
            <a:pPr indent="457200" algn="just">
              <a:lnSpc>
                <a:spcPct val="150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600" y="673100"/>
            <a:ext cx="8253062" cy="5908297"/>
          </a:xfrm>
        </p:spPr>
        <p:txBody>
          <a:bodyPr>
            <a:noAutofit/>
          </a:bodyPr>
          <a:lstStyle/>
          <a:p>
            <a:pPr lvl="1" indent="457200" algn="just">
              <a:lnSpc>
                <a:spcPct val="107000"/>
              </a:lnSpc>
              <a:spcAft>
                <a:spcPts val="800"/>
              </a:spcAft>
            </a:pPr>
            <a:r>
              <a:rPr lang="ar-IQ" sz="2400" dirty="0"/>
              <a:t>كما تطورت مجالات الدراسة في الايكولوجيا إلى أن أصبحت من الملامح الأساسية المميزة للدراسات الانثروبولوجية المعاصرة عندما اتجهت نحو دراسة البيئة الحضرية، والبيئة الصناعية داخل المدن، ومثال ذلك ما فعله وليام </a:t>
            </a:r>
            <a:r>
              <a:rPr lang="ar-IQ" sz="2400" dirty="0" err="1"/>
              <a:t>لويد</a:t>
            </a:r>
            <a:r>
              <a:rPr lang="ar-IQ" sz="2400" dirty="0"/>
              <a:t> </a:t>
            </a:r>
            <a:r>
              <a:rPr lang="ar-IQ" sz="2400" dirty="0" err="1"/>
              <a:t>وورنر</a:t>
            </a:r>
            <a:r>
              <a:rPr lang="ar-IQ" sz="2400" dirty="0"/>
              <a:t> </a:t>
            </a:r>
            <a:r>
              <a:rPr lang="en-US" sz="2400" dirty="0"/>
              <a:t>W. </a:t>
            </a:r>
            <a:r>
              <a:rPr lang="en-US" sz="2400" dirty="0" err="1"/>
              <a:t>Lioyd</a:t>
            </a:r>
            <a:r>
              <a:rPr lang="en-US" sz="2400" dirty="0"/>
              <a:t> Warner</a:t>
            </a:r>
            <a:r>
              <a:rPr lang="ar-IQ" sz="2400" dirty="0"/>
              <a:t> وزملاؤه من تطبيق المنهج الانثروبولوجي في الدراسات الحضرية، حيث دراس </a:t>
            </a:r>
            <a:r>
              <a:rPr lang="ar-IQ" sz="2400" dirty="0" err="1"/>
              <a:t>وورنر</a:t>
            </a:r>
            <a:r>
              <a:rPr lang="ar-IQ" sz="2400" dirty="0"/>
              <a:t> وزملاؤه البناء الطبقي لثلاث مجتمعات محلية، هي </a:t>
            </a:r>
            <a:r>
              <a:rPr lang="ar-IQ" sz="2400" dirty="0" err="1"/>
              <a:t>اليانكي</a:t>
            </a:r>
            <a:r>
              <a:rPr lang="ar-IQ" sz="2400" dirty="0"/>
              <a:t> سيتي</a:t>
            </a:r>
            <a:r>
              <a:rPr lang="en-US" sz="2400" dirty="0"/>
              <a:t> Yankee City </a:t>
            </a:r>
            <a:r>
              <a:rPr lang="ar-IQ" sz="2400" dirty="0" err="1"/>
              <a:t>والاولد</a:t>
            </a:r>
            <a:r>
              <a:rPr lang="ar-IQ" sz="2400" dirty="0"/>
              <a:t> ستي </a:t>
            </a:r>
            <a:r>
              <a:rPr lang="en-US" sz="2400" dirty="0"/>
              <a:t>Old City</a:t>
            </a:r>
            <a:r>
              <a:rPr lang="ar-IQ" sz="2400" dirty="0"/>
              <a:t> </a:t>
            </a:r>
            <a:r>
              <a:rPr lang="ar-IQ" sz="2400" dirty="0" err="1"/>
              <a:t>وجوزنزفيل</a:t>
            </a:r>
            <a:r>
              <a:rPr lang="ar-IQ" sz="2400" dirty="0"/>
              <a:t> </a:t>
            </a:r>
            <a:r>
              <a:rPr lang="en-US" sz="2400" dirty="0"/>
              <a:t>Jonesville</a:t>
            </a:r>
            <a:r>
              <a:rPr lang="ar-IQ" sz="2400" dirty="0"/>
              <a:t>، وقد اختار </a:t>
            </a:r>
            <a:r>
              <a:rPr lang="ar-IQ" sz="2400" dirty="0" err="1"/>
              <a:t>وورنر</a:t>
            </a:r>
            <a:r>
              <a:rPr lang="ar-IQ" sz="2400" dirty="0"/>
              <a:t> تلك المجتمعات المحلية الصغيرة الواقعة في نيو </a:t>
            </a:r>
            <a:r>
              <a:rPr lang="ar-IQ" sz="2400" dirty="0" err="1"/>
              <a:t>انجلاند</a:t>
            </a:r>
            <a:r>
              <a:rPr lang="ar-IQ" sz="2400" dirty="0"/>
              <a:t> شرقي الولايات المتحدة الامريكية، والتي تتميز بعدم الزيادة السكانية، كما أن مصالح أفرادها لا تزال مرتبطة بمصلحة الجماعة، واستطاع </a:t>
            </a:r>
            <a:r>
              <a:rPr lang="ar-IQ" sz="2400" dirty="0" err="1"/>
              <a:t>وورنر</a:t>
            </a:r>
            <a:r>
              <a:rPr lang="ar-IQ" sz="2400" dirty="0"/>
              <a:t> أن يقارن نتائج تلك الدراسات مع مجتمع مدينة شيكاغو حيث جاءت الدراسة الأخيرة تؤكد على ضرورة فهم ودراسة الأبنية الاجتماعية المتغيرة في المدن للقضاء على التفكك وتفادي العجز في الوظائف بسد الثغرات التي تظهر في البناء الاجتماعي كنظام الاسرة والنظم التربوية والاقتصادية والتي لها دورها في الاضطراب والفوضى الاجتماعية.</a:t>
            </a:r>
            <a:endParaRPr lang="en-US" sz="2400" dirty="0"/>
          </a:p>
          <a:p>
            <a:pPr lvl="1" indent="457200" algn="just">
              <a:lnSpc>
                <a:spcPct val="107000"/>
              </a:lnSpc>
              <a:spcAft>
                <a:spcPts val="800"/>
              </a:spcAft>
            </a:pP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1733" y="813661"/>
            <a:ext cx="8807629" cy="6044339"/>
          </a:xfrm>
        </p:spPr>
        <p:txBody>
          <a:bodyPr>
            <a:noAutofit/>
          </a:bodyPr>
          <a:lstStyle/>
          <a:p>
            <a:pPr indent="0" algn="just">
              <a:lnSpc>
                <a:spcPct val="107000"/>
              </a:lnSpc>
              <a:spcAft>
                <a:spcPts val="800"/>
              </a:spcAft>
              <a:buNone/>
            </a:pPr>
            <a:r>
              <a:rPr lang="ar-IQ" dirty="0"/>
              <a:t>وإذا كانت المدينة والبيئة الحضرية لها هذا القدر من الاهتمام من جانب علماء الاجتماع والانثروبولوجيا، فإنهم حاولوا منذ الاهتمام بالنواحي الحضرية التركيز على إقامة نماذج وأطر نظرية يمكن من خلالها تفسير نمط البيئة الحضرية وحياة المدن، وبالتالي اقبل </a:t>
            </a:r>
            <a:r>
              <a:rPr lang="ar-IQ" dirty="0" err="1"/>
              <a:t>الانثروبولوجيون</a:t>
            </a:r>
            <a:r>
              <a:rPr lang="ar-IQ" dirty="0"/>
              <a:t> على دراسة المجتمع في البيئة الحضرية </a:t>
            </a:r>
            <a:r>
              <a:rPr lang="ar-IQ" dirty="0" smtClean="0"/>
              <a:t>والصناعية</a:t>
            </a:r>
            <a:r>
              <a:rPr lang="ar-IQ" dirty="0"/>
              <a:t>.</a:t>
            </a:r>
            <a:endParaRPr lang="en-US" sz="2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963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402" y="1816100"/>
            <a:ext cx="9601196" cy="555412"/>
          </a:xfrm>
        </p:spPr>
        <p:txBody>
          <a:bodyPr>
            <a:normAutofit fontScale="90000"/>
          </a:bodyPr>
          <a:lstStyle/>
          <a:p>
            <a:pPr indent="0">
              <a:lnSpc>
                <a:spcPct val="107000"/>
              </a:lnSpc>
              <a:spcAft>
                <a:spcPts val="800"/>
              </a:spcAft>
            </a:pPr>
            <a:r>
              <a:rPr lang="ar-IQ" dirty="0"/>
              <a:t>وهنا سوف نعرض ثلاثة اتجاهات نظرية نعتبرها أساسية نظراً لأهميتها:</a:t>
            </a:r>
            <a:r>
              <a:rPr lang="en-US" dirty="0"/>
              <a:t/>
            </a:r>
            <a:br>
              <a:rPr lang="en-US" dirty="0"/>
            </a:br>
            <a:r>
              <a:rPr lang="en-US" sz="4000" dirty="0">
                <a:ea typeface="Calibri" panose="020F0502020204030204" pitchFamily="34" charset="0"/>
                <a:cs typeface="Arial" panose="020B0604020202020204" pitchFamily="34" charset="0"/>
              </a:rPr>
              <a:t/>
            </a:r>
            <a:br>
              <a:rPr lang="en-US" sz="4000" dirty="0">
                <a:ea typeface="Calibri" panose="020F0502020204030204" pitchFamily="34" charset="0"/>
                <a:cs typeface="Arial" panose="020B0604020202020204" pitchFamily="34" charset="0"/>
              </a:rPr>
            </a:br>
            <a:endParaRPr lang="ar-IQ" dirty="0"/>
          </a:p>
        </p:txBody>
      </p:sp>
      <p:sp>
        <p:nvSpPr>
          <p:cNvPr id="3" name="عنصر نائب للمحتوى 2"/>
          <p:cNvSpPr>
            <a:spLocks noGrp="1"/>
          </p:cNvSpPr>
          <p:nvPr>
            <p:ph idx="1"/>
          </p:nvPr>
        </p:nvSpPr>
        <p:spPr>
          <a:xfrm>
            <a:off x="1092201" y="2671232"/>
            <a:ext cx="9601196" cy="3318936"/>
          </a:xfrm>
        </p:spPr>
        <p:txBody>
          <a:bodyPr/>
          <a:lstStyle/>
          <a:p>
            <a:pPr lvl="0"/>
            <a:r>
              <a:rPr lang="ar-IQ" dirty="0"/>
              <a:t>الاسهامات النظرية التي قدمها لويس ورث </a:t>
            </a:r>
            <a:r>
              <a:rPr lang="en-US" dirty="0" err="1"/>
              <a:t>Lowis</a:t>
            </a:r>
            <a:r>
              <a:rPr lang="en-US" dirty="0"/>
              <a:t> Wirth</a:t>
            </a:r>
            <a:r>
              <a:rPr lang="ar-IQ" dirty="0"/>
              <a:t> والتي تعتبر اطاراً نظرياً لتحليل صور ونماذج الفعل الاجتماعي والتنظيم الاجتماعي الذي يظهر في البيئة الحضرية (المدن).</a:t>
            </a:r>
            <a:endParaRPr lang="en-US" dirty="0"/>
          </a:p>
          <a:p>
            <a:pPr lvl="0"/>
            <a:r>
              <a:rPr lang="ar-IQ" dirty="0"/>
              <a:t>اسهامات </a:t>
            </a:r>
            <a:r>
              <a:rPr lang="ar-IQ" dirty="0" err="1"/>
              <a:t>لويد</a:t>
            </a:r>
            <a:r>
              <a:rPr lang="ar-IQ" dirty="0"/>
              <a:t> </a:t>
            </a:r>
            <a:r>
              <a:rPr lang="ar-IQ" dirty="0" err="1"/>
              <a:t>وورنر</a:t>
            </a:r>
            <a:r>
              <a:rPr lang="ar-IQ" dirty="0"/>
              <a:t> </a:t>
            </a:r>
            <a:r>
              <a:rPr lang="en-US" dirty="0"/>
              <a:t>W. </a:t>
            </a:r>
            <a:r>
              <a:rPr lang="en-US" dirty="0" err="1"/>
              <a:t>Lioyd</a:t>
            </a:r>
            <a:r>
              <a:rPr lang="en-US" dirty="0"/>
              <a:t> Warner</a:t>
            </a:r>
            <a:r>
              <a:rPr lang="ar-IQ" dirty="0"/>
              <a:t> في دراسة المجتمعات المحلية الصناعية، ومدى إمكانية ملائمة المنهج الانثروبولوجي في فهم الحياة الاجتماعية داخل تلك المجتمعات.</a:t>
            </a:r>
            <a:endParaRPr lang="en-US" dirty="0"/>
          </a:p>
          <a:p>
            <a:pPr lvl="0"/>
            <a:r>
              <a:rPr lang="ar-IQ" dirty="0"/>
              <a:t>الاسهامات التي قدمها </a:t>
            </a:r>
            <a:r>
              <a:rPr lang="ar-IQ" dirty="0" err="1"/>
              <a:t>ماننج</a:t>
            </a:r>
            <a:r>
              <a:rPr lang="ar-IQ" dirty="0"/>
              <a:t> ناش </a:t>
            </a:r>
            <a:r>
              <a:rPr lang="en-US" dirty="0"/>
              <a:t>Manning Nash</a:t>
            </a:r>
            <a:r>
              <a:rPr lang="ar-IQ" dirty="0"/>
              <a:t> من خلال دراسته على مجتمع قرية </a:t>
            </a:r>
            <a:r>
              <a:rPr lang="ar-IQ" dirty="0" err="1"/>
              <a:t>كانتل</a:t>
            </a:r>
            <a:r>
              <a:rPr lang="ar-IQ" dirty="0"/>
              <a:t> </a:t>
            </a:r>
            <a:r>
              <a:rPr lang="en-US" dirty="0" err="1"/>
              <a:t>Cantel</a:t>
            </a:r>
            <a:r>
              <a:rPr lang="ar-IQ" dirty="0"/>
              <a:t> في </a:t>
            </a:r>
            <a:r>
              <a:rPr lang="ar-IQ" dirty="0" err="1"/>
              <a:t>جواتيملا</a:t>
            </a:r>
            <a:r>
              <a:rPr lang="ar-IQ" dirty="0"/>
              <a:t> وخصوصاً بعد تصنيع المجتمع المحلي عن طريق دخول مصنع للنسيج إليه، وما طرأ على أنماط وأنساق الحياة الاجتماعية من تغير وتلاءم مع التصنيع.</a:t>
            </a:r>
            <a:endParaRPr lang="en-US" dirty="0"/>
          </a:p>
        </p:txBody>
      </p:sp>
    </p:spTree>
    <p:extLst>
      <p:ext uri="{BB962C8B-B14F-4D97-AF65-F5344CB8AC3E}">
        <p14:creationId xmlns:p14="http://schemas.microsoft.com/office/powerpoint/2010/main" val="27399857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55</TotalTime>
  <Words>957</Words>
  <Application>Microsoft Office PowerPoint</Application>
  <PresentationFormat>ملء الشاشة</PresentationFormat>
  <Paragraphs>16</Paragraphs>
  <Slides>8</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8</vt:i4>
      </vt:variant>
    </vt:vector>
  </HeadingPairs>
  <TitlesOfParts>
    <vt:vector size="13" baseType="lpstr">
      <vt:lpstr>Arial</vt:lpstr>
      <vt:lpstr>Calibri</vt:lpstr>
      <vt:lpstr>Garamond</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وهنا سوف نعرض ثلاثة اتجاهات نظرية نعتبرها أساسية نظراً لأهميتها: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19</cp:revision>
  <dcterms:created xsi:type="dcterms:W3CDTF">1980-01-01T20:09:53Z</dcterms:created>
  <dcterms:modified xsi:type="dcterms:W3CDTF">2018-02-08T11:20:21Z</dcterms:modified>
</cp:coreProperties>
</file>