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a:latin typeface="Arial" panose="020B0604020202020204" pitchFamily="34" charset="0"/>
                <a:cs typeface="Arial" panose="020B0604020202020204" pitchFamily="34" charset="0"/>
              </a:rPr>
              <a:t>5</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3200" b="1" dirty="0" smtClean="0">
                <a:latin typeface="Arial" panose="020B0604020202020204" pitchFamily="34" charset="0"/>
                <a:cs typeface="Arial" panose="020B0604020202020204" pitchFamily="34" charset="0"/>
              </a:rPr>
              <a:t>الموضوع والمنهج في الايكولوجيا</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457200" algn="just">
              <a:lnSpc>
                <a:spcPct val="150000"/>
              </a:lnSpc>
              <a:spcAft>
                <a:spcPts val="800"/>
              </a:spcAft>
            </a:pPr>
            <a:r>
              <a:rPr lang="ar-IQ" sz="2000" dirty="0"/>
              <a:t>يرتبط موضوع أي علم بمناهج البحث فيه ارتباطاً وثيقاً، وعندما حدد </a:t>
            </a:r>
            <a:r>
              <a:rPr lang="ar-IQ" sz="2000" dirty="0" err="1"/>
              <a:t>ستيوارد</a:t>
            </a:r>
            <a:r>
              <a:rPr lang="ar-IQ" sz="2000" dirty="0"/>
              <a:t> </a:t>
            </a:r>
            <a:r>
              <a:rPr lang="ar-IQ" sz="2000" dirty="0" smtClean="0"/>
              <a:t>موضوع الايكولوجيا </a:t>
            </a:r>
            <a:r>
              <a:rPr lang="ar-IQ" sz="2000" dirty="0"/>
              <a:t>الثقافية بأنه دراسة العمليات التي يتم على أساسها تكيف أي مجتمع مع بيئته، فقد أوضح في الوقت نفسه ضرورة استخدام أساليب مناسبة في البحث والتحليل تكشف عن طبيعة هذه العمليات، فالمطلوب من المنهج في رأيه" بحث التفاعلات القائمة فيما بين المجتمعات والنظم الاجتماعية، وفيما بينها وبين البيئة الطبيعية"، أو بمعنى تجريدي تحليل العلاقات والتفاعلات الحادثة بين مجموعة من المتغيرات في أطار منطقة معينة، ولكي يتم هذا التحليل الذي يصفه </a:t>
            </a:r>
            <a:r>
              <a:rPr lang="ar-IQ" sz="2000" dirty="0" err="1"/>
              <a:t>ستيوارد</a:t>
            </a:r>
            <a:r>
              <a:rPr lang="ar-IQ" sz="2000" dirty="0"/>
              <a:t> بأنه </a:t>
            </a:r>
            <a:r>
              <a:rPr lang="ar-IQ" sz="2000" dirty="0" err="1"/>
              <a:t>امبيريقي</a:t>
            </a:r>
            <a:r>
              <a:rPr lang="ar-IQ" sz="2000" dirty="0"/>
              <a:t> لا بد من توفر نوع من البيانات التي تمثل أطراف العلاقة في عملية التفاعل، بعضها عن العوامل البيئية كالموارد المختلفة والنباتات والحيوانات والمناخ وغيرها، وبعضها عن العوامل الثقافية كالوسائل التكنولوجية التي تساعد في استغلال الموارد وتحقيق التكيف وأيضاً البيئة الاجتماعية بمظاهرها المختلفة.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457200" algn="just">
              <a:lnSpc>
                <a:spcPct val="150000"/>
              </a:lnSpc>
              <a:spcAft>
                <a:spcPts val="800"/>
              </a:spcAft>
            </a:pPr>
            <a:r>
              <a:rPr lang="ar-IQ" sz="2000" dirty="0"/>
              <a:t>ويبدو التفاعل بين هذين النوعين من العوامل في مجالات عدة مثل التنظيمات الاجتماعية الخاصة باستغلال البيئة، وكثافة السكان وكيفية توزيعهم، ونوع التجمعات السكانية ومدى دوامها وارتباط المجتمع بالموطن والعلاقات الاجتماعية والقيم الثقافية السائدة، وبهدف التحليل </a:t>
            </a:r>
            <a:r>
              <a:rPr lang="ar-IQ" sz="2000" dirty="0" err="1"/>
              <a:t>الامبيريقي</a:t>
            </a:r>
            <a:r>
              <a:rPr lang="ar-IQ" sz="2000" dirty="0"/>
              <a:t> من دراسته لهذه المجالات إلى توضيح ما أذا كانت عملية التكيف في منطقة معينة لا تسمح ألا بوجود نمط معين دون غيره، أم أنها من الممكن بحيث تسمح بوجود عدة أنماط مختلفة، سواء كانت نابعة من داخل المنطقة أم مستعارة من خارجها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65200"/>
            <a:ext cx="9319862" cy="6184900"/>
          </a:xfrm>
        </p:spPr>
        <p:txBody>
          <a:bodyPr>
            <a:noAutofit/>
          </a:bodyPr>
          <a:lstStyle/>
          <a:p>
            <a:pPr indent="457200" algn="just">
              <a:lnSpc>
                <a:spcPct val="150000"/>
              </a:lnSpc>
              <a:spcAft>
                <a:spcPts val="800"/>
              </a:spcAft>
            </a:pPr>
            <a:r>
              <a:rPr lang="ar-IQ" sz="2000" dirty="0"/>
              <a:t>وإذا آخذنا مثالاً على ذلك من مجتمعات الصيادين وجامعي الطعام في إنحاء متفرقة من العالم، نلاحظ أن </a:t>
            </a:r>
            <a:r>
              <a:rPr lang="ar-IQ" sz="2000" dirty="0" err="1"/>
              <a:t>البوشمن</a:t>
            </a:r>
            <a:r>
              <a:rPr lang="ar-IQ" sz="2000" dirty="0"/>
              <a:t> في أفريقيا، والسكان الأصليين في استراليا، </a:t>
            </a:r>
            <a:r>
              <a:rPr lang="ar-IQ" sz="2000" dirty="0" err="1"/>
              <a:t>والشوشوني</a:t>
            </a:r>
            <a:r>
              <a:rPr lang="ar-IQ" sz="2000" dirty="0"/>
              <a:t> في أمريكا الشمالية كانوا جميعاً يسكنون بيئات تختلف الواحدة عن الأخرى اختلافاً كبيراً، ولكن تفاعلهم معها أوجد بينهم انماطاً ثقافية متشابهة كنظام الزمر ذات الانتساب الأبوي التي تتألف كل منها من </a:t>
            </a:r>
            <a:r>
              <a:rPr lang="en-US" sz="2000" dirty="0"/>
              <a:t>50 </a:t>
            </a:r>
            <a:r>
              <a:rPr lang="ar-IQ" sz="2000" dirty="0"/>
              <a:t>إلى </a:t>
            </a:r>
            <a:r>
              <a:rPr lang="en-US" sz="2000" dirty="0"/>
              <a:t>60</a:t>
            </a:r>
            <a:r>
              <a:rPr lang="ar-IQ" sz="2000" dirty="0"/>
              <a:t> شخصاً فقط، يتعاونون في صيد الحيوانات المتناثرة بوسائلهم التكنولوجية البسيطة, ويتزوجون من خارج الزمرة، وتقيم الزوجات مع أهالي الأزواج، ويحرصون على الإقامة الدائمة في حدود موطنهم حيث يعرفون أدق التفصيلات عن موارد المعيشة فيه, فهذه الأنماط المشتركة لم تكن بتأثير العوامل الطبيعية وحدها لأن البيئات مختلفة، ولا بتأثير العوامل الثقافية وحدها لأن الثقافات متباينة وإنما هي حصيلة التفاعل بين البيئات والثقافات في هذه المناطق من العالم.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marL="0" indent="0">
              <a:buNone/>
            </a:pPr>
            <a:r>
              <a:rPr lang="ar-IQ" dirty="0"/>
              <a:t>ولكي نتعرف على طبيعة هذا التفاعل بالنسبة لأي مجتمع لا بد من أجراء ثلاثة أنواع من التحليلات </a:t>
            </a:r>
            <a:r>
              <a:rPr lang="ar-IQ" dirty="0" err="1"/>
              <a:t>الأمبيريقية</a:t>
            </a:r>
            <a:r>
              <a:rPr lang="ar-IQ" dirty="0"/>
              <a:t>:</a:t>
            </a:r>
            <a:endParaRPr lang="en-US" dirty="0"/>
          </a:p>
          <a:p>
            <a:pPr lvl="0"/>
            <a:r>
              <a:rPr lang="ar-IQ" dirty="0"/>
              <a:t>تحليل العلاقة بين البيئة والوسائل التكنولوجية المتاحة لأفراد المجتمع في استغلال مواردها.</a:t>
            </a:r>
            <a:endParaRPr lang="en-US" dirty="0"/>
          </a:p>
          <a:p>
            <a:pPr lvl="0"/>
            <a:r>
              <a:rPr lang="ar-IQ" dirty="0"/>
              <a:t>تحليل نوع الأنشطة التي يقوم بها أفراد المجتمع باستخدام هذه الوسائل من أجل توفير ما يلزم لمعيشتهم. </a:t>
            </a:r>
            <a:endParaRPr lang="en-US" dirty="0"/>
          </a:p>
          <a:p>
            <a:r>
              <a:rPr lang="ar-IQ" dirty="0"/>
              <a:t>تحليل مدى تأثير هذه الأنشطة الإنتاجية على جوانب الثقافة الأخرى.</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457200" algn="just">
              <a:lnSpc>
                <a:spcPct val="107000"/>
              </a:lnSpc>
              <a:spcAft>
                <a:spcPts val="800"/>
              </a:spcAft>
            </a:pPr>
            <a:r>
              <a:rPr lang="ar-IQ" sz="2400" dirty="0"/>
              <a:t>ويلاحظ أن </a:t>
            </a:r>
            <a:r>
              <a:rPr lang="ar-IQ" sz="2400" dirty="0" err="1"/>
              <a:t>ستيوارد</a:t>
            </a:r>
            <a:r>
              <a:rPr lang="ar-IQ" sz="2400" dirty="0"/>
              <a:t> يركز على الوسائل والأساليب التكنولوجية والأنشطة الاقتصادية، لأنها أكثر ارتباطاً بعملية المحافظة على البقاء، وأكثر تأثراً بالعوامل البيئية من العناصر الثقافية الأخرى، وهو يطلق اسم لب الثقافة </a:t>
            </a:r>
            <a:r>
              <a:rPr lang="en-US" sz="2400" dirty="0"/>
              <a:t>culture core</a:t>
            </a:r>
            <a:r>
              <a:rPr lang="ar-IQ" sz="2400" dirty="0"/>
              <a:t> على هذه الوسائل والأنشطة، وكذلك سائر العناصر الثقافية التي تكون على صلة وثيقة بها، ويفيد لب الثقافة في أنه يوجه عمليات التحليل عند دراسة المجتمع فتتناول هذه الملامح ذات الصلة بالمحافظة على البقاء بوجه خاص، وبذلك يتحدد مجال الدراسة.</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5233" y="1610103"/>
            <a:ext cx="8807629" cy="6047997"/>
          </a:xfrm>
        </p:spPr>
        <p:txBody>
          <a:bodyPr>
            <a:noAutofit/>
          </a:bodyPr>
          <a:lstStyle/>
          <a:p>
            <a:pPr indent="0" algn="just">
              <a:lnSpc>
                <a:spcPct val="107000"/>
              </a:lnSpc>
              <a:spcAft>
                <a:spcPts val="800"/>
              </a:spcAft>
              <a:buNone/>
            </a:pPr>
            <a:r>
              <a:rPr lang="ar-IQ" dirty="0"/>
              <a:t>وقد استخدم </a:t>
            </a:r>
            <a:r>
              <a:rPr lang="ar-IQ" dirty="0" err="1"/>
              <a:t>ستيوارد</a:t>
            </a:r>
            <a:r>
              <a:rPr lang="ar-IQ" dirty="0"/>
              <a:t> المنهج المقارن للوصول إلى القوانين والتعميمات من خلال أيجاد روابط سببية بين المتغيرات المختلفة، واستخدم ايضاً المنهج الوظيفي بنفس مفهوم </a:t>
            </a:r>
            <a:r>
              <a:rPr lang="ar-IQ" dirty="0" err="1"/>
              <a:t>الانثربولوجيين</a:t>
            </a:r>
            <a:r>
              <a:rPr lang="ar-IQ" dirty="0"/>
              <a:t> الأمريكيين، حيث أن فكرة البناء عنده تختلف عن مثيلتها في الانثروبولوجيا الاجتماعية، فهو لم يعالج معنى البناء كوحدة متكاملة من الأنساق التي تعمل على المحافظة على توازن البناء وإنما استخدم معنى البناء ليدل به على مجموعة النظم أو العناصر التي يراها أكثر أهمية من غيرها، كما استخدم معنى الوظيفة ليدل على علاقة أحد المتغيرات بمجموعة محدودة من المتغيرات الأخرى وليس بنسق اجتماعي يعبر عن المجتمع في </a:t>
            </a:r>
            <a:r>
              <a:rPr lang="ar-IQ" dirty="0" smtClean="0"/>
              <a:t>مجملة.</a:t>
            </a:r>
            <a:endParaRPr lang="en-US" dirty="0"/>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TotalTime>
  <Words>626</Words>
  <Application>Microsoft Office PowerPoint</Application>
  <PresentationFormat>ملء الشاشة</PresentationFormat>
  <Paragraphs>15</Paragraphs>
  <Slides>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7</vt:i4>
      </vt:variant>
    </vt:vector>
  </HeadingPairs>
  <TitlesOfParts>
    <vt:vector size="12" baseType="lpstr">
      <vt:lpstr>Arial</vt:lpstr>
      <vt:lpstr>Calibri</vt:lpstr>
      <vt:lpstr>Garamond</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22</cp:revision>
  <dcterms:created xsi:type="dcterms:W3CDTF">1980-01-01T20:09:53Z</dcterms:created>
  <dcterms:modified xsi:type="dcterms:W3CDTF">2018-02-08T11:49:17Z</dcterms:modified>
</cp:coreProperties>
</file>