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9</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بعض مصادر التفكير الايكولوجي عند ابن خلدون</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0" algn="just">
              <a:lnSpc>
                <a:spcPct val="150000"/>
              </a:lnSpc>
              <a:spcAft>
                <a:spcPts val="800"/>
              </a:spcAft>
              <a:buNone/>
            </a:pPr>
            <a:r>
              <a:rPr lang="ar-IQ" sz="2000" dirty="0"/>
              <a:t>ربما نستطيع القول لم يحظى مفكر عربي في التراث وفي العلوم الاجتماعية بعامة وعلم الاجتماع بخاصة مثلما حظيت به " المقدمة " التي كتبها ابن خلدون لكتابة (كتاب العبر وديوان المبتدأ والخبر في أيام العرب والعجم والبربر ومن عاصرهم من ذوي السلطان الأكبر). ومع ذلك ينبغي القول بأن هذا الاهتمام بالمقدمة جاء متأخراً لعدة قرون، وأبن خلدون هو ولي الدين أبو زيد عبد الرحمن ابن محمد بن محمد بن الحسن بن محمد بن جابر بن إبراهيم بن عبد الرحمن بن خلدون الحضرمي الاشبيلي المالكي ترجع اسرته الى وائل من عرب اليمن ونزح جدهم خلدون إلى الأندلس في القرن الثالث الهجري ولد في تونس عام </a:t>
            </a:r>
            <a:r>
              <a:rPr lang="en-US" sz="2000" dirty="0"/>
              <a:t>1332</a:t>
            </a:r>
            <a:r>
              <a:rPr lang="ar-IQ" sz="2000" dirty="0"/>
              <a:t> م الموافق للعام </a:t>
            </a:r>
            <a:r>
              <a:rPr lang="en-US" sz="2000" dirty="0"/>
              <a:t>732 </a:t>
            </a:r>
            <a:r>
              <a:rPr lang="ar-IQ" sz="2000" dirty="0"/>
              <a:t>للهجرة وتوفي ودفن في مصر عام </a:t>
            </a:r>
            <a:r>
              <a:rPr lang="en-US" sz="2000" dirty="0"/>
              <a:t>1406 </a:t>
            </a:r>
            <a:r>
              <a:rPr lang="ar-IQ" sz="2000" dirty="0"/>
              <a:t>م الموافق </a:t>
            </a:r>
            <a:r>
              <a:rPr lang="en-US" sz="2000" dirty="0"/>
              <a:t>808</a:t>
            </a:r>
            <a:r>
              <a:rPr lang="ar-IQ" sz="2000" dirty="0"/>
              <a:t> للهجرة. وله الفضل في وضع الأساس لعلم الاجتماع بشهادة العلماء الغربيين منذ القرن الرابع عشر أي قبل أوكست كونت بأربع قرون.</a:t>
            </a:r>
            <a:endParaRPr lang="en-US" sz="2000" dirty="0"/>
          </a:p>
          <a:p>
            <a:pPr indent="0" algn="just" rtl="1">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0" algn="just">
              <a:lnSpc>
                <a:spcPct val="150000"/>
              </a:lnSpc>
              <a:spcAft>
                <a:spcPts val="800"/>
              </a:spcAft>
              <a:buNone/>
            </a:pPr>
            <a:r>
              <a:rPr lang="ar-IQ" sz="2000" dirty="0"/>
              <a:t>ان العمران البشري عند ابن خلدون يضم مستويات ثلاثة: الأول هو المعاش الذي يحدد علاقة الانسان بالبيئة، وجهده في استغلالها من اجل الاستمرار في البقاء. والثاني هو الوازع السياسي الذي يحقق من خلال العمران واستقراره. والثالث هو الصنائع أو المنتجات الثقافية للعمران. ولقد بنيت المقدمة على هذه المحاور الثلاثة حيث بدأ ابن خلدون من تحليل أسس المعاش، ثم انتقل إلى السياسة، فالصنائع، وفي تحليله لكل هذه المستويات لا يكتفي ابن خلدون بالتحليل </a:t>
            </a:r>
            <a:r>
              <a:rPr lang="ar-IQ" sz="2000" dirty="0" err="1"/>
              <a:t>الاستاتيكي</a:t>
            </a:r>
            <a:r>
              <a:rPr lang="ar-IQ" sz="2000" dirty="0"/>
              <a:t> بل يتناول أشكال التغير التي تطرأ على مكونات العمران من خلال عملية الانتقال من البداوة إلى الحضارة، ويمكن تلخيص بعض الآراء الايكولوجية لأبن خلدون:</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1" y="1333500"/>
            <a:ext cx="9319862" cy="6184900"/>
          </a:xfrm>
        </p:spPr>
        <p:txBody>
          <a:bodyPr>
            <a:noAutofit/>
          </a:bodyPr>
          <a:lstStyle/>
          <a:p>
            <a:pPr lvl="0"/>
            <a:r>
              <a:rPr lang="ar-IQ" sz="3200" dirty="0"/>
              <a:t>اطلاعه الواسع على كافة ما تيسر له من المؤلفات في مجالات المعرفة المختلفة.</a:t>
            </a:r>
            <a:endParaRPr lang="en-US" sz="3200" dirty="0"/>
          </a:p>
          <a:p>
            <a:pPr lvl="0"/>
            <a:r>
              <a:rPr lang="ar-IQ" sz="3200" dirty="0"/>
              <a:t>إلى جانب إحاطة ابن خلدون بالنظريات العلمية التي عرفت عن العلماء والمفكرين المسلمين، فقد اهتم بالنظريات التي وردت في الكتب المترجمة عن الفلاسفة والعلماء اليونان.</a:t>
            </a:r>
            <a:endParaRPr lang="en-US" sz="3200" dirty="0"/>
          </a:p>
          <a:p>
            <a:pPr lvl="0"/>
            <a:r>
              <a:rPr lang="ar-IQ" sz="3200" dirty="0"/>
              <a:t>تأثر ابن خلدون بآراء الجغرافيين اليونان في نواح عده ألا أنه كان يمحصها وينتقد بعض مالا يقتنع به.</a:t>
            </a:r>
            <a:endParaRPr lang="en-US" sz="32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933" y="1400659"/>
            <a:ext cx="9965267" cy="5457341"/>
          </a:xfrm>
        </p:spPr>
        <p:txBody>
          <a:bodyPr>
            <a:noAutofit/>
          </a:bodyPr>
          <a:lstStyle/>
          <a:p>
            <a:pPr lvl="0"/>
            <a:r>
              <a:rPr lang="ar-IQ" sz="2800" dirty="0"/>
              <a:t>أثر الحكماء اليونان في وضع ابن خلدون لتصوره عن الكره الأرضية وأقاليمها السبع التي تتوزع بين الاعتدال والتطرف في الحرارة والبرودة.</a:t>
            </a:r>
            <a:endParaRPr lang="en-US" sz="2800" dirty="0"/>
          </a:p>
          <a:p>
            <a:pPr lvl="0"/>
            <a:r>
              <a:rPr lang="ar-IQ" sz="2800" dirty="0"/>
              <a:t>الرحالة العرب شكلوا مصدراً مهماً للآراء الايكولوجية لدى ابن خلدون بأحاديثهم التفصيلية عن الخصائص البيئية والثقافية للبلدان التي زاروها.</a:t>
            </a:r>
            <a:endParaRPr lang="en-US" sz="2800" dirty="0"/>
          </a:p>
          <a:p>
            <a:pPr lvl="0"/>
            <a:r>
              <a:rPr lang="ar-IQ" sz="2800" dirty="0"/>
              <a:t>عملية الفحص المنظم لجميع المصادر الايكولوجية والتي انتهت إلى مجموعة من النتائج والقضايا العامة والتي تشكل فيما بينها </a:t>
            </a:r>
            <a:r>
              <a:rPr lang="ar-IQ" sz="2800" dirty="0" err="1"/>
              <a:t>بناءاً</a:t>
            </a:r>
            <a:r>
              <a:rPr lang="ar-IQ" sz="2800" dirty="0"/>
              <a:t> نظرياً متميزاً عن علاقة الإنسان بالبيئة.</a:t>
            </a:r>
            <a:endParaRPr lang="en-US" sz="2800" dirty="0"/>
          </a:p>
          <a:p>
            <a:pPr lvl="0"/>
            <a:r>
              <a:rPr lang="ar-IQ" sz="2800" dirty="0"/>
              <a:t>النظريات الايكولوجية عند ابن خلدون تمثل الأساس لنظرياته الاجتماعية والسياسية والاقتصادية.</a:t>
            </a:r>
            <a:endParaRPr lang="en-US" sz="2800" dirty="0"/>
          </a:p>
          <a:p>
            <a:pPr indent="0" algn="just">
              <a:lnSpc>
                <a:spcPct val="150000"/>
              </a:lnSpc>
              <a:spcAft>
                <a:spcPts val="800"/>
              </a:spcAft>
              <a:buNone/>
            </a:pP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62</TotalTime>
  <Words>429</Words>
  <Application>Microsoft Office PowerPoint</Application>
  <PresentationFormat>ملء الشاشة</PresentationFormat>
  <Paragraphs>15</Paragraphs>
  <Slides>5</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5</vt:i4>
      </vt:variant>
    </vt:vector>
  </HeadingPairs>
  <TitlesOfParts>
    <vt:vector size="10" baseType="lpstr">
      <vt:lpstr>Arial</vt:lpstr>
      <vt:lpstr>Calibri</vt:lpstr>
      <vt:lpstr>Garamond</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24</cp:revision>
  <dcterms:created xsi:type="dcterms:W3CDTF">1980-01-01T20:09:53Z</dcterms:created>
  <dcterms:modified xsi:type="dcterms:W3CDTF">2018-02-08T12:13:39Z</dcterms:modified>
</cp:coreProperties>
</file>