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12</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الوازع السياسي والصنائع لدى ابن خلدون</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1101" y="1993901"/>
            <a:ext cx="9180162" cy="6248400"/>
          </a:xfrm>
        </p:spPr>
        <p:txBody>
          <a:bodyPr>
            <a:noAutofit/>
          </a:bodyPr>
          <a:lstStyle/>
          <a:p>
            <a:r>
              <a:rPr lang="ar-IQ" sz="2000" b="1" dirty="0"/>
              <a:t>الوازع السياسي: من العصبية إلى الملك</a:t>
            </a:r>
            <a:endParaRPr lang="en-US" sz="2000" dirty="0"/>
          </a:p>
          <a:p>
            <a:pPr marL="0" indent="0" algn="just">
              <a:buNone/>
            </a:pPr>
            <a:r>
              <a:rPr lang="ar-IQ" dirty="0"/>
              <a:t>ا</a:t>
            </a:r>
            <a:r>
              <a:rPr lang="ar-IQ" dirty="0" smtClean="0"/>
              <a:t>عتبر </a:t>
            </a:r>
            <a:r>
              <a:rPr lang="ar-IQ" dirty="0"/>
              <a:t>ابن خلدون الوازع السياسي أحد ضرورات المجتمع، وإن هذا الوازع بالنسبة إليه سلطة خارجية تمارس قهراً على الأفراد من الخارج، ويعتبر تحليل ابن خلدون للسلطة السياسية في المجتمعات التي كتب عنها تحليلاً لطبيعة الوازع السياسي في ارتباطه بطبيعة المعاش وفي تغيره عبر سلسلة من الحلقات، فهو يوجد على حالة معينة من مرحلة البداوة، ويتغير عندما تتحول الحياة البدوية إلى حياة حضرية. ولقد استخدم ابن خلدون في تحليله لطبيعة الوازع السياسي وتغيره مفهوماً على جانب كبير من الأهمية في فهم مجمل أفكاره عن السياسة، الا وهو مفهوم العصبية، لنرى أولاً كيف يرتبط الوازع السياسي بطبيعة الحياة الاقتصادية التي حددنا معالمها في كل من حياة البدو وحياة الحضر.</a:t>
            </a:r>
            <a:endParaRPr lang="en-US" dirty="0"/>
          </a:p>
          <a:p>
            <a:pPr indent="0" algn="just" rtl="1">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0" algn="just">
              <a:lnSpc>
                <a:spcPct val="150000"/>
              </a:lnSpc>
              <a:spcAft>
                <a:spcPts val="800"/>
              </a:spcAft>
              <a:buNone/>
            </a:pPr>
            <a:r>
              <a:rPr lang="ar-IQ" sz="2000" dirty="0"/>
              <a:t>يظهر أهل البدو روابط قرابيه وطيدة وهم أكثر التحاماً بالعبية من سكان الحضر، ولذلك فإن السلطة التي تشكل الوازع السياسي عندهم نابعة من طبيعة حياتهم، فالحفاظ على الاستقرار الداخلي للقبيلة يرتبط بسلطة الطاعنين في السن ومشايخ البدو. أما تحقيق الحماية الخارجية فإنها تتم من خلال ذوي الشجاعة، ويقول ابن خلدون "وأما أحياء البدو فيزع بعضهم البعض مشايخهم وكبراؤهم بما وفر في نفوس الكافة لهم من الوقار </a:t>
            </a:r>
            <a:r>
              <a:rPr lang="ar-IQ" sz="2000" dirty="0" err="1"/>
              <a:t>والتجله</a:t>
            </a:r>
            <a:r>
              <a:rPr lang="ar-IQ" sz="2000" dirty="0"/>
              <a:t> وأما حللهم فإنما يزود عنها من خارج حامية الحي من أنجادهم وفتيانهم المعروفين بالشجاعة ولا يصدق دفاعهم وزيادهم إلا إذا كانوا عصبية وأهل نسب واحد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1" y="952500"/>
            <a:ext cx="9319862" cy="6184900"/>
          </a:xfrm>
        </p:spPr>
        <p:txBody>
          <a:bodyPr>
            <a:noAutofit/>
          </a:bodyPr>
          <a:lstStyle/>
          <a:p>
            <a:pPr indent="0" algn="just">
              <a:lnSpc>
                <a:spcPct val="150000"/>
              </a:lnSpc>
              <a:spcAft>
                <a:spcPts val="800"/>
              </a:spcAft>
              <a:buNone/>
            </a:pPr>
            <a:r>
              <a:rPr lang="ar-IQ" sz="2000" dirty="0"/>
              <a:t>يتأسس الوازع السياسي في البوادي إذن على "الوقار </a:t>
            </a:r>
            <a:r>
              <a:rPr lang="ar-IQ" sz="2000" dirty="0" err="1"/>
              <a:t>والتجله</a:t>
            </a:r>
            <a:r>
              <a:rPr lang="ar-IQ" sz="2000" dirty="0"/>
              <a:t>" الذي يرسخ في نفوس الناس لكبار السن وشيوخ القبيلة، ويختلف الأمر في المدن والحواضر. وهكذا تتباين طبيعة الوازع السياسي بين البداوة والحضارة، ومن المتوقع في ضوء هذا أن يتغير الوازع السياسي بتغير المجتمعات البدوية وتحولها إلى مجتمعات حضرية، ومن الأمور التي يعتبرها ابن خلدون طبيعية أن تسعى العصبية إلى الملك، بنفس الطريقة التي يسعى بها البدوي إلى حياة الحضارة، وهنا يبدأ التحول في طبيعة الوازع السياسي، حيث ان تحول حياة البداوة إلى حياة حضارة لا بد أن يصاحبه تحول في الوازع السياسي. وهنا يظهر أهمية العامل الايكولوجي في تحديد نوع الوازع السياسي وشكله وبيان شدته من عدمه.</a:t>
            </a:r>
            <a:endParaRPr lang="en-US" sz="2000"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5633" y="1845158"/>
            <a:ext cx="9965267" cy="5457341"/>
          </a:xfrm>
        </p:spPr>
        <p:txBody>
          <a:bodyPr>
            <a:noAutofit/>
          </a:bodyPr>
          <a:lstStyle/>
          <a:p>
            <a:r>
              <a:rPr lang="ar-IQ" b="1" dirty="0"/>
              <a:t>الصنائع: أنواعها وعلاقتها بالعمران</a:t>
            </a:r>
            <a:endParaRPr lang="en-US" dirty="0"/>
          </a:p>
          <a:p>
            <a:pPr marL="0" indent="0" algn="just">
              <a:buNone/>
            </a:pPr>
            <a:r>
              <a:rPr lang="ar-IQ" sz="2800" dirty="0"/>
              <a:t>يقترب مفهوم الصنائع عند أبن خلدون من مفهوم الثقافة بلغتنا المعاصرة، والصنائع مثلها مثل الوازع السياسي ضرورية للاجتماع البشري، فلا تستقيم شؤون العمران بغيرها، فقد رأينا في موضوع سابق أن العمران –في اعتقاد أبن خلدون- لا يقوم إلا بالتعاون بين البشر حيث تتطلب حياتهم الاجتماعية أشكالاً مختلفة من النشاط وأضراباً متعددة من الصنائع، حيث يقول ابن خلدون "أعلم أن الصنائع في النوع الإنساني كثيرة لكثرة الأعمال المتداولة في العمران، فهي من الكثرة بحيث تشذ عن الحصر ولا يأخذها الحصر" ولذلك فإن فهماً كاملاً لطبيعة العمران من المنظور </a:t>
            </a:r>
            <a:r>
              <a:rPr lang="ar-IQ" sz="2800" dirty="0" err="1"/>
              <a:t>الخلدوني</a:t>
            </a:r>
            <a:r>
              <a:rPr lang="ar-IQ" sz="2800" dirty="0"/>
              <a:t> لا بد أن يستوعب آراءه حول الصنائع وارتباطهما بالعمران</a:t>
            </a:r>
            <a:r>
              <a:rPr lang="ar-IQ" sz="2800" b="1" dirty="0"/>
              <a:t>.</a:t>
            </a:r>
            <a:endParaRPr lang="en-US" sz="2800" dirty="0"/>
          </a:p>
          <a:p>
            <a:pPr indent="0" algn="just">
              <a:lnSpc>
                <a:spcPct val="150000"/>
              </a:lnSpc>
              <a:spcAft>
                <a:spcPts val="800"/>
              </a:spcAft>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825500"/>
            <a:ext cx="8253062" cy="5539997"/>
          </a:xfrm>
        </p:spPr>
        <p:txBody>
          <a:bodyPr>
            <a:noAutofit/>
          </a:bodyPr>
          <a:lstStyle/>
          <a:p>
            <a:pPr lvl="1" indent="0" algn="just">
              <a:lnSpc>
                <a:spcPct val="107000"/>
              </a:lnSpc>
              <a:spcAft>
                <a:spcPts val="800"/>
              </a:spcAft>
              <a:buNone/>
            </a:pPr>
            <a:r>
              <a:rPr lang="ar-IQ" sz="2400" dirty="0"/>
              <a:t>يقسم ابن خلدون الصنائع إلى قسمين: الصنائع الضرورية في العمران، ونوع آخر أطلق علية الصنائع الشريفة بالموضع، ولعله يقصد هنا الصنائع الثانوية أو المكملة، ويندرج تحت الصنائع الضرورية الفلاحة والبناء والخياطة والنجارة والحياكة، أما الصنائع الشريفة بالموضع فهي التوليد والكتابة والوراقة والغناء والطب، ويمكن ان ينضاف إلى هذين النوعين من الصنائع "العلم والتعليم" اللذين اعتبرهما ابن خلدون من جملة الصنائع. ولعله كان على وعي بأنهما يشكلان نوعاً ثالثاً –ومتميزاً-من الصنائع، فقد خصص ابن خلدون فصلا للحديث عن كل صنعة من الصنائع الضرورية والثانوية، ولكنه خصص باباً كاملا للعلوم والتعليم، فصنف العلوم وحلل طبيعة علاقتها بالعمران بنفس الطريقة التي حلل بها الصنائع الأخرى. والصنائع مصيرها مثل مصير الحضارة، فاذا انهارت الحضارة انهارت الصنائع وعاد الناس الى ضرورات الحياة، كما يعود المجتمع الحضري الى حالة البداوة.</a:t>
            </a: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71</TotalTime>
  <Words>624</Words>
  <Application>Microsoft Office PowerPoint</Application>
  <PresentationFormat>ملء الشاشة</PresentationFormat>
  <Paragraphs>13</Paragraphs>
  <Slides>6</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6</vt:i4>
      </vt:variant>
    </vt:vector>
  </HeadingPairs>
  <TitlesOfParts>
    <vt:vector size="11" baseType="lpstr">
      <vt:lpstr>Arial</vt:lpstr>
      <vt:lpstr>Calibri</vt:lpstr>
      <vt:lpstr>Garamond</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26</cp:revision>
  <dcterms:created xsi:type="dcterms:W3CDTF">1980-01-01T20:09:53Z</dcterms:created>
  <dcterms:modified xsi:type="dcterms:W3CDTF">2018-02-08T12:30:12Z</dcterms:modified>
</cp:coreProperties>
</file>