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5" d="100"/>
          <a:sy n="75"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2/8/2018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مادة الايكولوجيا</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أ.م. د.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المحاضرة: </a:t>
            </a:r>
            <a:r>
              <a:rPr lang="ar-IQ" sz="3200" b="1" dirty="0" smtClean="0">
                <a:latin typeface="Arial" panose="020B0604020202020204" pitchFamily="34" charset="0"/>
                <a:cs typeface="Arial" panose="020B0604020202020204" pitchFamily="34" charset="0"/>
              </a:rPr>
              <a:t>13</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a:t>الايكولوجيا الثقافية</a:t>
            </a: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1" y="838201"/>
            <a:ext cx="9180162" cy="6248400"/>
          </a:xfrm>
        </p:spPr>
        <p:txBody>
          <a:bodyPr>
            <a:noAutofit/>
          </a:bodyPr>
          <a:lstStyle/>
          <a:p>
            <a:pPr indent="0" algn="just">
              <a:lnSpc>
                <a:spcPct val="150000"/>
              </a:lnSpc>
              <a:spcAft>
                <a:spcPts val="800"/>
              </a:spcAft>
              <a:buNone/>
            </a:pPr>
            <a:r>
              <a:rPr lang="ar-IQ" sz="2000" dirty="0"/>
              <a:t>إذا كان عبد الرحمن ابن خلدون قد وضع أسس علم الاجتماع المعاصر، وأسهم في تشكيل الكثير من المفاهيم الاجتماعية </a:t>
            </a:r>
            <a:r>
              <a:rPr lang="ar-IQ" sz="2000" dirty="0" err="1"/>
              <a:t>والأنثروبولوجية</a:t>
            </a:r>
            <a:r>
              <a:rPr lang="ar-IQ" sz="2000" dirty="0"/>
              <a:t> الحديثة، فليس بوسعنا أن ننكر التطور الذي لحق بحياة الإنسان من القرن الرابع عشر الميلادي (العصر الذي كتب فيه ابن خلدون كتابة الشهير) وحتى أواخر القرن التاسع عشر وأوائل القرن العشرين، كان له اثره الذي لا يخفى في تطوير وبلورة الكثير من المفاهيم التي أرسى أسسها، ويصدق ذلك اكثر ما يصدق على مفاهيم الايكولوجيا الثقافية، فعلى حين أشار ابن خلدون إلى جذور تلك النظرية في ربطة بين قيام صناعة النجارة في مجتمع ما ووجود خشب الأشجار في هذا المجتمع ثم تطور علم الهندسة لاستخدام هذا الخشب في صناعة السفن وغيرها، فإننا نجد أن العالم الأمريكي جوليان </a:t>
            </a:r>
            <a:r>
              <a:rPr lang="ar-IQ" sz="2000" dirty="0" err="1"/>
              <a:t>ستيوارد</a:t>
            </a:r>
            <a:r>
              <a:rPr lang="ar-IQ" sz="2000" dirty="0"/>
              <a:t> يبلور هذه العلاقة في نظرية تقوم على وجود علاقة دينامية وخلاقة بين الثقافة والبيئة تتضمن التكنولوجيا والموارد والعمل، فتذهب هذه النظرية إلى أن أنواعاً معينة من الجماعات الاجتماعية والنظم الاجتماعية تنشأ نتيجة لتطبيق مجموعة من التكنولوجيات على موارد معينة من خلال العمل البشري.</a:t>
            </a:r>
            <a:endParaRPr lang="en-US" sz="2000" dirty="0"/>
          </a:p>
          <a:p>
            <a:pPr indent="0" algn="just" rtl="1">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3263" y="1398159"/>
            <a:ext cx="8807629" cy="6044339"/>
          </a:xfrm>
        </p:spPr>
        <p:txBody>
          <a:bodyPr>
            <a:noAutofit/>
          </a:bodyPr>
          <a:lstStyle/>
          <a:p>
            <a:pPr indent="0" algn="just">
              <a:lnSpc>
                <a:spcPct val="150000"/>
              </a:lnSpc>
              <a:spcAft>
                <a:spcPts val="800"/>
              </a:spcAft>
              <a:buNone/>
            </a:pPr>
            <a:r>
              <a:rPr lang="ar-IQ" sz="2000" dirty="0"/>
              <a:t>ويشير </a:t>
            </a:r>
            <a:r>
              <a:rPr lang="ar-IQ" sz="2000" dirty="0" err="1"/>
              <a:t>داريل</a:t>
            </a:r>
            <a:r>
              <a:rPr lang="ar-IQ" sz="2000" dirty="0"/>
              <a:t> فورد على أهمية دراسة العلاقة بين العوامل البيئية والعوامل الثقافية، وأوضح ذلك في كتابة </a:t>
            </a:r>
            <a:r>
              <a:rPr lang="en-US" sz="2000" dirty="0"/>
              <a:t>Habitat Economy and </a:t>
            </a:r>
            <a:r>
              <a:rPr lang="en-US" sz="2000" dirty="0" err="1"/>
              <a:t>Societes</a:t>
            </a:r>
            <a:r>
              <a:rPr lang="ar-IQ" sz="2000" dirty="0"/>
              <a:t> عام 1934 حيث درس العلاقة بين النظام الاقتصادي والبيئة الطبيعية والنظام الاجتماعي وكافة العوامل الأخرى المؤثرة في حضارة الانسان. وهكذا ظهر اتجاه فكري يعطي أهمية خاصة للجوانب الاقتصادية والبيئية والتكنولوجية عند دراسة التغير الثقافي، وفي هذا الاتجاه شار الأمريكي جوليان </a:t>
            </a:r>
            <a:r>
              <a:rPr lang="ar-IQ" sz="2000" dirty="0" err="1"/>
              <a:t>ستيوارد</a:t>
            </a:r>
            <a:r>
              <a:rPr lang="ar-IQ" sz="2000" dirty="0"/>
              <a:t> عند دراسته للتفاعل بين العناصر الثقافية والبيئة، وقام بدراسة وسائل التفاعل بين الأنساق الاقتصادية والتكنولوجية وبيئاتها وتأثير ذلك على النظم الاجتماعية، وأوضح العلاقة التأثيرية المتبادلة بين الثقافة والبيئة، فقد تمكنت الثقافة في المجتمعات الحديثة من تحقيق تأثير مباشر على البيئة من خلال عناصر التقدم التكنولوجي، وهكذا نشأ تخصص جديد في الانثروبولوجيا أطلق علية </a:t>
            </a:r>
            <a:r>
              <a:rPr lang="ar-IQ" sz="2000" dirty="0" err="1"/>
              <a:t>ستيوارد</a:t>
            </a:r>
            <a:r>
              <a:rPr lang="ar-IQ" sz="2000" dirty="0"/>
              <a:t> الايكولوجيا الثقافية هدفه دراسة العلاقة المتبادلة بين البيئة والثقافة.</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2201" y="952500"/>
            <a:ext cx="9319862" cy="6184900"/>
          </a:xfrm>
        </p:spPr>
        <p:txBody>
          <a:bodyPr>
            <a:noAutofit/>
          </a:bodyPr>
          <a:lstStyle/>
          <a:p>
            <a:pPr indent="0" algn="just">
              <a:lnSpc>
                <a:spcPct val="150000"/>
              </a:lnSpc>
              <a:spcAft>
                <a:spcPts val="800"/>
              </a:spcAft>
              <a:buNone/>
            </a:pPr>
            <a:r>
              <a:rPr lang="ar-IQ" sz="2000" dirty="0"/>
              <a:t>وتعد الايكولوجيا الثقافية أحد مجالات البحث الانثروبولوجي، ومن ثم يطلق عليها أحيانا الانثروبولوجيا الايكولوجية، وهي تركز على العلاقة بين البشر وبيئتهم وتحاول تقديم تفسير مادي للمجتمع البشري والقافة باعتبارهما نتاجا للتكيف مع ظروف بيئية معينة، ويهتم علماء الايكولوجيا الثقافية بكيفية تأثر تكيف الانسان مع بيئته الطبيعية بالثقافة </a:t>
            </a:r>
            <a:r>
              <a:rPr lang="ar-IQ" sz="2000" dirty="0" err="1"/>
              <a:t>كميكانيزم</a:t>
            </a:r>
            <a:r>
              <a:rPr lang="ar-IQ" sz="2000" dirty="0"/>
              <a:t> وبيان ما إذا كانت الفوارق بين الثقافات من الممكن تفسيرها بالرجوع الى التأثير البيئي المتباين.</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500" y="410058"/>
            <a:ext cx="10464799" cy="5457341"/>
          </a:xfrm>
        </p:spPr>
        <p:txBody>
          <a:bodyPr>
            <a:noAutofit/>
          </a:bodyPr>
          <a:lstStyle/>
          <a:p>
            <a:pPr indent="0" algn="just">
              <a:lnSpc>
                <a:spcPct val="150000"/>
              </a:lnSpc>
              <a:spcAft>
                <a:spcPts val="800"/>
              </a:spcAft>
              <a:buNone/>
            </a:pPr>
            <a:r>
              <a:rPr lang="ar-IQ" dirty="0"/>
              <a:t>ويحدد الانثروبولوجي الأمريكي </a:t>
            </a:r>
            <a:r>
              <a:rPr lang="ar-IQ" dirty="0" err="1"/>
              <a:t>مارفين</a:t>
            </a:r>
            <a:r>
              <a:rPr lang="ar-IQ" dirty="0"/>
              <a:t> هاريس مهمة </a:t>
            </a:r>
            <a:r>
              <a:rPr lang="ar-IQ" dirty="0" err="1"/>
              <a:t>الايكولوجيين</a:t>
            </a:r>
            <a:r>
              <a:rPr lang="ar-IQ" dirty="0"/>
              <a:t> الثقافيين في توضيح أوجه التباين بين الثقافات المختلفة للشعوب المختلفة بيئياً، وكذلك توضيح أثر الثقافة على تكيف الفرد أمام هذه التغيرات التي تحدث لبيئتهم، وهو من المنادين بما يطلق علية المادية الثقافية التي تهتم بدراسة الظروف المادية مثل الغذاء– البيئة-السكن-الأدوات التي تواجه الحياة الإنسانية. كما تربط بين تغير المظاهر الروحية وبين المجتمعات بما يحدث من ضغوط مادية لهذه المجتمعات. هذه الظروف المادية تؤثر في الوسائل التي يستخدمها الإفراد لتحقيق الاشباع لحاجاتهم الأساسية وفق ظروف وإمكانيات بيئتهم. ويوضح </a:t>
            </a:r>
            <a:r>
              <a:rPr lang="ar-IQ" dirty="0" err="1"/>
              <a:t>مارفين</a:t>
            </a:r>
            <a:r>
              <a:rPr lang="ar-IQ" dirty="0"/>
              <a:t> هاريس (المادية الثقافية) بأنها استراتيجية او طريقة بحث تجعل الاهتمام الرئيسي للأنثروبولوجيا ينصب حول تقديم تفسيرات لأوجه التشابه والاختلاف بين الاتجاهات الفكرية والسلوكية للمجتمعات الإنسانية، ويرجع سبب اختلاف المظاهر الروحية بين المجتمعات لاختلاف التأثيرات البيئية التي تؤثر على طريقة مواجهة الناس لمشكلة اشباع متطلباتهم الرئيسية في حدود إمكانيات بيئتهم.</a:t>
            </a:r>
            <a:endParaRPr lang="en-US" dirty="0"/>
          </a:p>
          <a:p>
            <a:pPr indent="0" algn="just">
              <a:lnSpc>
                <a:spcPct val="150000"/>
              </a:lnSpc>
              <a:spcAft>
                <a:spcPts val="800"/>
              </a:spcAft>
              <a:buNone/>
            </a:pP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74</TotalTime>
  <Words>545</Words>
  <Application>Microsoft Office PowerPoint</Application>
  <PresentationFormat>ملء الشاشة</PresentationFormat>
  <Paragraphs>10</Paragraphs>
  <Slides>5</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5</vt:i4>
      </vt:variant>
    </vt:vector>
  </HeadingPairs>
  <TitlesOfParts>
    <vt:vector size="10" baseType="lpstr">
      <vt:lpstr>Arial</vt:lpstr>
      <vt:lpstr>Calibri</vt:lpstr>
      <vt:lpstr>Garamond</vt:lpstr>
      <vt:lpstr>Times New Roman</vt: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د. بشير</cp:lastModifiedBy>
  <cp:revision>27</cp:revision>
  <dcterms:created xsi:type="dcterms:W3CDTF">1980-01-01T20:09:53Z</dcterms:created>
  <dcterms:modified xsi:type="dcterms:W3CDTF">2018-02-08T12:37:49Z</dcterms:modified>
</cp:coreProperties>
</file>