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20 </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الراي المعارض والمؤيد لتحديد مجال الايكولوجيا</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401" y="1879601"/>
            <a:ext cx="9180162" cy="6248400"/>
          </a:xfrm>
        </p:spPr>
        <p:txBody>
          <a:bodyPr>
            <a:noAutofit/>
          </a:bodyPr>
          <a:lstStyle/>
          <a:p>
            <a:r>
              <a:rPr lang="ar-IQ" b="1" dirty="0"/>
              <a:t>الرأي المعارض لتحديد مجال الانثروبولوجيا الايكولوجية</a:t>
            </a:r>
            <a:r>
              <a:rPr lang="ar-IQ" dirty="0"/>
              <a:t> </a:t>
            </a:r>
            <a:endParaRPr lang="en-US" dirty="0" smtClean="0"/>
          </a:p>
          <a:p>
            <a:pPr marL="0" indent="0">
              <a:buNone/>
            </a:pPr>
            <a:r>
              <a:rPr lang="ar-IQ" dirty="0" smtClean="0"/>
              <a:t> يوجه بعض علماء الانثروبولوجيا ومن بينهم اندرو فايد </a:t>
            </a:r>
            <a:r>
              <a:rPr lang="ar-IQ" dirty="0" err="1" smtClean="0"/>
              <a:t>ورابابورت</a:t>
            </a:r>
            <a:r>
              <a:rPr lang="ar-IQ" dirty="0" smtClean="0"/>
              <a:t> النقد إلى </a:t>
            </a:r>
            <a:r>
              <a:rPr lang="ar-IQ" dirty="0" err="1" smtClean="0"/>
              <a:t>ستيوارد</a:t>
            </a:r>
            <a:r>
              <a:rPr lang="ar-IQ" dirty="0" smtClean="0"/>
              <a:t> لعدم اهتمامه بدراسة التفاعل بين العوامل الثقافية والعوامل البيولوجية، وتأثيرها على عمليات التكيف لدى الجماعات البشرية، كالاختلافات القائمة بين أفراد المجتمعات في البنية الجسمية والقدرة الفسيولوجية على مواجهة الحرارة والبرودة، نوعية التغذية وقابلية التعرض لبعض الإمراض والقصور في وظيفة بعض الأجهزة الحسية، فمثل هذه الاختلافات البيولوجية تؤثر على بعض الملامح الثقافية، كعادات العمل وتناول الغذاء واكتشاف وانتشار أدوات وأجهزة معينة مثل النظارات مثلاً، ويضربان مثلاً بسكان الاسكيمو الذين يتميزون بقدرات بيولوجية تساعدهم على تحمل الجوع لمدة طويلة، وعلى هضم كميات كبيرة من اللحوم والدهون، وعلى طحن عظام الحيوانات بأسنانهم القوية.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lgn="just">
              <a:buNone/>
            </a:pPr>
            <a:r>
              <a:rPr lang="ar-IQ" dirty="0"/>
              <a:t>وفي رأيهما أن المسار الذي اتخذته كل من الانثروبولوجيا والبيولوجيا في تطورهما هو الذي ساعد على الفصل بين العوامل الثقافية والعوامل البيولوجية، ففي حين ركزت الأنثروبولوجيا جهودها على دراسة الثقافة، اهتمت البيولوجيا بدراسة الوراثة، ولم يكن لدى علماء الأنثروبولوجيا حاجة إلى العوامل الوراثية في تفسيرهم للظواهر الثقافية ولكن علماء البيولوجيا </a:t>
            </a:r>
            <a:r>
              <a:rPr lang="ar-IQ" dirty="0" err="1"/>
              <a:t>بدءوا</a:t>
            </a:r>
            <a:r>
              <a:rPr lang="ar-IQ" dirty="0"/>
              <a:t> يهتمون حديثاً بدراسة السلوك البشري وغير البشري باعتبار أنها جميعاً تعمل على تحقيق التكيف مع البيئة، مع أيمانهم بأن السلوك البشري يتميز بتعقده وتنوعه. هذا الاهتمام -في نظر </a:t>
            </a:r>
            <a:r>
              <a:rPr lang="ar-IQ" dirty="0" err="1"/>
              <a:t>فايدا</a:t>
            </a:r>
            <a:r>
              <a:rPr lang="ar-IQ" dirty="0"/>
              <a:t> </a:t>
            </a:r>
            <a:r>
              <a:rPr lang="ar-IQ" dirty="0" err="1"/>
              <a:t>ورابابورت</a:t>
            </a:r>
            <a:r>
              <a:rPr lang="ar-IQ" dirty="0"/>
              <a:t>-يعتبر نقطة التقاء جديدة بين الانثروبولوجيا والبيولوجيا، وخاصة بعد نشاط الاتجاه الايكولوجي في المجال الانثروبولوجي، ويضيفان إليها نقطة جديدة تتمثل في الاتفاق بين الانثروبولوجيا والايكولوجيا العامة حول اتخاذ النسق الايكولوجي </a:t>
            </a:r>
            <a:r>
              <a:rPr lang="en-US" dirty="0"/>
              <a:t>Ecosystem   </a:t>
            </a:r>
            <a:r>
              <a:rPr lang="ar-IQ" dirty="0"/>
              <a:t>وحده للدراسة بدلاً من الثقافة. </a:t>
            </a:r>
            <a:endParaRPr lang="en-US" dirty="0"/>
          </a:p>
          <a:p>
            <a:pPr marL="0" lvl="0" indent="0">
              <a:buNone/>
            </a:pPr>
            <a:endParaRPr lang="ar-IQ"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indent="0" algn="just">
              <a:lnSpc>
                <a:spcPct val="150000"/>
              </a:lnSpc>
              <a:spcAft>
                <a:spcPts val="800"/>
              </a:spcAft>
              <a:buNone/>
            </a:pPr>
            <a:r>
              <a:rPr lang="ar-IQ" dirty="0"/>
              <a:t>ولكن التحدي الذي يواجه الباحث في النسق الايكولوجي هو إن طبيعة الموضوعات الايكولوجية تكشف عن وجود كثير من المتغيرات التي ترتبط بعلوم أخرى عديدة غير الانثروبولوجي، ويقتضي منه ذلك التعاون مع الباحثين في علوم كثيرة مثل علوم النبات والحيوان والطب والتربة والغابات والتغذية والوراثة، وكذلك سائر العلوم الاجتماعية، وينتهي </a:t>
            </a:r>
            <a:r>
              <a:rPr lang="ar-IQ" dirty="0" err="1"/>
              <a:t>فايدا</a:t>
            </a:r>
            <a:r>
              <a:rPr lang="ar-IQ" dirty="0"/>
              <a:t> </a:t>
            </a:r>
            <a:r>
              <a:rPr lang="ar-IQ" dirty="0" err="1"/>
              <a:t>ورابابورت</a:t>
            </a:r>
            <a:r>
              <a:rPr lang="ar-IQ" dirty="0"/>
              <a:t> إلى المناداة بقيام علم واحد </a:t>
            </a:r>
            <a:r>
              <a:rPr lang="ar-IQ" dirty="0" err="1"/>
              <a:t>للايكولوجية</a:t>
            </a:r>
            <a:r>
              <a:rPr lang="ar-IQ" dirty="0"/>
              <a:t> يطبق مبادئه وقوانينه على الإنسان وعلى سائر الكائنات الحية الأخرى ، وسيكون في هذه الحالة علماً بيولوجياً واجتماعياً في وقت واحد، ولن يضحي هذا العلم بالاهتمامات التقليدية في الانثروبولوجيا وإنما سيضع قضاياها في ضوء جديد، وسوف يساعدنا ذلك ليس فقط على فهم وظيفة السمات الثقافية بل نشأتها ايضاً.</a:t>
            </a: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1159358"/>
            <a:ext cx="10464799" cy="5457341"/>
          </a:xfrm>
        </p:spPr>
        <p:txBody>
          <a:bodyPr>
            <a:noAutofit/>
          </a:bodyPr>
          <a:lstStyle/>
          <a:p>
            <a:r>
              <a:rPr lang="ar-IQ" b="1" dirty="0"/>
              <a:t>الرأي المؤيد لتحديد مجال الانثروبولوجيا الايكولوجية</a:t>
            </a:r>
            <a:endParaRPr lang="en-US" dirty="0"/>
          </a:p>
          <a:p>
            <a:pPr marL="0" indent="0" algn="just">
              <a:buNone/>
            </a:pPr>
            <a:r>
              <a:rPr lang="ar-IQ" sz="3200" dirty="0" smtClean="0"/>
              <a:t>يعبر </a:t>
            </a:r>
            <a:r>
              <a:rPr lang="ar-IQ" sz="3200" dirty="0"/>
              <a:t>بعض علماء الانثروبولوجيا ومن بينهم </a:t>
            </a:r>
            <a:r>
              <a:rPr lang="ar-IQ" sz="3200" dirty="0" err="1"/>
              <a:t>ريتشرسون</a:t>
            </a:r>
            <a:r>
              <a:rPr lang="ar-IQ" sz="3200" dirty="0"/>
              <a:t> </a:t>
            </a:r>
            <a:r>
              <a:rPr lang="ar-IQ" sz="3200" dirty="0" err="1"/>
              <a:t>وماكيفوى</a:t>
            </a:r>
            <a:r>
              <a:rPr lang="ar-IQ" sz="3200" dirty="0"/>
              <a:t> عن رأيهما في الموضوع بقولهما " نحن لا نعتقد أن البناء النظري القائم في الايكولوجيا البيولوجية والتطور يكون ملائماً عند محاولة تطبيقه على الثقافة " ويقدمان عدة فروق بين الأنساق البشرية وغير البشرية تظهر الحاجة إلى علم للإيكولوجيا البشرية أهمها:</a:t>
            </a:r>
            <a:endParaRPr lang="en-US" sz="3200"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616200" y="1613238"/>
            <a:ext cx="7480300" cy="2677656"/>
          </a:xfrm>
          <a:prstGeom prst="rect">
            <a:avLst/>
          </a:prstGeom>
        </p:spPr>
        <p:txBody>
          <a:bodyPr wrap="square">
            <a:spAutoFit/>
          </a:bodyPr>
          <a:lstStyle/>
          <a:p>
            <a:pPr marL="342900" lvl="0" indent="-342900" algn="justLow" rtl="1">
              <a:spcAft>
                <a:spcPts val="0"/>
              </a:spcAft>
              <a:buFont typeface="+mj-lt"/>
              <a:buAutoNum type="arabicPeriod"/>
              <a:tabLst>
                <a:tab pos="457200" algn="l"/>
              </a:tabLst>
            </a:pPr>
            <a:r>
              <a:rPr lang="ar-IQ" sz="2400" dirty="0">
                <a:latin typeface="Simplified Arabic" panose="02020603050405020304" pitchFamily="18" charset="-78"/>
                <a:ea typeface="Times New Roman" panose="02020603050405020304" pitchFamily="18" charset="0"/>
                <a:cs typeface="Simplified Arabic" panose="02020603050405020304" pitchFamily="18" charset="-78"/>
              </a:rPr>
              <a:t>تقوم الدوافع الفطرية بدور رئيسي في توجيه أنماط السلوك لدى الكائنات غير البشرية، ألا أن الإنسان وحدة هو الذي استطاع التوصل إلى الثقافة، التي تمثل الحصيلة النهائية لعملية اختزان هائلة للخبرات والمعلومات على المدى الطويل لحياة الإنسان على الأرض، فالثقافة أذن خاصية إنسانية تمثل إضافة مهمة على الطبيعة البيولوجية للإنسان.</a:t>
            </a:r>
            <a:endParaRPr lang="en-US"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marL="342900" lvl="0" indent="-342900" algn="justLow" rtl="1">
              <a:spcAft>
                <a:spcPts val="0"/>
              </a:spcAft>
              <a:buFont typeface="+mj-lt"/>
              <a:buAutoNum type="arabicPeriod"/>
              <a:tabLst>
                <a:tab pos="457200" algn="l"/>
              </a:tabLst>
            </a:pPr>
            <a:r>
              <a:rPr lang="ar-IQ" sz="2400" dirty="0">
                <a:latin typeface="Simplified Arabic" panose="02020603050405020304" pitchFamily="18" charset="-78"/>
                <a:ea typeface="Times New Roman" panose="02020603050405020304" pitchFamily="18" charset="0"/>
                <a:cs typeface="Simplified Arabic" panose="02020603050405020304" pitchFamily="18" charset="-78"/>
              </a:rPr>
              <a:t>يتميز السلوك ألتكيفي لدى الإنسان بأنه أوسع مجالاً من أي سلوك يظهر لدى الكائنات الأخرى لارتباطه بعملية التعلم والمعطيات الثقافية المتنوعة.</a:t>
            </a:r>
            <a:endParaRPr lang="en-US" sz="2400" dirty="0">
              <a:effectLst/>
              <a:latin typeface="Simplified Arabic" panose="02020603050405020304" pitchFamily="18" charset="-78"/>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321029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66800" y="1166843"/>
            <a:ext cx="9931400" cy="4524315"/>
          </a:xfrm>
          <a:prstGeom prst="rect">
            <a:avLst/>
          </a:prstGeom>
        </p:spPr>
        <p:txBody>
          <a:bodyPr wrap="square">
            <a:spAutoFit/>
          </a:bodyPr>
          <a:lstStyle/>
          <a:p>
            <a:pPr lvl="0" algn="justLow" rtl="1">
              <a:spcAft>
                <a:spcPts val="0"/>
              </a:spcAft>
              <a:tabLst>
                <a:tab pos="457200" algn="l"/>
              </a:tabLst>
            </a:pPr>
            <a:r>
              <a:rPr lang="ar-IQ" dirty="0" smtClean="0">
                <a:latin typeface="Simplified Arabic" panose="02020603050405020304" pitchFamily="18" charset="-78"/>
                <a:ea typeface="Times New Roman" panose="02020603050405020304" pitchFamily="18" charset="0"/>
                <a:cs typeface="Simplified Arabic" panose="02020603050405020304" pitchFamily="18" charset="-78"/>
              </a:rPr>
              <a:t>3</a:t>
            </a:r>
            <a:r>
              <a:rPr lang="ar-IQ" sz="2400" dirty="0" smtClean="0">
                <a:ea typeface="Times New Roman" panose="02020603050405020304" pitchFamily="18" charset="0"/>
                <a:cs typeface="Simplified Arabic" panose="02020603050405020304" pitchFamily="18" charset="-78"/>
              </a:rPr>
              <a:t>. تختلف </a:t>
            </a:r>
            <a:r>
              <a:rPr lang="ar-IQ" sz="2400" dirty="0">
                <a:ea typeface="Times New Roman" panose="02020603050405020304" pitchFamily="18" charset="0"/>
                <a:cs typeface="Simplified Arabic" panose="02020603050405020304" pitchFamily="18" charset="-78"/>
              </a:rPr>
              <a:t>القواعد التي تحكم عملية التسلسل الثقافي اختلافاً واضحاً عن القواعد التي تحكم التسلسل ألنشوئي، فمن الممكن للإنسان أن يكتسب العديد من السمات الثقافية خلال حياته وينقلها إلى أبنائه، دون إن يكون لذلك أي علاقة بعمليات الانتخاب الطبيعي والطفرة التي تحكم التسلسل ألنشوئي، بالإضافة إلى أن انتقال الخبرات الثقافية لا يتم بالضرورة في خط سلالي، فمن الممكن أن يتم هذا الانتقال بين أشخاص لا تربط بينهم روابط بيولوجية ولا حتى صلات اجتماعية عادية.</a:t>
            </a:r>
            <a:endParaRPr lang="en-US" sz="2400" dirty="0">
              <a:ea typeface="Times New Roman" panose="02020603050405020304" pitchFamily="18" charset="0"/>
              <a:cs typeface="Simplified Arabic" panose="02020603050405020304" pitchFamily="18" charset="-78"/>
            </a:endParaRPr>
          </a:p>
          <a:p>
            <a:pPr lvl="0" algn="justLow" rtl="1">
              <a:spcAft>
                <a:spcPts val="0"/>
              </a:spcAft>
              <a:tabLst>
                <a:tab pos="457200" algn="l"/>
              </a:tabLst>
            </a:pPr>
            <a:r>
              <a:rPr lang="ar-IQ" sz="2400" dirty="0" smtClean="0">
                <a:ea typeface="Times New Roman" panose="02020603050405020304" pitchFamily="18" charset="0"/>
                <a:cs typeface="Simplified Arabic" panose="02020603050405020304" pitchFamily="18" charset="-78"/>
              </a:rPr>
              <a:t>4. تميز </a:t>
            </a:r>
            <a:r>
              <a:rPr lang="ar-IQ" sz="2400" dirty="0">
                <a:ea typeface="Times New Roman" panose="02020603050405020304" pitchFamily="18" charset="0"/>
                <a:cs typeface="Simplified Arabic" panose="02020603050405020304" pitchFamily="18" charset="-78"/>
              </a:rPr>
              <a:t>التطور الثقافي بأنه أسرع في تقدمه من التطور البيولوجي كما يظهر لدى الكائنات غير البشرية، وبالتالي فان النجاح الذي حققه الإنسان ككائن حي أنما يعود إلى سمة المرونة والتقدم التي زوده بها التطور الثقافي، فلم تعد هناك حاجة لأن يخضع الإنسان لتأثير العوامل النشوئية (البيئية) عبر أجيال عديدة. لأن يمكنه أن يحقق أنماط متنوعة من التكيف الناجح خلال حياته.</a:t>
            </a:r>
            <a:endParaRPr lang="en-US" sz="2400" dirty="0">
              <a:ea typeface="Times New Roman" panose="02020603050405020304" pitchFamily="18" charset="0"/>
              <a:cs typeface="Simplified Arabic" panose="02020603050405020304" pitchFamily="18" charset="-78"/>
            </a:endParaRPr>
          </a:p>
          <a:p>
            <a:pPr lvl="0" algn="justLow" rtl="1">
              <a:spcAft>
                <a:spcPts val="0"/>
              </a:spcAft>
              <a:tabLst>
                <a:tab pos="457200" algn="l"/>
              </a:tabLst>
            </a:pPr>
            <a:r>
              <a:rPr lang="ar-IQ" sz="2400" dirty="0" smtClean="0">
                <a:ea typeface="Times New Roman" panose="02020603050405020304" pitchFamily="18" charset="0"/>
                <a:cs typeface="Simplified Arabic" panose="02020603050405020304" pitchFamily="18" charset="-78"/>
              </a:rPr>
              <a:t>5. إلى </a:t>
            </a:r>
            <a:r>
              <a:rPr lang="ar-IQ" sz="2400" dirty="0">
                <a:ea typeface="Times New Roman" panose="02020603050405020304" pitchFamily="18" charset="0"/>
                <a:cs typeface="Simplified Arabic" panose="02020603050405020304" pitchFamily="18" charset="-78"/>
              </a:rPr>
              <a:t>جانب تلك الفروق التي يتميز بها الإنسان عن الكائنات الحية الأخرى في مجال الخبرات والمعلومات، فانه يتميز عنها أيضاً بقدرته على استخدام الأدوات والآلات في مجال المادة والطاقة، مما يساعد على تحقيق المزيد من التكيف بصورة أفضل.</a:t>
            </a:r>
            <a:endParaRPr lang="en-US" sz="2400" dirty="0">
              <a:effectLst/>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21143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70200" y="869940"/>
            <a:ext cx="7010400" cy="4893647"/>
          </a:xfrm>
          <a:prstGeom prst="rect">
            <a:avLst/>
          </a:prstGeom>
        </p:spPr>
        <p:txBody>
          <a:bodyPr wrap="square">
            <a:spAutoFit/>
          </a:bodyPr>
          <a:lstStyle/>
          <a:p>
            <a:pPr algn="justLow" rtl="1">
              <a:spcAft>
                <a:spcPts val="0"/>
              </a:spcAft>
            </a:pPr>
            <a:r>
              <a:rPr lang="ar-IQ" sz="2400" dirty="0">
                <a:ea typeface="Times New Roman" panose="02020603050405020304" pitchFamily="18" charset="0"/>
                <a:cs typeface="Simplified Arabic" panose="02020603050405020304" pitchFamily="18" charset="-78"/>
              </a:rPr>
              <a:t>وفي ضوء هذه الفروق يؤكد بعض العلماء </a:t>
            </a:r>
            <a:r>
              <a:rPr lang="ar-IQ" sz="2400" dirty="0" err="1">
                <a:ea typeface="Times New Roman" panose="02020603050405020304" pitchFamily="18" charset="0"/>
                <a:cs typeface="Simplified Arabic" panose="02020603050405020304" pitchFamily="18" charset="-78"/>
              </a:rPr>
              <a:t>الانثروبولوجيين</a:t>
            </a:r>
            <a:r>
              <a:rPr lang="ar-IQ" sz="2400" dirty="0">
                <a:ea typeface="Times New Roman" panose="02020603050405020304" pitchFamily="18" charset="0"/>
                <a:cs typeface="Simplified Arabic" panose="02020603050405020304" pitchFamily="18" charset="-78"/>
              </a:rPr>
              <a:t> أن قيام علم </a:t>
            </a:r>
            <a:r>
              <a:rPr lang="ar-IQ" sz="2400" dirty="0" err="1">
                <a:ea typeface="Times New Roman" panose="02020603050405020304" pitchFamily="18" charset="0"/>
                <a:cs typeface="Simplified Arabic" panose="02020603050405020304" pitchFamily="18" charset="-78"/>
              </a:rPr>
              <a:t>للايكولوجيا</a:t>
            </a:r>
            <a:r>
              <a:rPr lang="ar-IQ" sz="2400" dirty="0">
                <a:ea typeface="Times New Roman" panose="02020603050405020304" pitchFamily="18" charset="0"/>
                <a:cs typeface="Simplified Arabic" panose="02020603050405020304" pitchFamily="18" charset="-78"/>
              </a:rPr>
              <a:t> البشرية سوف يسمح بمعالجة الظواهر التي تتداخل فيها العوامل المختلفة، والتي تتحاشى دراستها العلوم المتخصصة سواء كانت اجتماعية أم سلوكية. وعلى الرغم من اختلاف وجهتي النظر السابقتين فيما يتصل بمدى الموافقة على قيام علم ايكولوجي موحد يطبق قواعده وقوانينه على الكائنات الحية سواء أكانت بشرية أم غير بشرية، ألا أنهما يتفقان حول حقيقة تميز الإنسان بصنع الثقافة دون سائر الكائنات الأخرى.</a:t>
            </a:r>
            <a:endParaRPr lang="en-US" sz="2400" dirty="0">
              <a:ea typeface="Times New Roman" panose="02020603050405020304" pitchFamily="18" charset="0"/>
            </a:endParaRPr>
          </a:p>
          <a:p>
            <a:pPr algn="justLow" rtl="1">
              <a:spcAft>
                <a:spcPts val="0"/>
              </a:spcAft>
            </a:pPr>
            <a:r>
              <a:rPr lang="ar-IQ" sz="2400" dirty="0">
                <a:ea typeface="Times New Roman" panose="02020603050405020304" pitchFamily="18" charset="0"/>
                <a:cs typeface="Simplified Arabic" panose="02020603050405020304" pitchFamily="18" charset="-78"/>
              </a:rPr>
              <a:t>	ومن منظور الايكولوجيا الثقافية تعتبر علاقة الانسان بالبيئة علاقة بالغة الأهمية، وتعتبر البيئة هي العامل الذي يحدد تشكيل الثقافة من نفس المنظور، لهذا لا بد للإيكولوجيا الثقافية باعتبارها دراسة العمليات التي يتكيف بها المجتمع مع بيئته تعتمد على دراسة تكنولوجيا المجتمع من ناحية، وطبيعة البيئة من ناحية أخرى.</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27691086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105</TotalTime>
  <Words>789</Words>
  <Application>Microsoft Office PowerPoint</Application>
  <PresentationFormat>ملء الشاشة</PresentationFormat>
  <Paragraphs>19</Paragraphs>
  <Slides>8</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8</vt:i4>
      </vt:variant>
    </vt:vector>
  </HeadingPairs>
  <TitlesOfParts>
    <vt:vector size="14"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35</cp:revision>
  <dcterms:created xsi:type="dcterms:W3CDTF">1980-01-01T20:09:53Z</dcterms:created>
  <dcterms:modified xsi:type="dcterms:W3CDTF">2018-02-08T13:19:40Z</dcterms:modified>
</cp:coreProperties>
</file>