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21</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نماذج لبعض الدراسات الايكولوجية</a:t>
            </a:r>
          </a:p>
          <a:p>
            <a:pPr algn="ctr" rtl="1">
              <a:lnSpc>
                <a:spcPct val="107000"/>
              </a:lnSpc>
              <a:spcAft>
                <a:spcPts val="800"/>
              </a:spcAft>
            </a:pPr>
            <a:r>
              <a:rPr lang="ar-IQ" sz="2400" b="1" dirty="0"/>
              <a:t>دراسة شاكر مصطفى سليم عن مجتمع </a:t>
            </a:r>
            <a:r>
              <a:rPr lang="ar-IQ" sz="2400" b="1" dirty="0" err="1"/>
              <a:t>الجبايش</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1422401"/>
            <a:ext cx="9180162" cy="6248400"/>
          </a:xfrm>
        </p:spPr>
        <p:txBody>
          <a:bodyPr>
            <a:noAutofit/>
          </a:bodyPr>
          <a:lstStyle/>
          <a:p>
            <a:pPr indent="0" algn="just">
              <a:lnSpc>
                <a:spcPct val="150000"/>
              </a:lnSpc>
              <a:spcAft>
                <a:spcPts val="800"/>
              </a:spcAft>
              <a:buNone/>
            </a:pPr>
            <a:r>
              <a:rPr lang="ar-IQ" dirty="0"/>
              <a:t>تقع </a:t>
            </a:r>
            <a:r>
              <a:rPr lang="ar-IQ" dirty="0" err="1"/>
              <a:t>الجبايش</a:t>
            </a:r>
            <a:r>
              <a:rPr lang="ar-IQ" dirty="0"/>
              <a:t> على نهر الفرات على بعد يقرب من عشرين ميلا غرب مدينة القرنة وست وستين ميلا إلى الشمال الغربي من مدينة البصرة وعشرين ميلا شرق مدينة سوق الشيوخ وخمس وخمسين ميلا شرق مدينة الناصرية، وهي واقعة على الضفة اليسرى لما كان قبل عدة مئات من السنين مجرى نهر الفرات والذي هو الآن جزء من هور الحمار. وتتكون قرية </a:t>
            </a:r>
            <a:r>
              <a:rPr lang="ar-IQ" dirty="0" err="1"/>
              <a:t>الجبايش</a:t>
            </a:r>
            <a:r>
              <a:rPr lang="ar-IQ" dirty="0"/>
              <a:t> مما يقرب من إلف وستمائة جزيرة صغيرة تمتد على شكل نطاق يحاذي النهر ويجاوز الثلاثة أميال طولا ويتراوح عرضه بين المائة والمائتي يارد، ويشكل النصف الشرقي من القرية هلالا نهايتاه نحو الجنوب وظهره نحو الشمال، في حين يمتد نصفها الغربي على شكل خط مستقيم باتجاه شمالي شرقي.</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buNone/>
            </a:pPr>
            <a:r>
              <a:rPr lang="ar-IQ" dirty="0"/>
              <a:t>ويعتبر الماء هو طريق المواصلات الوحيد بين القرية والعالم الخارجي، وهذا الاتصال يتم بثلاثة أصناف من الوسائط المائية؛ أولها زوارق بخارية صغيرة ذات محركات قوتها خمس وعشرون حصانا، ويوجد منها في </a:t>
            </a:r>
            <a:r>
              <a:rPr lang="ar-IQ" dirty="0" err="1"/>
              <a:t>الجبايش</a:t>
            </a:r>
            <a:r>
              <a:rPr lang="ar-IQ" dirty="0"/>
              <a:t> أربعة فقط يملكها ست رجال اثرياء من اهل </a:t>
            </a:r>
            <a:r>
              <a:rPr lang="ar-IQ" dirty="0" err="1"/>
              <a:t>الجبايش</a:t>
            </a:r>
            <a:r>
              <a:rPr lang="ar-IQ" dirty="0"/>
              <a:t>، والصنف الثاني هو العدد الكبير من الزوارق الصغيرة التي يملكها اهل </a:t>
            </a:r>
            <a:r>
              <a:rPr lang="ar-IQ" dirty="0" err="1"/>
              <a:t>الجبايش</a:t>
            </a:r>
            <a:r>
              <a:rPr lang="ar-IQ" dirty="0"/>
              <a:t> بصورة خاصة والتي يؤجر بعضها لأغراض النقل والسفر خاصة ما كان منها كبيرا، وتقوم هذه الزوارق برحلات قصيرة إلى الهور لجمع القصب، أو إلى القرى والمجتمعات </a:t>
            </a:r>
            <a:r>
              <a:rPr lang="ar-IQ" dirty="0" err="1"/>
              <a:t>الهورية</a:t>
            </a:r>
            <a:r>
              <a:rPr lang="ar-IQ" dirty="0"/>
              <a:t> المجاورة لأغراض التجارة أو النقل. والصنف الثالث هو الزوارق الشراعية الكبيرة (بلام) وهي تستخدم بشكل أساسي للأحمال وبعضها لنقل الركاب، وعند السفر في النهر ضد التيار قد يربط واحد أو أكثر من هذه الزوارق الكبيرة إلى أحد الزوارق البخارية، وهي طريقة يكثر الالتجاء اليها في فصول ومواسم معينة من السنة.</a:t>
            </a:r>
            <a:endParaRPr lang="en-US" dirty="0"/>
          </a:p>
          <a:p>
            <a:pPr marL="0" lvl="0"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r>
              <a:rPr lang="ar-IQ" dirty="0"/>
              <a:t>ان المواصلات النهرية بين </a:t>
            </a:r>
            <a:r>
              <a:rPr lang="ar-IQ" dirty="0" err="1"/>
              <a:t>الجبايش</a:t>
            </a:r>
            <a:r>
              <a:rPr lang="ar-IQ" dirty="0"/>
              <a:t> والقرى الواقعة أسفل النهر، كالمدينة والقرنة، متصلة مفتوحة طيلة أشهر السنة ولكافة أصناف النقل المائي، ولكن المواصلات مع القرى والمدن الواقعة في اعلى الفرات كسوق الشيوخ مثلا فأنها ممكنة في موسم الفيضان فقط.</a:t>
            </a:r>
            <a:endParaRPr lang="en-US" dirty="0"/>
          </a:p>
          <a:p>
            <a:r>
              <a:rPr lang="ar-IQ" dirty="0"/>
              <a:t>كما أن أحوال الطقس في العراق هي تلك التي توصف بالقارية شبه الاستوائية التي تقع بعيدة عن محيط من المحيطات فتصبح شبه جافة أيضا رغم تساقط بعض الامطار في اشهر الشتاء، كما أن اهم خصائص الطقس في العراق هي الفرق الشاسع في درجات الحرارة اليومية بين الليل والنهار والسنوي بين الشتاء والصيف، وتتراوح درجات الحرارة في سهول العراق الجنوبية بين شتاء بارد وصيف حار جدا، وهي متشابهة في كل أجزاء السهول رغم وجود ميل نحو الارتفاع في الجنوب، ويتفق الطقس في </a:t>
            </a:r>
            <a:r>
              <a:rPr lang="ar-IQ" dirty="0" err="1"/>
              <a:t>الجبايش</a:t>
            </a:r>
            <a:r>
              <a:rPr lang="ar-IQ" dirty="0"/>
              <a:t> مع طقس العراق العام مع شيء من الاختلافات البسيطة، ففي </a:t>
            </a:r>
            <a:r>
              <a:rPr lang="ar-IQ" dirty="0" err="1"/>
              <a:t>الجبايش</a:t>
            </a:r>
            <a:r>
              <a:rPr lang="ar-IQ" dirty="0"/>
              <a:t> مثلاً:</a:t>
            </a:r>
            <a:endParaRPr lang="en-US" dirty="0"/>
          </a:p>
          <a:p>
            <a:pPr indent="0" algn="just">
              <a:lnSpc>
                <a:spcPct val="150000"/>
              </a:lnSpc>
              <a:spcAft>
                <a:spcPts val="800"/>
              </a:spcAf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65200" y="497632"/>
            <a:ext cx="9664700" cy="5509200"/>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ترتفع نسبة الرطوبة في أشهر حزيران وتموز وآب.</a:t>
            </a:r>
            <a:endParaRPr lang="en-US" sz="24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تكون الليالي في شهري كانون الثاني وشباط أشد برودة.</a:t>
            </a:r>
            <a:endParaRPr lang="en-US" sz="24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تكون امسيات وليالي الصيف، خاصة في شهري تموز وآب أشد حرارة.</a:t>
            </a:r>
            <a:endParaRPr lang="en-US" sz="2400" dirty="0">
              <a:latin typeface="Times New Roman" panose="02020603050405020304" pitchFamily="18" charset="0"/>
              <a:ea typeface="Times New Roman" panose="02020603050405020304" pitchFamily="18" charset="0"/>
            </a:endParaRPr>
          </a:p>
          <a:p>
            <a:pPr algn="just" rtl="1"/>
            <a:r>
              <a:rPr lang="ar-IQ" sz="2400" dirty="0">
                <a:ea typeface="Times New Roman" panose="02020603050405020304" pitchFamily="18" charset="0"/>
                <a:cs typeface="Simplified Arabic" panose="02020603050405020304" pitchFamily="18" charset="-78"/>
              </a:rPr>
              <a:t>وعن الحياة الحيوانية في قرية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فأنها تحتوي على اعداد من الجاموس والماشية مثل البقر والغنم والماعز، مع وجود اعداد كثيرة من الخنازير المتوحشة في هور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والتي تشكل خطراً على سكانها لكونهم وككافة المسلمين لا يأكلون لحوم هذه الحيوانات لهذا فانهم أينما يجدوها يقتلونها لأنها تشكل خطر على حياتهم وتتلف المحاصيل الزراعية وتقلب الزوارق أيضا، فضلاً عن هذا توجد هناك اعداد من الكلاب تربى لأغراض الحراسة فقط، مع وجود كميات كبيرة وأنواع مختلفة من الأسماك في الهور والنهر، وأغلب أصناف الأسماك تؤكل الا عددا يسيرا كالجري يحرم أكلها لأسباب دينية، وأكثر أصناف الأسماك وفره في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هي </a:t>
            </a:r>
            <a:r>
              <a:rPr lang="ar-IQ" sz="2400" dirty="0" err="1">
                <a:ea typeface="Times New Roman" panose="02020603050405020304" pitchFamily="18" charset="0"/>
                <a:cs typeface="Simplified Arabic" panose="02020603050405020304" pitchFamily="18" charset="-78"/>
              </a:rPr>
              <a:t>الكطان</a:t>
            </a:r>
            <a:r>
              <a:rPr lang="ar-IQ" sz="2400" dirty="0">
                <a:ea typeface="Times New Roman" panose="02020603050405020304" pitchFamily="18" charset="0"/>
                <a:cs typeface="Simplified Arabic" panose="02020603050405020304" pitchFamily="18" charset="-78"/>
              </a:rPr>
              <a:t>، والشبوط، والبني، </a:t>
            </a:r>
            <a:r>
              <a:rPr lang="ar-IQ" sz="2400" dirty="0" err="1">
                <a:ea typeface="Times New Roman" panose="02020603050405020304" pitchFamily="18" charset="0"/>
                <a:cs typeface="Simplified Arabic" panose="02020603050405020304" pitchFamily="18" charset="-78"/>
              </a:rPr>
              <a:t>والشلج</a:t>
            </a:r>
            <a:r>
              <a:rPr lang="ar-IQ" sz="2400" dirty="0">
                <a:ea typeface="Times New Roman" panose="02020603050405020304" pitchFamily="18" charset="0"/>
                <a:cs typeface="Simplified Arabic" panose="02020603050405020304" pitchFamily="18" charset="-78"/>
              </a:rPr>
              <a:t>، والصبور، والخشني. مع انتشار بعض أنواع الطيور وبشكل كبير مثل البش والبط. مع ملاحظة انتشار البعوض وبنسب كبيره خصوصا في موسم الصيف وبفصائل متعددة، مع وجود الذباب وكثير من الحشرات كثيرة في موسم الربيع والخريف، وبالنسبة للنبات المنتشر في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فهو القصب والبردي مع وجود أنواع عديدة من الأعشاب والنباتات المائية. </a:t>
            </a:r>
            <a:endParaRPr lang="ar-IQ" sz="2400" dirty="0"/>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08300" y="1056839"/>
            <a:ext cx="6096000" cy="4524315"/>
          </a:xfrm>
          <a:prstGeom prst="rect">
            <a:avLst/>
          </a:prstGeom>
        </p:spPr>
        <p:txBody>
          <a:bodyPr>
            <a:spAutoFit/>
          </a:bodyPr>
          <a:lstStyle/>
          <a:p>
            <a:pPr indent="457200"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كما لا بد من الإشارة الى ان عدد سكان قرية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كما جاء في إحصاء النفوس العام لسنة 1947، هو 9768 نسمة موزعة على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حمايل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العشيرة وهم: آل الشيخ، آل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غريج</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الحدادين، آل خاطر، بني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عسجري</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آل عنيسي، آل ونيس، آل المعبر، آل ويس. ويعتبر النموذج المثالي للعائلة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هو العائلة المتحدة، والتي تتكون من غالبية افراد الاسرة من جد واب وأبناء واحفاد وهكذا، والزواج غالبا ما يكون داخلي والمفضل من بنت العم، مع وجود نظام تعدد الزوجات وذلك لأسباب الرغبة الجنسية او وفاة الزوجة او ما الى ذلك، وإدارة المنزل تكون بيد الاب او الرجل الأكبر سناً، ودائما ما يكون النسب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ابوي والارث والخلافة والولاء السياسي يقررها هذا المبدأ أيضاً.</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48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06700" y="1182638"/>
            <a:ext cx="6096000" cy="4154984"/>
          </a:xfrm>
          <a:prstGeom prst="rect">
            <a:avLst/>
          </a:prstGeom>
        </p:spPr>
        <p:txBody>
          <a:bodyPr>
            <a:spAutoFit/>
          </a:bodyPr>
          <a:lstStyle/>
          <a:p>
            <a:pPr indent="457200"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اما فيما يتعلق بالنظام الاقتصادي كانت كافة الأراضي الزراعية في ظل المشيخة الاقطاعية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وفي غيرها من المناطق القبلية ملكا صرفا للشيخ، وعلى هذا فتعيين الأراضي للفلاحين لاستغلالها وزراعتها كان محصورا بيده بصورة مطلقة، وكان من عادة الشيخ ان يعين لكل حمولة قطعا من الأراضي تكفي حاجة أفرادها. ومن اهم المحاصيل التي تزرع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هي الأرز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الشلب</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والذرة (الاذرة)، كما ان هناك اعداد لا بأس بها من النخيل، إضافة الى منتجات بعض الحيوانات مثل البقر والغنم وكذلك صيد الأسماك، فضلا عن صناعة الحصر من القصب وبيعها او مقايضتها بمنتجات أخرى.</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880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105</TotalTime>
  <Words>670</Words>
  <Application>Microsoft Office PowerPoint</Application>
  <PresentationFormat>ملء الشاشة</PresentationFormat>
  <Paragraphs>19</Paragraphs>
  <Slides>7</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39</cp:revision>
  <dcterms:created xsi:type="dcterms:W3CDTF">1980-01-01T20:09:53Z</dcterms:created>
  <dcterms:modified xsi:type="dcterms:W3CDTF">2018-02-08T13:25:15Z</dcterms:modified>
</cp:coreProperties>
</file>