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5"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0"/>
  </p:normalViewPr>
  <p:slideViewPr>
    <p:cSldViewPr snapToGrid="0">
      <p:cViewPr varScale="1">
        <p:scale>
          <a:sx n="75" d="100"/>
          <a:sy n="75" d="100"/>
        </p:scale>
        <p:origin x="49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38B10270-9D0C-4598-8DC1-A0D55AFF91A3}"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7292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199644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6223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انقر لتحرير أنماط النص الرئيسي</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9546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460842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30906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ar-SA" smtClean="0"/>
              <a:t>انقر لتحرير نمط العنوان الرئيسي</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9850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61695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8126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2316283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3262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837F5998-810B-4EC1-A923-EC79675A8282}"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4077098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837F5998-810B-4EC1-A923-EC79675A8282}" type="datetimeFigureOut">
              <a:rPr lang="en-US" smtClean="0"/>
              <a:t>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B10270-9D0C-4598-8DC1-A0D55AFF91A3}"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3022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837F5998-810B-4EC1-A923-EC79675A8282}" type="datetimeFigureOut">
              <a:rPr lang="en-US" smtClean="0"/>
              <a:t>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82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7F5998-810B-4EC1-A923-EC79675A8282}" type="datetimeFigureOut">
              <a:rPr lang="en-US" smtClean="0"/>
              <a:t>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2116331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2086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ar-SA" smtClean="0"/>
              <a:t>انقر لتحرير نمط العنوان الرئيسي</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3647269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37F5998-810B-4EC1-A923-EC79675A8282}" type="datetimeFigureOut">
              <a:rPr lang="en-US" smtClean="0"/>
              <a:t>2/8/2018</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8B10270-9D0C-4598-8DC1-A0D55AFF91A3}" type="slidenum">
              <a:rPr lang="en-US" smtClean="0"/>
              <a:t>‹#›</a:t>
            </a:fld>
            <a:endParaRPr lang="en-US"/>
          </a:p>
        </p:txBody>
      </p:sp>
    </p:spTree>
    <p:extLst>
      <p:ext uri="{BB962C8B-B14F-4D97-AF65-F5344CB8AC3E}">
        <p14:creationId xmlns:p14="http://schemas.microsoft.com/office/powerpoint/2010/main" val="3799771375"/>
      </p:ext>
    </p:extLst>
  </p:cSld>
  <p:clrMap bg1="lt1" tx1="dk1" bg2="lt2" tx2="dk2" accent1="accent1" accent2="accent2" accent3="accent3" accent4="accent4" accent5="accent5" accent6="accent6" hlink="hlink" folHlink="folHlink"/>
  <p:sldLayoutIdLst>
    <p:sldLayoutId id="2147484116" r:id="rId1"/>
    <p:sldLayoutId id="2147484117" r:id="rId2"/>
    <p:sldLayoutId id="2147484118" r:id="rId3"/>
    <p:sldLayoutId id="2147484119" r:id="rId4"/>
    <p:sldLayoutId id="2147484120" r:id="rId5"/>
    <p:sldLayoutId id="2147484121" r:id="rId6"/>
    <p:sldLayoutId id="2147484122" r:id="rId7"/>
    <p:sldLayoutId id="2147484123" r:id="rId8"/>
    <p:sldLayoutId id="2147484124" r:id="rId9"/>
    <p:sldLayoutId id="2147484125" r:id="rId10"/>
    <p:sldLayoutId id="2147484126" r:id="rId11"/>
    <p:sldLayoutId id="2147484127" r:id="rId12"/>
    <p:sldLayoutId id="2147484128" r:id="rId13"/>
    <p:sldLayoutId id="2147484129" r:id="rId14"/>
    <p:sldLayoutId id="2147484130" r:id="rId15"/>
    <p:sldLayoutId id="2147484131" r:id="rId16"/>
    <p:sldLayoutId id="2147484132"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89765" y="851770"/>
            <a:ext cx="8304756" cy="539871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rtl="1">
              <a:lnSpc>
                <a:spcPct val="150000"/>
              </a:lnSpc>
            </a:pPr>
            <a:r>
              <a:rPr lang="ar-IQ" sz="3200" b="1" dirty="0">
                <a:latin typeface="Arial" panose="020B0604020202020204" pitchFamily="34" charset="0"/>
                <a:cs typeface="Arial" panose="020B0604020202020204" pitchFamily="34" charset="0"/>
              </a:rPr>
              <a:t>الجامعة المستنصرية</a:t>
            </a:r>
            <a:r>
              <a:rPr lang="en-US" sz="3200" dirty="0">
                <a:latin typeface="Arial" panose="020B0604020202020204" pitchFamily="34" charset="0"/>
                <a:cs typeface="Arial" panose="020B0604020202020204" pitchFamily="34" charset="0"/>
              </a:rPr>
              <a:t> / </a:t>
            </a:r>
            <a:r>
              <a:rPr lang="ar-IQ" sz="3200" b="1" dirty="0" smtClean="0">
                <a:latin typeface="Arial" panose="020B0604020202020204" pitchFamily="34" charset="0"/>
                <a:cs typeface="Arial" panose="020B0604020202020204" pitchFamily="34" charset="0"/>
              </a:rPr>
              <a:t>كلية </a:t>
            </a:r>
            <a:r>
              <a:rPr lang="ar-IQ" sz="3200" b="1" dirty="0">
                <a:latin typeface="Arial" panose="020B0604020202020204" pitchFamily="34" charset="0"/>
                <a:cs typeface="Arial" panose="020B0604020202020204" pitchFamily="34" charset="0"/>
              </a:rPr>
              <a:t>الآداب</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smtClean="0">
                <a:latin typeface="Arial" panose="020B0604020202020204" pitchFamily="34" charset="0"/>
                <a:cs typeface="Arial" panose="020B0604020202020204" pitchFamily="34" charset="0"/>
              </a:rPr>
              <a:t>قسم الانثروبولوجيا </a:t>
            </a:r>
            <a:r>
              <a:rPr lang="ar-IQ" sz="3200" b="1" dirty="0">
                <a:latin typeface="Arial" panose="020B0604020202020204" pitchFamily="34" charset="0"/>
                <a:cs typeface="Arial" panose="020B0604020202020204" pitchFamily="34" charset="0"/>
              </a:rPr>
              <a:t>والاجتماع</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المرحلة </a:t>
            </a:r>
            <a:r>
              <a:rPr lang="ar-IQ" sz="3200" b="1" dirty="0" smtClean="0">
                <a:latin typeface="Arial" panose="020B0604020202020204" pitchFamily="34" charset="0"/>
                <a:cs typeface="Arial" panose="020B0604020202020204" pitchFamily="34" charset="0"/>
              </a:rPr>
              <a:t>الثانية: مادة الايكولوجيا</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أستاذ المادة: أ.م. د. بشير ناظر حميد</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تسلسل </a:t>
            </a:r>
            <a:r>
              <a:rPr lang="ar-IQ" sz="3200" b="1" dirty="0" smtClean="0">
                <a:latin typeface="Arial" panose="020B0604020202020204" pitchFamily="34" charset="0"/>
                <a:cs typeface="Arial" panose="020B0604020202020204" pitchFamily="34" charset="0"/>
              </a:rPr>
              <a:t>المحاضرة: </a:t>
            </a:r>
            <a:r>
              <a:rPr lang="ar-IQ" sz="3200" b="1" dirty="0" smtClean="0">
                <a:latin typeface="Arial" panose="020B0604020202020204" pitchFamily="34" charset="0"/>
                <a:cs typeface="Arial" panose="020B0604020202020204" pitchFamily="34" charset="0"/>
              </a:rPr>
              <a:t>27</a:t>
            </a:r>
            <a:endParaRPr lang="en-US" sz="3200" dirty="0" smtClean="0">
              <a:latin typeface="Arial" panose="020B0604020202020204" pitchFamily="34" charset="0"/>
              <a:cs typeface="Arial" panose="020B0604020202020204" pitchFamily="34" charset="0"/>
            </a:endParaRPr>
          </a:p>
          <a:p>
            <a:pPr algn="ctr" rtl="1">
              <a:lnSpc>
                <a:spcPct val="107000"/>
              </a:lnSpc>
              <a:spcAft>
                <a:spcPts val="800"/>
              </a:spcAft>
            </a:pPr>
            <a:r>
              <a:rPr lang="ar-IQ" sz="3200" b="1" dirty="0" smtClean="0">
                <a:latin typeface="Arial" panose="020B0604020202020204" pitchFamily="34" charset="0"/>
                <a:cs typeface="Arial" panose="020B0604020202020204" pitchFamily="34" charset="0"/>
              </a:rPr>
              <a:t>أسم المحاضرة: </a:t>
            </a:r>
            <a:r>
              <a:rPr lang="ar-IQ" sz="2400" b="1" dirty="0"/>
              <a:t>الرؤية الايكولوجية لمشكلة التلوث البيئي</a:t>
            </a:r>
            <a:endParaRPr lang="en-US" sz="2400" dirty="0"/>
          </a:p>
          <a:p>
            <a:pPr algn="ctr" rtl="1">
              <a:lnSpc>
                <a:spcPct val="107000"/>
              </a:lnSpc>
              <a:spcAft>
                <a:spcPts val="800"/>
              </a:spcAft>
            </a:pPr>
            <a:endParaRPr lang="en-US" sz="2400" dirty="0"/>
          </a:p>
          <a:p>
            <a:pPr algn="ctr" rtl="1">
              <a:lnSpc>
                <a:spcPct val="107000"/>
              </a:lnSpc>
              <a:spcAft>
                <a:spcPts val="800"/>
              </a:spcAft>
            </a:pPr>
            <a:endParaRPr lang="en-US" sz="2400" dirty="0" smtClean="0">
              <a:latin typeface="Calibri" panose="020F0502020204030204" pitchFamily="34" charset="0"/>
              <a:ea typeface="Calibri" panose="020F0502020204030204" pitchFamily="34" charset="0"/>
              <a:cs typeface="Arial" panose="020B0604020202020204" pitchFamily="34" charset="0"/>
            </a:endParaRPr>
          </a:p>
          <a:p>
            <a:pPr algn="ctr">
              <a:lnSpc>
                <a:spcPct val="150000"/>
              </a:lnSpc>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7174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1700" y="609600"/>
            <a:ext cx="10541000" cy="6248400"/>
          </a:xfrm>
        </p:spPr>
        <p:txBody>
          <a:bodyPr>
            <a:noAutofit/>
          </a:bodyPr>
          <a:lstStyle/>
          <a:p>
            <a:pPr indent="0" algn="just">
              <a:lnSpc>
                <a:spcPct val="150000"/>
              </a:lnSpc>
              <a:spcAft>
                <a:spcPts val="800"/>
              </a:spcAft>
              <a:buNone/>
            </a:pPr>
            <a:r>
              <a:rPr lang="ar-SA" dirty="0"/>
              <a:t>ان أي جماعة انسانية تتأثر بطبيعة البيئة التي تعيش في اطارها، بكل ما تعنيه البيئة من عناصر، لأنها ذات تأثير مباشر في انماط سلوك ابناء المجتمع، وفي نمط بناء المساكن وفي مدى امكانية اتصال الجماعات بغيرها، فيحاول المجتمع غالباً المحافظة على مستويات بيئية كافية، ولكن هذه البيئة المتغيرة ليس بمقدور الانسان ان يتكيف معها، فالمشاكل الاجتماعية والاقتصادية والصحية في زيادة مستمرة لا سيما ان البيئة الطبيعية تؤثر في صحة ابناء المجتمع بأسلوب مباشر او غير مباشر، وذلك عن طريق الظروف المناخية او التأثير في البيئة الاجتماعية وقد تركت الحرب في بيئة المجتمع العراقي مصادر خطرة جسيمة ومتراكمة لم يتوقف فعلها مع وقف إطلاق النار. فاليورانيوم </a:t>
            </a:r>
            <a:r>
              <a:rPr lang="ar-SA" dirty="0" err="1"/>
              <a:t>المنضب</a:t>
            </a:r>
            <a:r>
              <a:rPr lang="ar-SA" dirty="0"/>
              <a:t> </a:t>
            </a:r>
            <a:r>
              <a:rPr lang="en-US" dirty="0"/>
              <a:t>Depleted Uranium</a:t>
            </a:r>
            <a:r>
              <a:rPr lang="ar-SA" dirty="0"/>
              <a:t> والسموم المختلفة ستضل احدى مكونات البيئة الطبيعية في العراق، لفترة قادمة وهذا يعني مع عدم توفر الادوية والمضادات، ان مصادر تدمير الطاقة البشرية ستظل قائمة، فضلاً عن تأثيرها في موارد البيئة وقدرتها على تلبية احتياجات النظام الاجتماعي.</a:t>
            </a:r>
            <a:endParaRPr lang="en-US" dirty="0"/>
          </a:p>
          <a:p>
            <a:pPr indent="0" algn="just">
              <a:lnSpc>
                <a:spcPct val="150000"/>
              </a:lnSpc>
              <a:spcAft>
                <a:spcPts val="800"/>
              </a:spcAft>
              <a:buNone/>
            </a:pP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8827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2463" y="1106059"/>
            <a:ext cx="8807629" cy="6044339"/>
          </a:xfrm>
        </p:spPr>
        <p:txBody>
          <a:bodyPr>
            <a:noAutofit/>
          </a:bodyPr>
          <a:lstStyle/>
          <a:p>
            <a:pPr marL="0" indent="0" algn="just">
              <a:buNone/>
            </a:pPr>
            <a:r>
              <a:rPr lang="ar-IQ" dirty="0"/>
              <a:t>أن مفهوم النسق الايكولوجي يقوم على النظام والاتزان بين مكوناته المختلفة، وهذه المكونات تشمل الهواء والماء واليابسة والطاقة والكائنات الحية، وهي جميعاً تتبادل التأثير والتأثر والأخذ والعطاء، فالأوكسجين يستهلك بينما ينطلق أوكسجين آخر، والماء يمتص بينما تعوضه الأمطار من جديد، في ضوء ذلك يمكن النظر إلى مشكلة التلوث باعتبارها زيادة في نفايات عمليات الهدم والبناء داخل النسق الايكولوجي إلى درجة الإخلال بالحركة التوافقية التي تجري بين مكوناته المختلفة، فإذا كانت إحدى البحيرات مثلاً قادرة على استيعاب النفايات الناتجة عن معيشة سكان إحدى المدن الواقعة على جانبها من خلال الدورة الطبيعية للعناصر المختلفة فان إنشاء أحد المصانع في هذه المدينة وصرف مخلفاته في ماء البحيرة كفيل بتعطيل قدرتها على التخلص الذاتي من الملوثات وفقد قدرتها على أداء دورها الطبيعي واستمرارها كنسق ايكولوجي، ومن ثم تصبح مياهها غير صالحة لبقاء الكائنات الحية التي كانت تعيش فيها.</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8207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4101" y="1028700"/>
            <a:ext cx="9319862" cy="7658100"/>
          </a:xfrm>
        </p:spPr>
        <p:txBody>
          <a:bodyPr>
            <a:noAutofit/>
          </a:bodyPr>
          <a:lstStyle/>
          <a:p>
            <a:pPr marL="0" indent="0">
              <a:buNone/>
            </a:pPr>
            <a:r>
              <a:rPr lang="ar-IQ" dirty="0"/>
              <a:t>وقد ينتج التلوث في البيئة بفعل العناصر البيئية ذاتها، كالغازات والحمم التي تقذفها البراكين والأتربة التي تثيرها الرياح والعواصف الرملية وتزايد حبوب اللقاح في الهواء في فصل الربيع بصفه خاصة، وانتشار الفيروسات والميكروبات والبكتريا التي تسبب الأمراض، ولكن التلوث لم يصبح مشكلة تهدد الحياة على الأرض ألا على يدي الإنسان وخاصة بعد تقدم الثورة الصناعية, ففي خلال ما يقرب من قرن واحد بين عامي 1860- 1970م استهلك العالم حوالي 120 بليون طن من الفحم وهو من أكثر أنواع الوقود تلويثاً للبيئة، في حين لم يستهلك منه الإنسان قبل 1860م وخلال سبعة قرون ألا حوالي 7 بلايين طن فقط ,فالإنسان إذن يدفع ثمن تقدمه حتى اعتبر البعض أن تلوث البيئة بعد الثورة الصناعية هو البديل للمجاعات والكوارث الطبيعية.</a:t>
            </a:r>
            <a:endParaRPr lang="en-US" dirty="0"/>
          </a:p>
          <a:p>
            <a:pPr marL="0" indent="0">
              <a:buNone/>
            </a:pPr>
            <a:endParaRPr lang="en-US"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9340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914400" y="764332"/>
            <a:ext cx="9664700" cy="338554"/>
          </a:xfrm>
          <a:prstGeom prst="rect">
            <a:avLst/>
          </a:prstGeom>
        </p:spPr>
        <p:txBody>
          <a:bodyPr wrap="square">
            <a:spAutoFit/>
          </a:bodyPr>
          <a:lstStyle/>
          <a:p>
            <a:pPr algn="justLow" rtl="1">
              <a:spcAft>
                <a:spcPts val="0"/>
              </a:spcAft>
            </a:pPr>
            <a:r>
              <a:rPr lang="ar-IQ" sz="1600" b="1" dirty="0">
                <a:latin typeface="Times New Roman" panose="02020603050405020304" pitchFamily="18" charset="0"/>
                <a:ea typeface="Times New Roman" panose="02020603050405020304" pitchFamily="18" charset="0"/>
                <a:cs typeface="Simplified Arabic" panose="02020603050405020304" pitchFamily="18" charset="-78"/>
              </a:rPr>
              <a:t> </a:t>
            </a:r>
            <a:endParaRPr lang="en-US" sz="1600" dirty="0">
              <a:latin typeface="Times New Roman" panose="02020603050405020304" pitchFamily="18" charset="0"/>
              <a:ea typeface="Times New Roman" panose="02020603050405020304" pitchFamily="18" charset="0"/>
            </a:endParaRPr>
          </a:p>
        </p:txBody>
      </p:sp>
      <p:sp>
        <p:nvSpPr>
          <p:cNvPr id="3" name="مستطيل 2"/>
          <p:cNvSpPr/>
          <p:nvPr/>
        </p:nvSpPr>
        <p:spPr>
          <a:xfrm>
            <a:off x="1193800" y="1305342"/>
            <a:ext cx="9499600" cy="4893647"/>
          </a:xfrm>
          <a:prstGeom prst="rect">
            <a:avLst/>
          </a:prstGeom>
        </p:spPr>
        <p:txBody>
          <a:bodyPr wrap="square">
            <a:spAutoFit/>
          </a:bodyPr>
          <a:lstStyle/>
          <a:p>
            <a:pPr algn="just" rtl="1"/>
            <a:r>
              <a:rPr lang="ar-IQ" sz="2400" dirty="0">
                <a:ea typeface="Times New Roman" panose="02020603050405020304" pitchFamily="18" charset="0"/>
                <a:cs typeface="Simplified Arabic" panose="02020603050405020304" pitchFamily="18" charset="-78"/>
              </a:rPr>
              <a:t>لقد اكتسبت مشكلة التلوث صفة العالمية نتيجة انتشار عمليات التحضر والتصنيع واستخدام العديد من المبيدات والعناصر الكيميائية في العملية الزراعي، وأيضاً لأن دورات الهواء والتيارات المائية تساعد على نقل الملوثات إلى مختلف أرجاء العالم، فبقعة الزيت التي تسربت من آبار البترول في إيران هددت بالتلوث سائر الأقطار العربية الواقعة على الشاطئ الآخر من الخليج، كما شكت كندا من الأمطار الحمضية التي تسقط فوق أراضيها من السحب القادمة من أمريكا الشمالية وهي مشبعة بالعناصر الكيميائية الصادرة من مصانعها، فالعالم كله إذن كنسق ايكولوجي يتأثر بمشكلة التلوث سواء كان هوائياً أو مائياً أو أرضياً، ولهذا تضافرت الجهود في مختلف أنحاء العالم وعلى مستويات مختلفة من أجل مكافحة التلوث في مختلف مظاهره، كما انتشر الوعي بالنسبة لأخطار التلوث التي تهدد الوجود الإنساني ذاته، ويبدو ذلك بصفة واضحة في الدعوة إلى وقف التجارب النووية والتخلص من الأسلحة الذرية، فقوة الانفجار تحول المواد الصلبة المشعة إلى غازات وأتربة وإشعاعات تنطلق من الجو وتخضع بعد ذلك لحركة الرياح، ويدور الغبار الذري حول الأرض عدة دورات قبل أن يستقر في النهاية في أية منطقة منها حيث تمتصه النباتات التي يعيش عليها الحيوان والإنسان.</a:t>
            </a:r>
            <a:endParaRPr lang="ar-IQ" sz="2400" dirty="0"/>
          </a:p>
        </p:txBody>
      </p:sp>
    </p:spTree>
    <p:extLst>
      <p:ext uri="{BB962C8B-B14F-4D97-AF65-F5344CB8AC3E}">
        <p14:creationId xmlns:p14="http://schemas.microsoft.com/office/powerpoint/2010/main" val="128939572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عضوي">
  <a:themeElements>
    <a:clrScheme name="عضوي">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عضوي">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عضوي">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117</TotalTime>
  <Words>644</Words>
  <Application>Microsoft Office PowerPoint</Application>
  <PresentationFormat>ملء الشاشة</PresentationFormat>
  <Paragraphs>12</Paragraphs>
  <Slides>5</Slides>
  <Notes>0</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5</vt:i4>
      </vt:variant>
    </vt:vector>
  </HeadingPairs>
  <TitlesOfParts>
    <vt:vector size="11" baseType="lpstr">
      <vt:lpstr>Arial</vt:lpstr>
      <vt:lpstr>Calibri</vt:lpstr>
      <vt:lpstr>Garamond</vt:lpstr>
      <vt:lpstr>Simplified Arabic</vt:lpstr>
      <vt:lpstr>Times New Roman</vt:lpstr>
      <vt:lpstr>عضوي</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PC2</dc:creator>
  <cp:lastModifiedBy>د. بشير</cp:lastModifiedBy>
  <cp:revision>44</cp:revision>
  <dcterms:created xsi:type="dcterms:W3CDTF">1980-01-01T20:09:53Z</dcterms:created>
  <dcterms:modified xsi:type="dcterms:W3CDTF">2018-02-08T14:25:26Z</dcterms:modified>
</cp:coreProperties>
</file>