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a:t>
            </a:r>
            <a:r>
              <a:rPr lang="ar-IQ" sz="3200" b="1" dirty="0" smtClean="0">
                <a:latin typeface="Arial" panose="020B0604020202020204" pitchFamily="34" charset="0"/>
                <a:cs typeface="Arial" panose="020B0604020202020204" pitchFamily="34" charset="0"/>
              </a:rPr>
              <a:t>29</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الرؤية الايكولوجية للمناطق العشوائية</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IQ" dirty="0"/>
              <a:t>تشكل أنماط العمران غير الرسمي "المناطق العشوائية" نسقاً متكاملاً أوجدته مجموعة الظروف الاجتماعية، تعتبر الحاجة لتوفير المأوى أولها. ثم يأتي القطاع الاقتصادي غير الرسمي كنتاج لنشأة هذه التجمعات البشرية، وتبدأ عملية تفاعل عضوي بين مختلف أبنية هذه التشكيلة الاجتماعية الاقتصادية تؤدي لمزيد من نمو وتضخم هذه الظاهرة التي أصبحت لها قوانينها الخاصة المتبلورة، والتي يمكن رصدها واستخدامها كمؤشر للعمل على حل هذه المشكلة الاخذة في التفاقم بشكل سريع، يفوق إمكانية البنية الأساسية للمدينة، ويتسبب في إهلاكها مما يعني المزيد من التكاليف بدون فائدة، بالإضافة لتحول هذه المناطق إلى بؤر لتوطن الجريمة والأنشطة غير المشروعة. وتعتبر العشوائيات أحد البدائل التي فرضت نفسها لحل مشكلة الإسكان بالنسبة لفئة محدودي الدخل من سكان الحضر في كثير من الدول النامية.	</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وتسهم الانثروبولوجيا بشكل عام، والانثروبولوجيا الحضرية بشكل خاص بنصيب وافر في تطبيق المناهج الاثنوجرافية في دراسة البيئة الحضرية، وذلك من خلال التركيز على الوصف والتحليل والتفسير للخصائص والسمات الخاصة بالمجتمع الحضري المحلي، وعلية فقد وصل </a:t>
            </a:r>
            <a:r>
              <a:rPr lang="ar-IQ" dirty="0" err="1"/>
              <a:t>الانثروبولوجيون</a:t>
            </a:r>
            <a:r>
              <a:rPr lang="ar-IQ" dirty="0"/>
              <a:t> الى درجة عالية من الكفاءة في استخدام تلك المناهج مستعينين في ذلك أيضاً بالبيانات والطرق الإحصائية والكمية والانتفاع بها في مجالات الدراسة والتطبيق.</a:t>
            </a:r>
            <a:endParaRPr lang="en-US" dirty="0"/>
          </a:p>
          <a:p>
            <a:pPr marL="0" indent="0" algn="jus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1" y="762000"/>
            <a:ext cx="9319862" cy="7658100"/>
          </a:xfrm>
        </p:spPr>
        <p:txBody>
          <a:bodyPr>
            <a:noAutofit/>
          </a:bodyPr>
          <a:lstStyle/>
          <a:p>
            <a:pPr marL="0" indent="0" algn="just">
              <a:buNone/>
            </a:pPr>
            <a:r>
              <a:rPr lang="ar-IQ" dirty="0"/>
              <a:t>لقد اجرى </a:t>
            </a:r>
            <a:r>
              <a:rPr lang="ar-IQ" dirty="0" err="1"/>
              <a:t>الانثروبولوجيون</a:t>
            </a:r>
            <a:r>
              <a:rPr lang="ar-IQ" dirty="0"/>
              <a:t> العديد من الدراسات على مدن واضعي اليد، والتي تعرف أحيانا وفي بعض الكتابات باسم </a:t>
            </a:r>
            <a:r>
              <a:rPr lang="en-US" dirty="0" err="1"/>
              <a:t>Carriadas</a:t>
            </a:r>
            <a:r>
              <a:rPr lang="ar-IQ" dirty="0"/>
              <a:t>، وهي المناطق التي سكنها أصحابها بوضع اليد، وتقع على تخوم المدينة، ومعظم سكانها من المهاجرين القادمين من مناطق الطرد السكاني كالمناطق الزراعية والجبلية، وقد أوضحت تلك البحوث والدراسات أن تلك المدن أو الاحياء هي ليست نتيجة لاختيارات فردية عشوائية في الإقامة والسكن وانما بدأت معظمها على ايدي الناس الذين كانوا يعيشون في قلب المدينة وخصوصا في الاحياء الحضرية من الداخل، ولم يستطيعوا العيش أو التكيف، فاتجهوا الى تنظيم صفوفهم والتحرك في جماعات تجاه الأرض الفضاء الواقعة على هوامش المدينة، وهي في كثير من الأحيان اما أراضي مملوكة للدولة، او مملوكة للقطاع الخاص الميسور، وما هي الا فترات قصيرة من الزمن ويظهر واضعي اليد ويشيدون مساكنهم في سرعة رهيبة، وغالبا ما تكون حركة العمل والبناء ليلاً مستخدمين في ذلك المواد البدائية والاولية للمأوى مثل الحجارة، والخشب والصفيح والكرتون وغيرها، مع ملاحظة افتقار هذه المناطق للتخطيط والتنظيم.</a:t>
            </a:r>
            <a:endParaRPr lang="en-US" dirty="0"/>
          </a:p>
          <a:p>
            <a:pPr marL="0" indent="0" algn="jus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764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3" name="مستطيل 2"/>
          <p:cNvSpPr/>
          <p:nvPr/>
        </p:nvSpPr>
        <p:spPr>
          <a:xfrm>
            <a:off x="3378200" y="1102886"/>
            <a:ext cx="6096000" cy="3046988"/>
          </a:xfrm>
          <a:prstGeom prst="rect">
            <a:avLst/>
          </a:prstGeom>
        </p:spPr>
        <p:txBody>
          <a:bodyPr>
            <a:spAutoFit/>
          </a:bodyPr>
          <a:lstStyle/>
          <a:p>
            <a:pPr indent="457200"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وبناء عليه فان المناطق العشوائية ما هي الا مناطق متخلفة للغاية، لذلك يطلق عليها علماء الانثروبولوجيا مصيدة الفقر والحرمان، أو حزمة البؤس. كما يوصف سكانها القاطنين في المدن من قبل بعض العلماء "بالهامشيين الحضريين"، فهم جغرافيا يسكنون أطراف المدن، وهم طبيعيا محرومون من الخدمات العامة، وهم اقتصادياً واجتماعياً بعيدين عن الحياة الحضرية، وبيئياً يعانون من كل أنواع التلوث والتخلف العمراني.</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16000" y="787043"/>
            <a:ext cx="9740900" cy="5262979"/>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وتعد المناطق العشوائية بمثابة البيئة الحاضنة للعنف السياسي، فالعشوائيات بظروفها الاجتماعية والاقتصادية وطبيعتها الايكولوجية وتركيبها الديمغرافي تساعد على انتشار السلوك السياسي العنيف، وهو الامر الذي يجد تفسيره في تقاطع معاملات التهميش من حرمان اقتصادي وسلبية سياسية (تدني نسب المشاركة السياسية) في ظل الغياب الأمني للدولة مما يوفر الشروط الأولية لنمو وتوطن ايديولوجيات العنف، فتحليل الأصول الاجتماعية لأعضاء التنظيمات الإرهابية –على سبيل المثال- يوضح بجلاء مسئولية هذه المناطق كبيئة حاضنة وداعمة للعنف بأشكاله المختلفة. وتتصف معظم المناطق العشوائية بعدم وجود منافذ لبعض المواقع، مما يؤدي إلى صعوبة الوصول اليها في الحالات الضرورية كالإسعاف أو الإنقاذ في حالات الحريق او مطاردة المجرمين، مما يجعل المناطق العشوائية بؤرا خطيرة لتوليد الاجرام والمجرمين لبعدها عن الأجهزة الأمنية ولصعوبة الوصول اليها. كما يلاحظ ان الخدمات الأمنية لا تتوفر في معظم المناطق العشوائية بالصورة التي تتفق مع خطورة تلك الأماكن، وفي بعض العشوائيات قد يكون الامن معدوما باعتبارها خارجة المدينة، هذا بالإضافة الى عدم الاعتراف بها من قبل الإدارات المحلية وادارات البلديات، وقد يرتكب بعض سكان العشوائيات جرائم داخل المدينة كالسرقة وترويج المخدرات وغيرها ثم يعودون الى مخابئهم في المناطق العشوائية.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774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124</TotalTime>
  <Words>649</Words>
  <Application>Microsoft Office PowerPoint</Application>
  <PresentationFormat>ملء الشاشة</PresentationFormat>
  <Paragraphs>13</Paragraphs>
  <Slides>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vt:i4>
      </vt:variant>
    </vt:vector>
  </HeadingPairs>
  <TitlesOfParts>
    <vt:vector size="12"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48</cp:revision>
  <dcterms:created xsi:type="dcterms:W3CDTF">1980-01-01T20:09:53Z</dcterms:created>
  <dcterms:modified xsi:type="dcterms:W3CDTF">2018-02-08T14:34:22Z</dcterms:modified>
</cp:coreProperties>
</file>