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3" autoAdjust="0"/>
    <p:restoredTop sz="94660"/>
  </p:normalViewPr>
  <p:slideViewPr>
    <p:cSldViewPr snapToGrid="0">
      <p:cViewPr varScale="1">
        <p:scale>
          <a:sx n="75" d="100"/>
          <a:sy n="75" d="100"/>
        </p:scale>
        <p:origin x="498"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ar-SA" smtClean="0"/>
              <a:t>انقر لتحرير نمط العنوان الرئيسي</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en-US" dirty="0"/>
          </a:p>
        </p:txBody>
      </p:sp>
      <p:sp>
        <p:nvSpPr>
          <p:cNvPr id="4" name="Date Placeholder 3"/>
          <p:cNvSpPr>
            <a:spLocks noGrp="1"/>
          </p:cNvSpPr>
          <p:nvPr>
            <p:ph type="dt" sz="half" idx="10"/>
          </p:nvPr>
        </p:nvSpPr>
        <p:spPr/>
        <p:txBody>
          <a:bodyPr/>
          <a:lstStyle/>
          <a:p>
            <a:fld id="{837F5998-810B-4EC1-A923-EC79675A8282}" type="datetimeFigureOut">
              <a:rPr lang="en-US" smtClean="0"/>
              <a:t>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B10270-9D0C-4598-8DC1-A0D55AFF91A3}" type="slidenum">
              <a:rPr lang="en-US" smtClean="0"/>
              <a:t>‹#›</a:t>
            </a:fld>
            <a:endParaRPr lang="en-US"/>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1281810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صورة بانورامية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smtClean="0"/>
              <a:t>انقر فوق الأيقونة لإضافة صورة</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smtClean="0"/>
              <a:t>انقر لتحرير أنماط النص الرئيسي</a:t>
            </a:r>
          </a:p>
        </p:txBody>
      </p:sp>
      <p:sp>
        <p:nvSpPr>
          <p:cNvPr id="3" name="Date Placeholder 2"/>
          <p:cNvSpPr>
            <a:spLocks noGrp="1"/>
          </p:cNvSpPr>
          <p:nvPr>
            <p:ph type="dt" sz="half" idx="10"/>
          </p:nvPr>
        </p:nvSpPr>
        <p:spPr/>
        <p:txBody>
          <a:bodyPr/>
          <a:lstStyle/>
          <a:p>
            <a:fld id="{837F5998-810B-4EC1-A923-EC79675A8282}" type="datetimeFigureOut">
              <a:rPr lang="en-US" smtClean="0"/>
              <a:t>2/6/2018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8B10270-9D0C-4598-8DC1-A0D55AFF91A3}" type="slidenum">
              <a:rPr lang="en-US" smtClean="0"/>
              <a:t>‹#›</a:t>
            </a:fld>
            <a:endParaRPr lang="en-US"/>
          </a:p>
        </p:txBody>
      </p:sp>
    </p:spTree>
    <p:extLst>
      <p:ext uri="{BB962C8B-B14F-4D97-AF65-F5344CB8AC3E}">
        <p14:creationId xmlns:p14="http://schemas.microsoft.com/office/powerpoint/2010/main" val="11342783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العنوان والتسمية ال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837F5998-810B-4EC1-A923-EC79675A8282}" type="datetimeFigureOut">
              <a:rPr lang="en-US" smtClean="0"/>
              <a:t>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B10270-9D0C-4598-8DC1-A0D55AFF91A3}" type="slidenum">
              <a:rPr lang="en-US" smtClean="0"/>
              <a:t>‹#›</a:t>
            </a:fld>
            <a:endParaRPr lang="en-US"/>
          </a:p>
        </p:txBody>
      </p:sp>
    </p:spTree>
    <p:extLst>
      <p:ext uri="{BB962C8B-B14F-4D97-AF65-F5344CB8AC3E}">
        <p14:creationId xmlns:p14="http://schemas.microsoft.com/office/powerpoint/2010/main" val="42696182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اقتباس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ar-SA" smtClean="0"/>
              <a:t>انقر لتحرير نمط العنوان الرئيسي</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smtClean="0"/>
              <a:t>انقر لتحرير أنماط النص الرئيسي</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837F5998-810B-4EC1-A923-EC79675A8282}" type="datetimeFigureOut">
              <a:rPr lang="en-US" smtClean="0"/>
              <a:t>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B10270-9D0C-4598-8DC1-A0D55AFF91A3}" type="slidenum">
              <a:rPr lang="en-US" smtClean="0"/>
              <a:t>‹#›</a:t>
            </a:fld>
            <a:endParaRPr lang="en-US"/>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7206417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بطاقة اسم">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837F5998-810B-4EC1-A923-EC79675A8282}" type="datetimeFigureOut">
              <a:rPr lang="en-US" smtClean="0"/>
              <a:t>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B10270-9D0C-4598-8DC1-A0D55AFF91A3}" type="slidenum">
              <a:rPr lang="en-US" smtClean="0"/>
              <a:t>‹#›</a:t>
            </a:fld>
            <a:endParaRPr lang="en-US"/>
          </a:p>
        </p:txBody>
      </p:sp>
    </p:spTree>
    <p:extLst>
      <p:ext uri="{BB962C8B-B14F-4D97-AF65-F5344CB8AC3E}">
        <p14:creationId xmlns:p14="http://schemas.microsoft.com/office/powerpoint/2010/main" val="33521128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بطاقة اسم ذات اقتباس">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ar-SA" smtClean="0"/>
              <a:t>انقر لتحرير نمط العنوان الرئيسي</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ar-SA" smtClean="0"/>
              <a:t>انقر لتحرير أنماط النص الرئيسي</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837F5998-810B-4EC1-A923-EC79675A8282}" type="datetimeFigureOut">
              <a:rPr lang="en-US" smtClean="0"/>
              <a:t>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B10270-9D0C-4598-8DC1-A0D55AFF91A3}" type="slidenum">
              <a:rPr lang="en-US" smtClean="0"/>
              <a:t>‹#›</a:t>
            </a:fld>
            <a:endParaRPr lang="en-US"/>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5315247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صواب أو خطأ">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ar-SA" smtClean="0"/>
              <a:t>انقر لتحرير نمط العنوان الرئيسي</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ar-SA" smtClean="0"/>
              <a:t>انقر لتحرير أنماط النص الرئيسي</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837F5998-810B-4EC1-A923-EC79675A8282}" type="datetimeFigureOut">
              <a:rPr lang="en-US" smtClean="0"/>
              <a:t>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B10270-9D0C-4598-8DC1-A0D55AFF91A3}" type="slidenum">
              <a:rPr lang="en-US" smtClean="0"/>
              <a:t>‹#›</a:t>
            </a:fld>
            <a:endParaRPr lang="en-US"/>
          </a:p>
        </p:txBody>
      </p:sp>
    </p:spTree>
    <p:extLst>
      <p:ext uri="{BB962C8B-B14F-4D97-AF65-F5344CB8AC3E}">
        <p14:creationId xmlns:p14="http://schemas.microsoft.com/office/powerpoint/2010/main" val="33308755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p:txBody>
          <a:bodyPr vert="eaVert" ancho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837F5998-810B-4EC1-A923-EC79675A8282}" type="datetimeFigureOut">
              <a:rPr lang="en-US" smtClean="0"/>
              <a:t>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B10270-9D0C-4598-8DC1-A0D55AFF91A3}" type="slidenum">
              <a:rPr lang="en-US" smtClean="0"/>
              <a:t>‹#›</a:t>
            </a:fld>
            <a:endParaRPr lang="en-US"/>
          </a:p>
        </p:txBody>
      </p:sp>
    </p:spTree>
    <p:extLst>
      <p:ext uri="{BB962C8B-B14F-4D97-AF65-F5344CB8AC3E}">
        <p14:creationId xmlns:p14="http://schemas.microsoft.com/office/powerpoint/2010/main" val="349871315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837F5998-810B-4EC1-A923-EC79675A8282}" type="datetimeFigureOut">
              <a:rPr lang="en-US" smtClean="0"/>
              <a:t>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B10270-9D0C-4598-8DC1-A0D55AFF91A3}" type="slidenum">
              <a:rPr lang="en-US" smtClean="0"/>
              <a:t>‹#›</a:t>
            </a:fld>
            <a:endParaRPr lang="en-US"/>
          </a:p>
        </p:txBody>
      </p:sp>
    </p:spTree>
    <p:extLst>
      <p:ext uri="{BB962C8B-B14F-4D97-AF65-F5344CB8AC3E}">
        <p14:creationId xmlns:p14="http://schemas.microsoft.com/office/powerpoint/2010/main" val="32585942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Content Placeholder 2"/>
          <p:cNvSpPr>
            <a:spLocks noGrp="1"/>
          </p:cNvSpPr>
          <p:nvPr>
            <p:ph idx="1"/>
          </p:nvPr>
        </p:nvSpPr>
        <p:spPr/>
        <p:txBody>
          <a:bodyPr anchor="ct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837F5998-810B-4EC1-A923-EC79675A8282}" type="datetimeFigureOut">
              <a:rPr lang="en-US" smtClean="0"/>
              <a:t>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B10270-9D0C-4598-8DC1-A0D55AFF91A3}" type="slidenum">
              <a:rPr lang="en-US" smtClean="0"/>
              <a:t>‹#›</a:t>
            </a:fld>
            <a:endParaRPr lang="en-US"/>
          </a:p>
        </p:txBody>
      </p:sp>
    </p:spTree>
    <p:extLst>
      <p:ext uri="{BB962C8B-B14F-4D97-AF65-F5344CB8AC3E}">
        <p14:creationId xmlns:p14="http://schemas.microsoft.com/office/powerpoint/2010/main" val="29769466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837F5998-810B-4EC1-A923-EC79675A8282}" type="datetimeFigureOut">
              <a:rPr lang="en-US" smtClean="0"/>
              <a:t>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B10270-9D0C-4598-8DC1-A0D55AFF91A3}" type="slidenum">
              <a:rPr lang="en-US" smtClean="0"/>
              <a:t>‹#›</a:t>
            </a:fld>
            <a:endParaRPr lang="en-US"/>
          </a:p>
        </p:txBody>
      </p:sp>
    </p:spTree>
    <p:extLst>
      <p:ext uri="{BB962C8B-B14F-4D97-AF65-F5344CB8AC3E}">
        <p14:creationId xmlns:p14="http://schemas.microsoft.com/office/powerpoint/2010/main" val="1006515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Date Placeholder 4"/>
          <p:cNvSpPr>
            <a:spLocks noGrp="1"/>
          </p:cNvSpPr>
          <p:nvPr>
            <p:ph type="dt" sz="half" idx="10"/>
          </p:nvPr>
        </p:nvSpPr>
        <p:spPr/>
        <p:txBody>
          <a:bodyPr/>
          <a:lstStyle/>
          <a:p>
            <a:fld id="{837F5998-810B-4EC1-A923-EC79675A8282}" type="datetimeFigureOut">
              <a:rPr lang="en-US" smtClean="0"/>
              <a:t>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B10270-9D0C-4598-8DC1-A0D55AFF91A3}" type="slidenum">
              <a:rPr lang="en-US" smtClean="0"/>
              <a:t>‹#›</a:t>
            </a:fld>
            <a:endParaRPr lang="en-US"/>
          </a:p>
        </p:txBody>
      </p:sp>
    </p:spTree>
    <p:extLst>
      <p:ext uri="{BB962C8B-B14F-4D97-AF65-F5344CB8AC3E}">
        <p14:creationId xmlns:p14="http://schemas.microsoft.com/office/powerpoint/2010/main" val="7392755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7" name="Date Placeholder 6"/>
          <p:cNvSpPr>
            <a:spLocks noGrp="1"/>
          </p:cNvSpPr>
          <p:nvPr>
            <p:ph type="dt" sz="half" idx="10"/>
          </p:nvPr>
        </p:nvSpPr>
        <p:spPr/>
        <p:txBody>
          <a:bodyPr/>
          <a:lstStyle/>
          <a:p>
            <a:fld id="{837F5998-810B-4EC1-A923-EC79675A8282}" type="datetimeFigureOut">
              <a:rPr lang="en-US" smtClean="0"/>
              <a:t>2/6/2018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8B10270-9D0C-4598-8DC1-A0D55AFF91A3}" type="slidenum">
              <a:rPr lang="en-US" smtClean="0"/>
              <a:t>‹#›</a:t>
            </a:fld>
            <a:endParaRPr lang="en-US"/>
          </a:p>
        </p:txBody>
      </p:sp>
    </p:spTree>
    <p:extLst>
      <p:ext uri="{BB962C8B-B14F-4D97-AF65-F5344CB8AC3E}">
        <p14:creationId xmlns:p14="http://schemas.microsoft.com/office/powerpoint/2010/main" val="5260463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Date Placeholder 2"/>
          <p:cNvSpPr>
            <a:spLocks noGrp="1"/>
          </p:cNvSpPr>
          <p:nvPr>
            <p:ph type="dt" sz="half" idx="10"/>
          </p:nvPr>
        </p:nvSpPr>
        <p:spPr/>
        <p:txBody>
          <a:bodyPr/>
          <a:lstStyle/>
          <a:p>
            <a:fld id="{837F5998-810B-4EC1-A923-EC79675A8282}" type="datetimeFigureOut">
              <a:rPr lang="en-US" smtClean="0"/>
              <a:t>2/6/2018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8B10270-9D0C-4598-8DC1-A0D55AFF91A3}" type="slidenum">
              <a:rPr lang="en-US" smtClean="0"/>
              <a:t>‹#›</a:t>
            </a:fld>
            <a:endParaRPr lang="en-US"/>
          </a:p>
        </p:txBody>
      </p:sp>
    </p:spTree>
    <p:extLst>
      <p:ext uri="{BB962C8B-B14F-4D97-AF65-F5344CB8AC3E}">
        <p14:creationId xmlns:p14="http://schemas.microsoft.com/office/powerpoint/2010/main" val="26083568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7F5998-810B-4EC1-A923-EC79675A8282}" type="datetimeFigureOut">
              <a:rPr lang="en-US" smtClean="0"/>
              <a:t>2/6/2018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8B10270-9D0C-4598-8DC1-A0D55AFF91A3}" type="slidenum">
              <a:rPr lang="en-US" smtClean="0"/>
              <a:t>‹#›</a:t>
            </a:fld>
            <a:endParaRPr lang="en-US"/>
          </a:p>
        </p:txBody>
      </p:sp>
    </p:spTree>
    <p:extLst>
      <p:ext uri="{BB962C8B-B14F-4D97-AF65-F5344CB8AC3E}">
        <p14:creationId xmlns:p14="http://schemas.microsoft.com/office/powerpoint/2010/main" val="1697107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ar-SA" smtClean="0"/>
              <a:t>انقر لتحرير نمط العنوان الرئيسي</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837F5998-810B-4EC1-A923-EC79675A8282}" type="datetimeFigureOut">
              <a:rPr lang="en-US" smtClean="0"/>
              <a:t>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B10270-9D0C-4598-8DC1-A0D55AFF91A3}" type="slidenum">
              <a:rPr lang="en-US" smtClean="0"/>
              <a:t>‹#›</a:t>
            </a:fld>
            <a:endParaRPr lang="en-US"/>
          </a:p>
        </p:txBody>
      </p:sp>
    </p:spTree>
    <p:extLst>
      <p:ext uri="{BB962C8B-B14F-4D97-AF65-F5344CB8AC3E}">
        <p14:creationId xmlns:p14="http://schemas.microsoft.com/office/powerpoint/2010/main" val="910816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ar-SA" smtClean="0"/>
              <a:t>انقر لتحرير نمط العنوان الرئيسي</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smtClean="0"/>
              <a:t>انقر فوق الأيقونة لإضافة صورة</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837F5998-810B-4EC1-A923-EC79675A8282}" type="datetimeFigureOut">
              <a:rPr lang="en-US" smtClean="0"/>
              <a:t>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B10270-9D0C-4598-8DC1-A0D55AFF91A3}" type="slidenum">
              <a:rPr lang="en-US" smtClean="0"/>
              <a:t>‹#›</a:t>
            </a:fld>
            <a:endParaRPr lang="en-US"/>
          </a:p>
        </p:txBody>
      </p:sp>
    </p:spTree>
    <p:extLst>
      <p:ext uri="{BB962C8B-B14F-4D97-AF65-F5344CB8AC3E}">
        <p14:creationId xmlns:p14="http://schemas.microsoft.com/office/powerpoint/2010/main" val="8610351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837F5998-810B-4EC1-A923-EC79675A8282}" type="datetimeFigureOut">
              <a:rPr lang="en-US" smtClean="0"/>
              <a:t>2/6/2018</a:t>
            </a:fld>
            <a:endParaRPr lang="en-US"/>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38B10270-9D0C-4598-8DC1-A0D55AFF91A3}" type="slidenum">
              <a:rPr lang="en-US" smtClean="0"/>
              <a:t>‹#›</a:t>
            </a:fld>
            <a:endParaRPr lang="en-US"/>
          </a:p>
        </p:txBody>
      </p:sp>
    </p:spTree>
    <p:extLst>
      <p:ext uri="{BB962C8B-B14F-4D97-AF65-F5344CB8AC3E}">
        <p14:creationId xmlns:p14="http://schemas.microsoft.com/office/powerpoint/2010/main" val="2503684786"/>
      </p:ext>
    </p:extLst>
  </p:cSld>
  <p:clrMap bg1="dk1" tx1="lt1" bg2="dk2" tx2="lt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 id="2147483725" r:id="rId12"/>
    <p:sldLayoutId id="2147483726" r:id="rId13"/>
    <p:sldLayoutId id="2147483727" r:id="rId14"/>
    <p:sldLayoutId id="2147483728" r:id="rId15"/>
    <p:sldLayoutId id="2147483729" r:id="rId16"/>
    <p:sldLayoutId id="2147483730" r:id="rId17"/>
  </p:sldLayoutIdLst>
  <p:txStyles>
    <p:titleStyle>
      <a:lvl1pPr algn="l" defTabSz="457200" rtl="1" eaLnBrk="1" latinLnBrk="0" hangingPunct="1">
        <a:spcBef>
          <a:spcPct val="0"/>
        </a:spcBef>
        <a:buNone/>
        <a:defRPr sz="3600" kern="1200" cap="all">
          <a:ln w="3175" cmpd="sng">
            <a:noFill/>
          </a:ln>
          <a:solidFill>
            <a:schemeClr val="tx1"/>
          </a:solidFill>
          <a:effectLst/>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285750" indent="-285750" algn="r" defTabSz="457200" rtl="1"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tx1"/>
          </a:solidFill>
          <a:effectLst/>
          <a:latin typeface="+mn-lt"/>
          <a:ea typeface="+mn-ea"/>
          <a:cs typeface="+mn-cs"/>
        </a:defRPr>
      </a:lvl1pPr>
      <a:lvl2pPr marL="742950" indent="-285750" algn="r" defTabSz="457200" rtl="1"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tx1"/>
          </a:solidFill>
          <a:effectLst/>
          <a:latin typeface="+mn-lt"/>
          <a:ea typeface="+mn-ea"/>
          <a:cs typeface="+mn-cs"/>
        </a:defRPr>
      </a:lvl2pPr>
      <a:lvl3pPr marL="1200150" indent="-285750" algn="r" defTabSz="457200" rtl="1"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tx1"/>
          </a:solidFill>
          <a:effectLst/>
          <a:latin typeface="+mn-lt"/>
          <a:ea typeface="+mn-ea"/>
          <a:cs typeface="+mn-cs"/>
        </a:defRPr>
      </a:lvl3pPr>
      <a:lvl4pPr marL="1543050" indent="-17145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tx1"/>
          </a:solidFill>
          <a:effectLst/>
          <a:latin typeface="+mn-lt"/>
          <a:ea typeface="+mn-ea"/>
          <a:cs typeface="+mn-cs"/>
        </a:defRPr>
      </a:lvl4pPr>
      <a:lvl5pPr marL="2000250" indent="-17145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tx1"/>
          </a:solidFill>
          <a:effectLst/>
          <a:latin typeface="+mn-lt"/>
          <a:ea typeface="+mn-ea"/>
          <a:cs typeface="+mn-cs"/>
        </a:defRPr>
      </a:lvl5pPr>
      <a:lvl6pPr marL="2514600" indent="-22860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tx1"/>
          </a:solidFill>
          <a:effectLst/>
          <a:latin typeface="+mn-lt"/>
          <a:ea typeface="+mn-ea"/>
          <a:cs typeface="+mn-cs"/>
        </a:defRPr>
      </a:lvl6pPr>
      <a:lvl7pPr marL="2971800" indent="-22860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tx1"/>
          </a:solidFill>
          <a:effectLst/>
          <a:latin typeface="+mn-lt"/>
          <a:ea typeface="+mn-ea"/>
          <a:cs typeface="+mn-cs"/>
        </a:defRPr>
      </a:lvl7pPr>
      <a:lvl8pPr marL="3429000" indent="-22860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tx1"/>
          </a:solidFill>
          <a:effectLst/>
          <a:latin typeface="+mn-lt"/>
          <a:ea typeface="+mn-ea"/>
          <a:cs typeface="+mn-cs"/>
        </a:defRPr>
      </a:lvl8pPr>
      <a:lvl9pPr marL="3886200" indent="-22860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tx1"/>
          </a:solidFill>
          <a:effectLst/>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089765" y="851770"/>
            <a:ext cx="8304756" cy="5398718"/>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rtl="1">
              <a:lnSpc>
                <a:spcPct val="150000"/>
              </a:lnSpc>
            </a:pPr>
            <a:r>
              <a:rPr lang="ar-IQ" sz="3200" b="1" dirty="0">
                <a:latin typeface="Arial" panose="020B0604020202020204" pitchFamily="34" charset="0"/>
                <a:cs typeface="Arial" panose="020B0604020202020204" pitchFamily="34" charset="0"/>
              </a:rPr>
              <a:t>الجامعة المستنصرية</a:t>
            </a:r>
            <a:r>
              <a:rPr lang="en-US" sz="3200" dirty="0">
                <a:latin typeface="Arial" panose="020B0604020202020204" pitchFamily="34" charset="0"/>
                <a:cs typeface="Arial" panose="020B0604020202020204" pitchFamily="34" charset="0"/>
              </a:rPr>
              <a:t> / </a:t>
            </a:r>
            <a:r>
              <a:rPr lang="ar-IQ" sz="3200" b="1" dirty="0" smtClean="0">
                <a:latin typeface="Arial" panose="020B0604020202020204" pitchFamily="34" charset="0"/>
                <a:cs typeface="Arial" panose="020B0604020202020204" pitchFamily="34" charset="0"/>
              </a:rPr>
              <a:t>كلية </a:t>
            </a:r>
            <a:r>
              <a:rPr lang="ar-IQ" sz="3200" b="1" dirty="0">
                <a:latin typeface="Arial" panose="020B0604020202020204" pitchFamily="34" charset="0"/>
                <a:cs typeface="Arial" panose="020B0604020202020204" pitchFamily="34" charset="0"/>
              </a:rPr>
              <a:t>الآداب</a:t>
            </a:r>
            <a:endParaRPr lang="en-US" sz="3200" dirty="0">
              <a:latin typeface="Arial" panose="020B0604020202020204" pitchFamily="34" charset="0"/>
              <a:cs typeface="Arial" panose="020B0604020202020204" pitchFamily="34" charset="0"/>
            </a:endParaRPr>
          </a:p>
          <a:p>
            <a:pPr algn="ctr" rtl="1">
              <a:lnSpc>
                <a:spcPct val="150000"/>
              </a:lnSpc>
            </a:pPr>
            <a:r>
              <a:rPr lang="ar-IQ" sz="3200" b="1" dirty="0" smtClean="0">
                <a:latin typeface="Arial" panose="020B0604020202020204" pitchFamily="34" charset="0"/>
                <a:cs typeface="Arial" panose="020B0604020202020204" pitchFamily="34" charset="0"/>
              </a:rPr>
              <a:t>قسم الانثروبولوجيا </a:t>
            </a:r>
            <a:r>
              <a:rPr lang="ar-IQ" sz="3200" b="1" dirty="0">
                <a:latin typeface="Arial" panose="020B0604020202020204" pitchFamily="34" charset="0"/>
                <a:cs typeface="Arial" panose="020B0604020202020204" pitchFamily="34" charset="0"/>
              </a:rPr>
              <a:t>والاجتماع</a:t>
            </a:r>
            <a:endParaRPr lang="en-US" sz="3200" dirty="0">
              <a:latin typeface="Arial" panose="020B0604020202020204" pitchFamily="34" charset="0"/>
              <a:cs typeface="Arial" panose="020B0604020202020204" pitchFamily="34" charset="0"/>
            </a:endParaRPr>
          </a:p>
          <a:p>
            <a:pPr algn="ctr" rtl="1">
              <a:lnSpc>
                <a:spcPct val="150000"/>
              </a:lnSpc>
            </a:pPr>
            <a:r>
              <a:rPr lang="ar-IQ" sz="3200" b="1" dirty="0">
                <a:latin typeface="Arial" panose="020B0604020202020204" pitchFamily="34" charset="0"/>
                <a:cs typeface="Arial" panose="020B0604020202020204" pitchFamily="34" charset="0"/>
              </a:rPr>
              <a:t>المرحلة </a:t>
            </a:r>
            <a:r>
              <a:rPr lang="ar-IQ" sz="3200" b="1" dirty="0" smtClean="0">
                <a:latin typeface="Arial" panose="020B0604020202020204" pitchFamily="34" charset="0"/>
                <a:cs typeface="Arial" panose="020B0604020202020204" pitchFamily="34" charset="0"/>
              </a:rPr>
              <a:t>الثانية: مناهج البحث الانثروبولوجي</a:t>
            </a:r>
            <a:endParaRPr lang="en-US" sz="3200" dirty="0">
              <a:latin typeface="Arial" panose="020B0604020202020204" pitchFamily="34" charset="0"/>
              <a:cs typeface="Arial" panose="020B0604020202020204" pitchFamily="34" charset="0"/>
            </a:endParaRPr>
          </a:p>
          <a:p>
            <a:pPr algn="ctr" rtl="1">
              <a:lnSpc>
                <a:spcPct val="150000"/>
              </a:lnSpc>
            </a:pPr>
            <a:r>
              <a:rPr lang="ar-IQ" sz="3200" b="1" dirty="0">
                <a:latin typeface="Arial" panose="020B0604020202020204" pitchFamily="34" charset="0"/>
                <a:cs typeface="Arial" panose="020B0604020202020204" pitchFamily="34" charset="0"/>
              </a:rPr>
              <a:t>أستاذ المادة: أ.م. د. بشير ناظر حميد</a:t>
            </a:r>
            <a:endParaRPr lang="en-US" sz="3200" dirty="0">
              <a:latin typeface="Arial" panose="020B0604020202020204" pitchFamily="34" charset="0"/>
              <a:cs typeface="Arial" panose="020B0604020202020204" pitchFamily="34" charset="0"/>
            </a:endParaRPr>
          </a:p>
          <a:p>
            <a:pPr algn="ctr" rtl="1">
              <a:lnSpc>
                <a:spcPct val="150000"/>
              </a:lnSpc>
            </a:pPr>
            <a:r>
              <a:rPr lang="ar-IQ" sz="3200" b="1" dirty="0">
                <a:latin typeface="Arial" panose="020B0604020202020204" pitchFamily="34" charset="0"/>
                <a:cs typeface="Arial" panose="020B0604020202020204" pitchFamily="34" charset="0"/>
              </a:rPr>
              <a:t>تسلسل المحاضرة: </a:t>
            </a:r>
            <a:r>
              <a:rPr lang="ar-IQ" sz="3200" b="1" dirty="0">
                <a:latin typeface="Arial" panose="020B0604020202020204" pitchFamily="34" charset="0"/>
                <a:cs typeface="Arial" panose="020B0604020202020204" pitchFamily="34" charset="0"/>
              </a:rPr>
              <a:t>3</a:t>
            </a:r>
            <a:endParaRPr lang="en-US" sz="3200" dirty="0" smtClean="0">
              <a:latin typeface="Arial" panose="020B0604020202020204" pitchFamily="34" charset="0"/>
              <a:cs typeface="Arial" panose="020B0604020202020204" pitchFamily="34" charset="0"/>
            </a:endParaRPr>
          </a:p>
          <a:p>
            <a:pPr algn="ctr" rtl="1">
              <a:lnSpc>
                <a:spcPct val="107000"/>
              </a:lnSpc>
              <a:spcAft>
                <a:spcPts val="800"/>
              </a:spcAft>
            </a:pPr>
            <a:r>
              <a:rPr lang="ar-IQ" sz="3200" b="1" dirty="0" smtClean="0">
                <a:latin typeface="Arial" panose="020B0604020202020204" pitchFamily="34" charset="0"/>
                <a:cs typeface="Arial" panose="020B0604020202020204" pitchFamily="34" charset="0"/>
              </a:rPr>
              <a:t>أسم </a:t>
            </a:r>
            <a:r>
              <a:rPr lang="ar-IQ" sz="3200" b="1" dirty="0" smtClean="0">
                <a:latin typeface="Arial" panose="020B0604020202020204" pitchFamily="34" charset="0"/>
                <a:cs typeface="Arial" panose="020B0604020202020204" pitchFamily="34" charset="0"/>
              </a:rPr>
              <a:t>المحاضرة: تحديد مشكلة البحث</a:t>
            </a:r>
            <a:endParaRPr lang="en-US" sz="2400" dirty="0" smtClean="0">
              <a:latin typeface="Calibri" panose="020F0502020204030204" pitchFamily="34" charset="0"/>
              <a:ea typeface="Calibri" panose="020F0502020204030204" pitchFamily="34" charset="0"/>
              <a:cs typeface="Arial" panose="020B0604020202020204" pitchFamily="34" charset="0"/>
            </a:endParaRPr>
          </a:p>
          <a:p>
            <a:pPr algn="ctr">
              <a:lnSpc>
                <a:spcPct val="150000"/>
              </a:lnSpc>
            </a:pPr>
            <a:endParaRPr lang="en-US"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171744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3" y="371958"/>
            <a:ext cx="8807629" cy="6044339"/>
          </a:xfrm>
        </p:spPr>
        <p:txBody>
          <a:bodyPr>
            <a:noAutofit/>
          </a:bodyPr>
          <a:lstStyle/>
          <a:p>
            <a:pPr indent="457200" algn="just">
              <a:lnSpc>
                <a:spcPct val="150000"/>
              </a:lnSpc>
              <a:spcAft>
                <a:spcPts val="800"/>
              </a:spcAft>
            </a:pPr>
            <a:r>
              <a:rPr lang="ar-IQ" dirty="0"/>
              <a:t>كثيرا ما تفهم مشكلة البحث في العلوم الطبيعية فهما خاطئا، حيث قد يعتبرها البعض مشكلة واقعية نريد أن نقدم لها حلا كمشكلة السكان أو مشكلة البطالة أو غيرهما من المشكلات الاجتماعية، حقيقة أن هذه المشكلات يمكن أن تخضع للدراسة بوصفها حالات لمشكلات اجتماعية، أو بفرض جمع بيانات عن المشكلة من أجل فهمها ومن أجل الإحاطة بكافة المتغيرات الفاعلة فيها. ولكننا عندما نتحدث عن مشكلات البحوث فإننا لا نقصد بها مطلقا وجود مشكلات عملية نحاول نحن أن نتصدى لها بالحل. ذلك فهم خاطئ يرتبط أكثر بجوانب تطبيقية في العلوم الاجتماعية ليس هنا مكان دراستها. فالمشكلة الواقعية لا تكون مشكلة للبحث إلا في ضوء نقص حلقة المعلومات حولها، ونقص الخبرة بها.</a:t>
            </a:r>
            <a:endParaRPr lang="en-US" dirty="0"/>
          </a:p>
          <a:p>
            <a:pPr indent="457200" algn="just" rtl="1">
              <a:lnSpc>
                <a:spcPct val="150000"/>
              </a:lnSpc>
              <a:spcAft>
                <a:spcPts val="800"/>
              </a:spcAft>
            </a:pPr>
            <a:endParaRPr lang="en-US" sz="20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4882770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3" y="371958"/>
            <a:ext cx="8807629" cy="6044339"/>
          </a:xfrm>
        </p:spPr>
        <p:txBody>
          <a:bodyPr>
            <a:noAutofit/>
          </a:bodyPr>
          <a:lstStyle/>
          <a:p>
            <a:pPr indent="0" algn="just">
              <a:lnSpc>
                <a:spcPct val="150000"/>
              </a:lnSpc>
              <a:spcAft>
                <a:spcPts val="800"/>
              </a:spcAft>
              <a:buNone/>
            </a:pPr>
            <a:r>
              <a:rPr lang="ar-IQ" dirty="0"/>
              <a:t>ولذلك فإننا نميل إلى النظر إلى مشكلة البحث بوصفها مشكلة معرفية، أي مشكلة توجد في عقولنا، وفي نطاق ما نعرف بشأن قضية معينة، أو سلوك معين، أو مجموعة مترابطة من الحقائق الاجتماعية، أو حتى مشكلة واقعية يعاني منها الناس. أن ظهور مشكلة البحث يعني وجود إشكالية معرفية، أي وجود منطقة غامضة في تفكيرنا بصدد موضوع من موضوعات الحياة الاجتماعية. وهذه المنطقة الغامضة من التفكير تثير عدداً من التساؤلات حول الموضوع، ولذلك يميل فلاسفة العلم الى النظر الى المشكلة بوصفها تمثل عائقا فكريا امام التفكير في شأن من الشؤون أو مسألة من المسائل.</a:t>
            </a:r>
            <a:endParaRPr lang="en-US" sz="20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2820723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3" y="371958"/>
            <a:ext cx="8807629" cy="6044339"/>
          </a:xfrm>
        </p:spPr>
        <p:txBody>
          <a:bodyPr>
            <a:noAutofit/>
          </a:bodyPr>
          <a:lstStyle/>
          <a:p>
            <a:r>
              <a:rPr lang="ar-IQ" dirty="0"/>
              <a:t>وطرح السؤال هو البداية الأولى لظهور المشكلة، وهو سؤال ما يلبث أن يجر أسئلة أخرى، فإذا سألنا أنفسنا ونحن نفكر في مسألة معينة، ما الذي يحدث؟ فإن هذا السؤال ما يلبث أن يجر أسئلة من نوع: كيف يحدث؟ ولماذا يحدث؟ وما الظروف التي تحيط بهذا الذي يحدث؟ وهل هو حدث عارض ام مستمر؟ إلى اخر هذه الأسئلة التي تجسد المشكلة المعرفية وتعبر عنها.</a:t>
            </a:r>
            <a:endParaRPr lang="en-US" dirty="0"/>
          </a:p>
          <a:p>
            <a:r>
              <a:rPr lang="ar-IQ" dirty="0"/>
              <a:t>والمشكلة البحثية تظهر في ادمغة الباحثين وفي عقولهم، وهي تعبر عن نفسها في شكل أسئلة تحتاج الى إجابة. ولذلك يمكن ان نحدد المصادر التالية لظهور المشكلة:</a:t>
            </a:r>
            <a:endParaRPr lang="en-US" dirty="0"/>
          </a:p>
          <a:p>
            <a:pPr indent="0" algn="just">
              <a:lnSpc>
                <a:spcPct val="150000"/>
              </a:lnSpc>
              <a:spcAft>
                <a:spcPts val="800"/>
              </a:spcAft>
              <a:buNone/>
            </a:pPr>
            <a:endParaRPr lang="en-US" sz="20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9934017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3" y="371958"/>
            <a:ext cx="8807629" cy="6044339"/>
          </a:xfrm>
        </p:spPr>
        <p:txBody>
          <a:bodyPr>
            <a:noAutofit/>
          </a:bodyPr>
          <a:lstStyle/>
          <a:p>
            <a:pPr lvl="0"/>
            <a:r>
              <a:rPr lang="ar-IQ" dirty="0"/>
              <a:t>المشاهدات الخارجية</a:t>
            </a:r>
            <a:endParaRPr lang="en-US" dirty="0"/>
          </a:p>
          <a:p>
            <a:pPr marL="0" indent="0">
              <a:buNone/>
            </a:pPr>
            <a:r>
              <a:rPr lang="ar-IQ" dirty="0"/>
              <a:t>عندما نلاحظ سلوكاً معيناً يتكرر ويتحول الى سلوك متواتر دون معرفة سبب ظاهر له فأننا نبدأ في طرح أسئلة حول هذا السلوك وأسباب ظهور هذا السلوك أو الظروف المحيطة به.</a:t>
            </a:r>
            <a:endParaRPr lang="en-US" dirty="0"/>
          </a:p>
          <a:p>
            <a:pPr indent="0" algn="just" rtl="1">
              <a:lnSpc>
                <a:spcPct val="150000"/>
              </a:lnSpc>
              <a:spcAft>
                <a:spcPts val="800"/>
              </a:spcAft>
              <a:buNone/>
            </a:pPr>
            <a:endParaRPr lang="en-US" dirty="0">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0783882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3" y="371958"/>
            <a:ext cx="8807629" cy="6044339"/>
          </a:xfrm>
        </p:spPr>
        <p:txBody>
          <a:bodyPr>
            <a:noAutofit/>
          </a:bodyPr>
          <a:lstStyle/>
          <a:p>
            <a:pPr lvl="0"/>
            <a:r>
              <a:rPr lang="ar-IQ" dirty="0"/>
              <a:t>قراءة التراث البحثي</a:t>
            </a:r>
            <a:endParaRPr lang="en-US" sz="1600" dirty="0"/>
          </a:p>
          <a:p>
            <a:pPr marL="0" indent="0">
              <a:buNone/>
            </a:pPr>
            <a:r>
              <a:rPr lang="ar-IQ" dirty="0"/>
              <a:t>عندما نقرأ التراث البحثي لأي موضوع وليكن مثلا موضوع الاستهلاك فأننا قد نجد ثغرة في هذا التراث تشكل هذه الثغرة بداية طرح أسئلة حولها فقد نجد أن بحوث الاستهلاك لم تكشف عن أنواع خاصة من الاستهلاك كالاستهلاك البصري مثلا، أي المتعة المتحققة من مشاهدة الأفلام أو واجهات المحلات أو التسوق ومن هنا نبدأ في طرح أسئلة حول هذا الموضوع تجسد لب المشكلة البحثية.</a:t>
            </a:r>
            <a:endParaRPr lang="en-US" sz="1600" dirty="0"/>
          </a:p>
          <a:p>
            <a:pPr lvl="1" indent="0" algn="just">
              <a:lnSpc>
                <a:spcPct val="107000"/>
              </a:lnSpc>
              <a:spcAft>
                <a:spcPts val="800"/>
              </a:spcAft>
              <a:buNone/>
            </a:pPr>
            <a:endParaRPr lang="en-US"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364777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type="subTitle" idx="4294967295"/>
          </p:nvPr>
        </p:nvSpPr>
        <p:spPr>
          <a:xfrm>
            <a:off x="0" y="3843338"/>
            <a:ext cx="6400800" cy="1947862"/>
          </a:xfrm>
        </p:spPr>
        <p:txBody>
          <a:bodyPr>
            <a:noAutofit/>
          </a:bodyPr>
          <a:lstStyle/>
          <a:p>
            <a:pPr indent="0" algn="just">
              <a:lnSpc>
                <a:spcPct val="107000"/>
              </a:lnSpc>
              <a:spcAft>
                <a:spcPts val="800"/>
              </a:spcAft>
              <a:buNone/>
            </a:pPr>
            <a:r>
              <a:rPr lang="ar-IQ" dirty="0" smtClean="0">
                <a:latin typeface="Calibri" panose="020F0502020204030204" pitchFamily="34" charset="0"/>
                <a:ea typeface="Calibri" panose="020F0502020204030204" pitchFamily="34" charset="0"/>
                <a:cs typeface="Arial" panose="020B0604020202020204" pitchFamily="34" charset="0"/>
              </a:rPr>
              <a:t>.</a:t>
            </a:r>
            <a:endParaRPr lang="en-US" sz="20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مستطيل 3"/>
          <p:cNvSpPr/>
          <p:nvPr/>
        </p:nvSpPr>
        <p:spPr>
          <a:xfrm>
            <a:off x="3632200" y="732167"/>
            <a:ext cx="7366000" cy="5464316"/>
          </a:xfrm>
          <a:prstGeom prst="rect">
            <a:avLst/>
          </a:prstGeom>
        </p:spPr>
        <p:txBody>
          <a:bodyPr wrap="square">
            <a:spAutoFit/>
          </a:bodyPr>
          <a:lstStyle/>
          <a:p>
            <a:pPr lvl="0" algn="just" rtl="1">
              <a:lnSpc>
                <a:spcPct val="107000"/>
              </a:lnSpc>
              <a:spcAft>
                <a:spcPts val="800"/>
              </a:spcAft>
            </a:pPr>
            <a:r>
              <a:rPr lang="ar-IQ" sz="3200" dirty="0" smtClean="0">
                <a:latin typeface="Calibri" panose="020F0502020204030204" pitchFamily="34" charset="0"/>
                <a:ea typeface="Calibri" panose="020F0502020204030204" pitchFamily="34" charset="0"/>
                <a:cs typeface="Simplified Arabic" panose="02020603050405020304" pitchFamily="18" charset="-78"/>
              </a:rPr>
              <a:t>قراءة النظريات السابقة</a:t>
            </a:r>
            <a:endParaRPr lang="en-US" sz="3200" dirty="0">
              <a:latin typeface="Calibri" panose="020F0502020204030204" pitchFamily="34" charset="0"/>
              <a:ea typeface="Calibri" panose="020F0502020204030204" pitchFamily="34" charset="0"/>
              <a:cs typeface="Arial" panose="020B0604020202020204" pitchFamily="34" charset="0"/>
            </a:endParaRPr>
          </a:p>
          <a:p>
            <a:pPr indent="457200" algn="just" rtl="1">
              <a:lnSpc>
                <a:spcPct val="107000"/>
              </a:lnSpc>
              <a:spcAft>
                <a:spcPts val="800"/>
              </a:spcAft>
            </a:pPr>
            <a:r>
              <a:rPr lang="ar-IQ" sz="3200" dirty="0">
                <a:latin typeface="Calibri" panose="020F0502020204030204" pitchFamily="34" charset="0"/>
                <a:ea typeface="Calibri" panose="020F0502020204030204" pitchFamily="34" charset="0"/>
                <a:cs typeface="Simplified Arabic" panose="02020603050405020304" pitchFamily="18" charset="-78"/>
              </a:rPr>
              <a:t>تشكل قراءة النظريات أحد المصادر الأساسية لظهور المشكلات البحثية، فأنا عندما أقرأ نظرية الوعي الاجتماعي عند </a:t>
            </a:r>
            <a:r>
              <a:rPr lang="ar-IQ" sz="3200" dirty="0" err="1">
                <a:latin typeface="Calibri" panose="020F0502020204030204" pitchFamily="34" charset="0"/>
                <a:ea typeface="Calibri" panose="020F0502020204030204" pitchFamily="34" charset="0"/>
                <a:cs typeface="Simplified Arabic" panose="02020603050405020304" pitchFamily="18" charset="-78"/>
              </a:rPr>
              <a:t>تالكوت</a:t>
            </a:r>
            <a:r>
              <a:rPr lang="ar-IQ" sz="3200" dirty="0">
                <a:latin typeface="Calibri" panose="020F0502020204030204" pitchFamily="34" charset="0"/>
                <a:ea typeface="Calibri" panose="020F0502020204030204" pitchFamily="34" charset="0"/>
                <a:cs typeface="Simplified Arabic" panose="02020603050405020304" pitchFamily="18" charset="-78"/>
              </a:rPr>
              <a:t> </a:t>
            </a:r>
            <a:r>
              <a:rPr lang="ar-IQ" sz="3200" dirty="0" err="1">
                <a:latin typeface="Calibri" panose="020F0502020204030204" pitchFamily="34" charset="0"/>
                <a:ea typeface="Calibri" panose="020F0502020204030204" pitchFamily="34" charset="0"/>
                <a:cs typeface="Simplified Arabic" panose="02020603050405020304" pitchFamily="18" charset="-78"/>
              </a:rPr>
              <a:t>بارسونز</a:t>
            </a:r>
            <a:r>
              <a:rPr lang="ar-IQ" sz="3200" dirty="0">
                <a:latin typeface="Calibri" panose="020F0502020204030204" pitchFamily="34" charset="0"/>
                <a:ea typeface="Calibri" panose="020F0502020204030204" pitchFamily="34" charset="0"/>
                <a:cs typeface="Simplified Arabic" panose="02020603050405020304" pitchFamily="18" charset="-78"/>
              </a:rPr>
              <a:t> أو نظرية التفاعلية الرمزية فأنني أتأمل الواقع الذي أعيش فيه وإنا اقرأ هذه النظريات وفي هذه الحالة تظهر أمامي مشكلات بحثية. فمثلاً قد أتساءل حول طبيعة تشكيل الفعل الاجتماعي في المجتمع العراقي أو أي مجتمع عربي، وقد تظهر أمامي تساؤلات كثيرة حول التفاعل الرمزي ودور الرموز في المجتمع.</a:t>
            </a:r>
            <a:endParaRPr lang="en-US" sz="32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3096354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933700" y="1346201"/>
            <a:ext cx="7213600" cy="3883114"/>
          </a:xfrm>
          <a:prstGeom prst="rect">
            <a:avLst/>
          </a:prstGeom>
        </p:spPr>
        <p:txBody>
          <a:bodyPr wrap="square">
            <a:spAutoFit/>
          </a:bodyPr>
          <a:lstStyle/>
          <a:p>
            <a:pPr lvl="0" algn="just" rtl="1">
              <a:lnSpc>
                <a:spcPct val="107000"/>
              </a:lnSpc>
              <a:spcAft>
                <a:spcPts val="800"/>
              </a:spcAft>
            </a:pPr>
            <a:r>
              <a:rPr lang="ar-IQ" sz="2800" dirty="0" smtClean="0">
                <a:latin typeface="Calibri" panose="020F0502020204030204" pitchFamily="34" charset="0"/>
                <a:ea typeface="Calibri" panose="020F0502020204030204" pitchFamily="34" charset="0"/>
                <a:cs typeface="Simplified Arabic" panose="02020603050405020304" pitchFamily="18" charset="-78"/>
              </a:rPr>
              <a:t>الميول </a:t>
            </a:r>
            <a:r>
              <a:rPr lang="ar-IQ" sz="2800" dirty="0">
                <a:latin typeface="Calibri" panose="020F0502020204030204" pitchFamily="34" charset="0"/>
                <a:ea typeface="Calibri" panose="020F0502020204030204" pitchFamily="34" charset="0"/>
                <a:cs typeface="Simplified Arabic" panose="02020603050405020304" pitchFamily="18" charset="-78"/>
              </a:rPr>
              <a:t>الشخصية والاهتمامات الخاصة</a:t>
            </a:r>
            <a:endParaRPr lang="en-US" sz="2800" dirty="0">
              <a:latin typeface="Calibri" panose="020F0502020204030204" pitchFamily="34" charset="0"/>
              <a:ea typeface="Calibri" panose="020F0502020204030204" pitchFamily="34" charset="0"/>
              <a:cs typeface="Arial" panose="020B0604020202020204" pitchFamily="34" charset="0"/>
            </a:endParaRPr>
          </a:p>
          <a:p>
            <a:pPr indent="457200" algn="just" rtl="1">
              <a:lnSpc>
                <a:spcPct val="107000"/>
              </a:lnSpc>
              <a:spcAft>
                <a:spcPts val="800"/>
              </a:spcAft>
            </a:pPr>
            <a:r>
              <a:rPr lang="ar-IQ" sz="2800" dirty="0">
                <a:latin typeface="Calibri" panose="020F0502020204030204" pitchFamily="34" charset="0"/>
                <a:ea typeface="Calibri" panose="020F0502020204030204" pitchFamily="34" charset="0"/>
                <a:cs typeface="Simplified Arabic" panose="02020603050405020304" pitchFamily="18" charset="-78"/>
              </a:rPr>
              <a:t>قد تظهر المشكلة عرضاً خلال ميول للفرد تدفعه إلى قراءة تراث بحثي بعينه أو دراسة مجتمعات بعينها يلاحظها أكثر من غيرها ويركز عليها فقد يكون لدى الفرد الباحث اهتماماً بالريف أو عشوائيات المدن أو الجماعات المهشمة، أو خصائص جماعات بعينهم كالعمال أو الفلاحين أو موظفي الدولة ففي هذه الحالة تكون ميوله واهتماماته الشخصية هي التي تدفعه للقراءة والمشاهدة واللذان يولدان مشكلات بحثية أمامه.</a:t>
            </a:r>
            <a:endParaRPr lang="en-US" sz="28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956791251"/>
      </p:ext>
    </p:extLst>
  </p:cSld>
  <p:clrMapOvr>
    <a:masterClrMapping/>
  </p:clrMapOvr>
</p:sld>
</file>

<file path=ppt/theme/theme1.xml><?xml version="1.0" encoding="utf-8"?>
<a:theme xmlns:a="http://schemas.openxmlformats.org/drawingml/2006/main" name="شريحة">
  <a:themeElements>
    <a:clrScheme name="شريحة">
      <a:dk1>
        <a:sysClr val="windowText" lastClr="000000"/>
      </a:dk1>
      <a:lt1>
        <a:sysClr val="window" lastClr="FFFFFF"/>
      </a:lt1>
      <a:dk2>
        <a:srgbClr val="AD2E03"/>
      </a:dk2>
      <a:lt2>
        <a:srgbClr val="D75626"/>
      </a:lt2>
      <a:accent1>
        <a:srgbClr val="760603"/>
      </a:accent1>
      <a:accent2>
        <a:srgbClr val="FA9C1F"/>
      </a:accent2>
      <a:accent3>
        <a:srgbClr val="D9BB55"/>
      </a:accent3>
      <a:accent4>
        <a:srgbClr val="829551"/>
      </a:accent4>
      <a:accent5>
        <a:srgbClr val="58A28B"/>
      </a:accent5>
      <a:accent6>
        <a:srgbClr val="426480"/>
      </a:accent6>
      <a:hlink>
        <a:srgbClr val="460402"/>
      </a:hlink>
      <a:folHlink>
        <a:srgbClr val="991111"/>
      </a:folHlink>
    </a:clrScheme>
    <a:fontScheme name="شريحة">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شريحة">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142000"/>
                <a:satMod val="200000"/>
                <a:lumMod val="118000"/>
              </a:schemeClr>
            </a:gs>
            <a:gs pos="100000">
              <a:schemeClr val="phClr">
                <a:shade val="94000"/>
                <a:hueMod val="22000"/>
                <a:satMod val="220000"/>
                <a:lumMod val="62000"/>
              </a:schemeClr>
            </a:gs>
          </a:gsLst>
          <a:lin ang="6120000" scaled="1"/>
        </a:gradFill>
        <a:gradFill rotWithShape="1">
          <a:gsLst>
            <a:gs pos="0">
              <a:schemeClr val="phClr">
                <a:tint val="97000"/>
                <a:hueMod val="142000"/>
                <a:satMod val="200000"/>
                <a:lumMod val="118000"/>
              </a:schemeClr>
            </a:gs>
            <a:gs pos="100000">
              <a:schemeClr val="phClr">
                <a:shade val="92000"/>
                <a:hueMod val="22000"/>
                <a:satMod val="220000"/>
                <a:lumMod val="62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2903AAAE-3EA5-424A-B142-CC51DC1F897D}"/>
    </a:ext>
  </a:extLst>
</a:theme>
</file>

<file path=docProps/app.xml><?xml version="1.0" encoding="utf-8"?>
<Properties xmlns="http://schemas.openxmlformats.org/officeDocument/2006/extended-properties" xmlns:vt="http://schemas.openxmlformats.org/officeDocument/2006/docPropsVTypes">
  <Template>Slice</Template>
  <TotalTime>51</TotalTime>
  <Words>599</Words>
  <Application>Microsoft Office PowerPoint</Application>
  <PresentationFormat>ملء الشاشة</PresentationFormat>
  <Paragraphs>19</Paragraphs>
  <Slides>8</Slides>
  <Notes>0</Notes>
  <HiddenSlides>0</HiddenSlides>
  <MMClips>0</MMClips>
  <ScaleCrop>false</ScaleCrop>
  <HeadingPairs>
    <vt:vector size="6" baseType="variant">
      <vt:variant>
        <vt:lpstr>الخطوط المستخدمة</vt:lpstr>
      </vt:variant>
      <vt:variant>
        <vt:i4>6</vt:i4>
      </vt:variant>
      <vt:variant>
        <vt:lpstr>نسق</vt:lpstr>
      </vt:variant>
      <vt:variant>
        <vt:i4>1</vt:i4>
      </vt:variant>
      <vt:variant>
        <vt:lpstr>عناوين الشرائح</vt:lpstr>
      </vt:variant>
      <vt:variant>
        <vt:i4>8</vt:i4>
      </vt:variant>
    </vt:vector>
  </HeadingPairs>
  <TitlesOfParts>
    <vt:vector size="15" baseType="lpstr">
      <vt:lpstr>Arial</vt:lpstr>
      <vt:lpstr>Calibri</vt:lpstr>
      <vt:lpstr>Century Gothic</vt:lpstr>
      <vt:lpstr>Simplified Arabic</vt:lpstr>
      <vt:lpstr>Tahoma</vt:lpstr>
      <vt:lpstr>Wingdings 3</vt:lpstr>
      <vt:lpstr>شريحة</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PC2</dc:creator>
  <cp:lastModifiedBy>د. بشير</cp:lastModifiedBy>
  <cp:revision>38</cp:revision>
  <dcterms:created xsi:type="dcterms:W3CDTF">1980-01-01T20:09:53Z</dcterms:created>
  <dcterms:modified xsi:type="dcterms:W3CDTF">2018-02-06T20:04:45Z</dcterms:modified>
</cp:coreProperties>
</file>