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الانثروبولوجي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7</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latin typeface="Arial" panose="020B0604020202020204" pitchFamily="34" charset="0"/>
                <a:cs typeface="Arial" panose="020B0604020202020204" pitchFamily="34" charset="0"/>
              </a:rPr>
              <a:t>أدوات جمع البيانات</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هي وسائل يستخدمها الباحث للاتصال بمادته. فالمادة ليست في كل الأحوال ميسورة امامنا يمكن ان نلمسها بحواسنا أو نشاهدها وندونها. وسيتم عرض الأدوات التالية:</a:t>
            </a:r>
            <a:endParaRPr lang="en-US" dirty="0"/>
          </a:p>
          <a:p>
            <a:r>
              <a:rPr lang="ar-IQ" b="1" dirty="0"/>
              <a:t>الملاحظة بالمشاركة</a:t>
            </a:r>
            <a:r>
              <a:rPr lang="ar-IQ" dirty="0"/>
              <a:t>: تتلخص عملية الملاحظة بالمشاركة في محاولة الباحث الاشتراك في الأنشطة الاجتماعية المتنوعة التي يقوم بها أعضاء الزمرة الاجتماعية أو الجماعة موضوع الدراسة بقدر ما تسمح الظروف والتقاليد، فمن خلال المشاركة في مناسبات الزواج والوفاة والميلاد والذهاب إلى السوق والتردد على مجلس كبار السن والزعماء المحليين وزيارة منتديات الشباب ووحدات الإنتاج، يستطيع الباحث الانثروبولوجي أن يحصل على الكثير من المعلومات الحقلية عن العلاقات </a:t>
            </a:r>
            <a:r>
              <a:rPr lang="ar-IQ" dirty="0" err="1"/>
              <a:t>القرابية</a:t>
            </a:r>
            <a:r>
              <a:rPr lang="ar-IQ" dirty="0"/>
              <a:t> والاقتصادية والسياسية في المجتمع موضوع الدراسة. وتعتبر الملاحظة بالمشاركة الوسيلة الأساسية في العمل الحقلي وكثير ما يعول عليها الباحث في اختيار البيانات التي يستخلصها بواسطة بعض الوسائل الأخرى. ومصطلح الملاحظة بالمشاركة يتضمن فكرتين الأولى هي الاندماج في المشاركة والثاني يمثل التركيز على الملاحظة.</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b="1" dirty="0"/>
              <a:t>الإخباريون</a:t>
            </a:r>
            <a:r>
              <a:rPr lang="ar-IQ" dirty="0"/>
              <a:t>: قد يكون هدف البحث التعرف على تاريخ مجتمع محلي، أو جمع مادة ثقافية من المجتمع، أو الاعتماد على أفراد بعينهم لجمع مادة حول تاريخ المجتمع المدروس وفي هذا يلجأ الباحث إلى عدد من الأفراد (كبار السن أو العارفين بموضوع معين، أو أصحاب وظائف معينة، أو وجهاء المجتمع كالشيوخ أو رؤساء الجمعيات الأهلية) ويمكن التمييز بين ثلاث أنواع من الإخباريين وفقا لأهداف البحث:</a:t>
            </a:r>
            <a:endParaRPr lang="en-US" dirty="0"/>
          </a:p>
          <a:p>
            <a:pPr lvl="0"/>
            <a:r>
              <a:rPr lang="ar-IQ" dirty="0"/>
              <a:t>إخباريون يقدمون مادة البحث كاملة فهم يشكلون العينة المحددة من الأفراد الذين يقدمون جل المادة التي يعتمد عليها البحث.</a:t>
            </a:r>
            <a:endParaRPr lang="en-US" dirty="0"/>
          </a:p>
          <a:p>
            <a:pPr lvl="0"/>
            <a:r>
              <a:rPr lang="ar-IQ" dirty="0"/>
              <a:t>إخباريون يقدمون مادة إضافية يحتاجها الباحث لتوضيح بعض الأمور </a:t>
            </a:r>
            <a:r>
              <a:rPr lang="ar-IQ" dirty="0" err="1"/>
              <a:t>المستغلقة</a:t>
            </a:r>
            <a:r>
              <a:rPr lang="ar-IQ" dirty="0"/>
              <a:t> علية في موضوع يستخدم فيه الباحث أداة أخرى كالملاحظة أو الاستبيان. وفي مثل هذه الحالي تكون المادة التي يقدمها الإخباريون مادة ثانوية.</a:t>
            </a:r>
            <a:endParaRPr lang="en-US" dirty="0"/>
          </a:p>
          <a:p>
            <a:pPr lvl="0"/>
            <a:r>
              <a:rPr lang="ar-IQ" dirty="0"/>
              <a:t>أما النوع الثالث من الإخباريين فهم أولئك الذين يستخدمون في دراسة الحالة فعندما يكون الباحث بصدد دراسة حالة فرد أو حالة مؤسسة أو تنظيم كالحزب او النقابة فانه يلجا إلى جمع مادة مختلفة ومتنوعة عن هذه الحالة.</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b="1" dirty="0"/>
              <a:t>المقابلة:</a:t>
            </a:r>
            <a:r>
              <a:rPr lang="ar-IQ" dirty="0"/>
              <a:t> أن الدافع لاستخدام المقابلة إثناء إجراء البحث الانثروبولوجي الميداني هو السعي لمعرفة وجهة نظر أفراد مجتمع الدراسة وأسلوبهم المتميز في النظر للأشياء والكائنات، ولن يتأتى هذا إلا باستخدام طريقة الحوار والمقابلة كما نعلم نوعان: مقابلة موجهة ومقابلة غير موجهة، وينصح المختصين في مجال الانثروبولوجيا باعتماد النوع الثاني من المقابلة وذلك لأنه يعطي الحرية الكاملة والارتياح النفسي للشخص الذي تجري معه المقابلة(المبحوث) للإدلاء بآرائه حول الموضوعات المستفسر عنها؟ وخلال المقابلة يتلخص موقف الباحث في أن يكون مستمعا وملاحظاً جيدا فهو يستمع لكل كلمة تقال وفي الوقت نفسه يلاحظ كل الإيماءات والايعازات وحركات الأيدي وباقي أعضاء الجسم خلال الحديث، والاستماع يعني ألا يوجه الباحث أفكار الإخباري بل يساعده فقط على أن يعبر عنها بالصورة التي تفيد الدراسة.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b="1" dirty="0"/>
              <a:t>الاستبيان</a:t>
            </a:r>
            <a:endParaRPr lang="en-US" dirty="0"/>
          </a:p>
          <a:p>
            <a:r>
              <a:rPr lang="ar-IQ" dirty="0"/>
              <a:t>هو نوع من أنواع المقابلة (مقابلة موجهة) يستخدم في دراسات الانثروبولوجيا التطبيقية كأداة مساعد لبقية الأدوات، وهناك بعض الاعتراضات من بعض الباحثين على استخدام الاستبيان في دراسات الانثروبولوجيا، وذلك لكون دراسات الانثروبولوجيا مرتبطة بالإقامة في مجتمع الدراسة، ولكن هنا لا بد من التوضيح، وهو أن عدم استخدام الاستبيان في دارسات الأنثروبولوجيا عند نشأتها هو نتيجة لبساطة تلك المجتمعات وعدم معرفتها بالقراءة والكتابة، أما اليوم نتيجة لتطور العلوم وتداخل ميادينها وكذلك تقدم المعرفة والتطور التكنولوجي والالكتروني الهائل فقد اصبح من الضروري استخدم الاستبيان في دراسات الأنثروبولوجيا كأداة مساعده لبعض الأدوات الأخرى المستخدمة في دراسة ما، بهدف الحصول على بعض المعلومات التي نعجز عن الحصول عليها من الاخباريين، أو من خلال المقابلة (المقابلة غير الموجهة)، أو عن طريق الملاحظة بالمشاركة.</a:t>
            </a:r>
            <a:endParaRPr lang="en-US" dirty="0"/>
          </a:p>
          <a:p>
            <a:pPr indent="0" algn="just">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المحاضرة القادمة</a:t>
            </a:r>
            <a:r>
              <a:rPr lang="ar-IQ" smtClean="0"/>
              <a:t/>
            </a:r>
            <a:br>
              <a:rPr lang="ar-IQ" smtClean="0"/>
            </a:br>
            <a:r>
              <a:rPr lang="ar-IQ" smtClean="0"/>
              <a:t>مناهج البحث</a:t>
            </a:r>
            <a:endParaRPr lang="ar-IQ" dirty="0"/>
          </a:p>
        </p:txBody>
      </p:sp>
    </p:spTree>
    <p:extLst>
      <p:ext uri="{BB962C8B-B14F-4D97-AF65-F5344CB8AC3E}">
        <p14:creationId xmlns:p14="http://schemas.microsoft.com/office/powerpoint/2010/main" val="215676197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65</TotalTime>
  <Words>595</Words>
  <Application>Microsoft Office PowerPoint</Application>
  <PresentationFormat>ملء الشاشة</PresentationFormat>
  <Paragraphs>16</Paragraphs>
  <Slides>6</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6</vt:i4>
      </vt:variant>
    </vt:vector>
  </HeadingPairs>
  <TitlesOfParts>
    <vt:vector size="12"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المحاضرة القادمة مناهج البحث</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57</cp:revision>
  <dcterms:created xsi:type="dcterms:W3CDTF">1980-01-01T20:09:53Z</dcterms:created>
  <dcterms:modified xsi:type="dcterms:W3CDTF">2018-02-06T20:36:02Z</dcterms:modified>
</cp:coreProperties>
</file>