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75" d="100"/>
          <a:sy n="75" d="100"/>
        </p:scale>
        <p:origin x="49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1281810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Date Placeholder 2"/>
          <p:cNvSpPr>
            <a:spLocks noGrp="1"/>
          </p:cNvSpPr>
          <p:nvPr>
            <p:ph type="dt" sz="half" idx="10"/>
          </p:nvPr>
        </p:nvSpPr>
        <p:spPr/>
        <p:txBody>
          <a:bodyPr/>
          <a:lstStyle/>
          <a:p>
            <a:fld id="{837F5998-810B-4EC1-A923-EC79675A8282}" type="datetimeFigureOut">
              <a:rPr lang="en-US" smtClean="0"/>
              <a:t>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11342783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42696182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7206417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3521128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5315247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3308755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4987131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2585942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9769466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1006515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837F5998-810B-4EC1-A923-EC79675A8282}" type="datetimeFigureOut">
              <a:rPr lang="en-US" smtClean="0"/>
              <a:t>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7392755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837F5998-810B-4EC1-A923-EC79675A8282}" type="datetimeFigureOut">
              <a:rPr lang="en-US" smtClean="0"/>
              <a:t>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5260463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837F5998-810B-4EC1-A923-EC79675A8282}" type="datetimeFigureOut">
              <a:rPr lang="en-US" smtClean="0"/>
              <a:t>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6083568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7F5998-810B-4EC1-A923-EC79675A8282}" type="datetimeFigureOut">
              <a:rPr lang="en-US" smtClean="0"/>
              <a:t>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1697107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837F5998-810B-4EC1-A923-EC79675A8282}" type="datetimeFigureOut">
              <a:rPr lang="en-US" smtClean="0"/>
              <a:t>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910816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ar-SA" smtClean="0"/>
              <a:t>انقر لتحرير نمط العنوان الرئيسي</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837F5998-810B-4EC1-A923-EC79675A8282}" type="datetimeFigureOut">
              <a:rPr lang="en-US" smtClean="0"/>
              <a:t>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8610351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837F5998-810B-4EC1-A923-EC79675A8282}" type="datetimeFigureOut">
              <a:rPr lang="en-US" smtClean="0"/>
              <a:t>2/6/2018</a:t>
            </a:fld>
            <a:endParaRPr 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38B10270-9D0C-4598-8DC1-A0D55AFF91A3}" type="slidenum">
              <a:rPr lang="en-US" smtClean="0"/>
              <a:t>‹#›</a:t>
            </a:fld>
            <a:endParaRPr lang="en-US"/>
          </a:p>
        </p:txBody>
      </p:sp>
    </p:spTree>
    <p:extLst>
      <p:ext uri="{BB962C8B-B14F-4D97-AF65-F5344CB8AC3E}">
        <p14:creationId xmlns:p14="http://schemas.microsoft.com/office/powerpoint/2010/main" val="2503684786"/>
      </p:ext>
    </p:extLst>
  </p:cSld>
  <p:clrMap bg1="dk1" tx1="lt1" bg2="dk2" tx2="lt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 id="2147483726" r:id="rId13"/>
    <p:sldLayoutId id="2147483727" r:id="rId14"/>
    <p:sldLayoutId id="2147483728" r:id="rId15"/>
    <p:sldLayoutId id="2147483729" r:id="rId16"/>
    <p:sldLayoutId id="2147483730" r:id="rId17"/>
  </p:sldLayoutIdLst>
  <p:txStyles>
    <p:titleStyle>
      <a:lvl1pPr algn="l" defTabSz="457200" rtl="1" eaLnBrk="1" latinLnBrk="0" hangingPunct="1">
        <a:spcBef>
          <a:spcPct val="0"/>
        </a:spcBef>
        <a:buNone/>
        <a:defRPr sz="36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tx1"/>
          </a:solidFill>
          <a:effectLst/>
          <a:latin typeface="+mn-lt"/>
          <a:ea typeface="+mn-ea"/>
          <a:cs typeface="+mn-cs"/>
        </a:defRPr>
      </a:lvl1pPr>
      <a:lvl2pPr marL="7429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tx1"/>
          </a:solidFill>
          <a:effectLst/>
          <a:latin typeface="+mn-lt"/>
          <a:ea typeface="+mn-ea"/>
          <a:cs typeface="+mn-cs"/>
        </a:defRPr>
      </a:lvl2pPr>
      <a:lvl3pPr marL="12001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tx1"/>
          </a:solidFill>
          <a:effectLst/>
          <a:latin typeface="+mn-lt"/>
          <a:ea typeface="+mn-ea"/>
          <a:cs typeface="+mn-cs"/>
        </a:defRPr>
      </a:lvl3pPr>
      <a:lvl4pPr marL="15430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4pPr>
      <a:lvl5pPr marL="20002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5pPr>
      <a:lvl6pPr marL="25146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6pPr>
      <a:lvl7pPr marL="29718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7pPr>
      <a:lvl8pPr marL="34290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8pPr>
      <a:lvl9pPr marL="38862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9765" y="851770"/>
            <a:ext cx="8304756" cy="539871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rtl="1">
              <a:lnSpc>
                <a:spcPct val="150000"/>
              </a:lnSpc>
            </a:pPr>
            <a:r>
              <a:rPr lang="ar-IQ" sz="3200" b="1" dirty="0">
                <a:latin typeface="Arial" panose="020B0604020202020204" pitchFamily="34" charset="0"/>
                <a:cs typeface="Arial" panose="020B0604020202020204" pitchFamily="34" charset="0"/>
              </a:rPr>
              <a:t>الجامعة المستنصرية</a:t>
            </a:r>
            <a:r>
              <a:rPr lang="en-US" sz="3200" dirty="0">
                <a:latin typeface="Arial" panose="020B0604020202020204" pitchFamily="34" charset="0"/>
                <a:cs typeface="Arial" panose="020B0604020202020204" pitchFamily="34" charset="0"/>
              </a:rPr>
              <a:t> / </a:t>
            </a:r>
            <a:r>
              <a:rPr lang="ar-IQ" sz="3200" b="1" dirty="0" smtClean="0">
                <a:latin typeface="Arial" panose="020B0604020202020204" pitchFamily="34" charset="0"/>
                <a:cs typeface="Arial" panose="020B0604020202020204" pitchFamily="34" charset="0"/>
              </a:rPr>
              <a:t>كلية </a:t>
            </a:r>
            <a:r>
              <a:rPr lang="ar-IQ" sz="3200" b="1" dirty="0">
                <a:latin typeface="Arial" panose="020B0604020202020204" pitchFamily="34" charset="0"/>
                <a:cs typeface="Arial" panose="020B0604020202020204" pitchFamily="34" charset="0"/>
              </a:rPr>
              <a:t>الآداب</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smtClean="0">
                <a:latin typeface="Arial" panose="020B0604020202020204" pitchFamily="34" charset="0"/>
                <a:cs typeface="Arial" panose="020B0604020202020204" pitchFamily="34" charset="0"/>
              </a:rPr>
              <a:t>قسم الانثروبولوجيا </a:t>
            </a:r>
            <a:r>
              <a:rPr lang="ar-IQ" sz="3200" b="1" dirty="0">
                <a:latin typeface="Arial" panose="020B0604020202020204" pitchFamily="34" charset="0"/>
                <a:cs typeface="Arial" panose="020B0604020202020204" pitchFamily="34" charset="0"/>
              </a:rPr>
              <a:t>والاجتماع</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المرحلة </a:t>
            </a:r>
            <a:r>
              <a:rPr lang="ar-IQ" sz="3200" b="1" dirty="0" smtClean="0">
                <a:latin typeface="Arial" panose="020B0604020202020204" pitchFamily="34" charset="0"/>
                <a:cs typeface="Arial" panose="020B0604020202020204" pitchFamily="34" charset="0"/>
              </a:rPr>
              <a:t>الثانية: مناهج البحث الانثروبولوجي</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أستاذ المادة: أ.م. د. بشير ناظر حميد</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تسلسل </a:t>
            </a:r>
            <a:r>
              <a:rPr lang="ar-IQ" sz="3200" b="1" dirty="0" smtClean="0">
                <a:latin typeface="Arial" panose="020B0604020202020204" pitchFamily="34" charset="0"/>
                <a:cs typeface="Arial" panose="020B0604020202020204" pitchFamily="34" charset="0"/>
              </a:rPr>
              <a:t>المحاضرة: </a:t>
            </a:r>
            <a:r>
              <a:rPr lang="ar-IQ" sz="3200" b="1" dirty="0" smtClean="0">
                <a:latin typeface="Arial" panose="020B0604020202020204" pitchFamily="34" charset="0"/>
                <a:cs typeface="Arial" panose="020B0604020202020204" pitchFamily="34" charset="0"/>
              </a:rPr>
              <a:t>8</a:t>
            </a:r>
            <a:endParaRPr lang="en-US" sz="3200" dirty="0" smtClean="0">
              <a:latin typeface="Arial" panose="020B0604020202020204" pitchFamily="34" charset="0"/>
              <a:cs typeface="Arial" panose="020B0604020202020204" pitchFamily="34" charset="0"/>
            </a:endParaRPr>
          </a:p>
          <a:p>
            <a:pPr algn="ctr" rtl="1">
              <a:lnSpc>
                <a:spcPct val="107000"/>
              </a:lnSpc>
              <a:spcAft>
                <a:spcPts val="800"/>
              </a:spcAft>
            </a:pPr>
            <a:r>
              <a:rPr lang="ar-IQ" sz="3200" b="1" dirty="0" smtClean="0">
                <a:latin typeface="Arial" panose="020B0604020202020204" pitchFamily="34" charset="0"/>
                <a:cs typeface="Arial" panose="020B0604020202020204" pitchFamily="34" charset="0"/>
              </a:rPr>
              <a:t>أسم المحاضرة: </a:t>
            </a:r>
            <a:r>
              <a:rPr lang="ar-IQ" sz="3200" b="1" dirty="0" smtClean="0">
                <a:latin typeface="Arial" panose="020B0604020202020204" pitchFamily="34" charset="0"/>
                <a:cs typeface="Arial" panose="020B0604020202020204" pitchFamily="34" charset="0"/>
              </a:rPr>
              <a:t>مناهج البحث</a:t>
            </a:r>
            <a:endParaRPr lang="en-US" sz="2400" dirty="0" smtClean="0">
              <a:latin typeface="Calibri" panose="020F0502020204030204" pitchFamily="34" charset="0"/>
              <a:ea typeface="Calibri" panose="020F0502020204030204" pitchFamily="34" charset="0"/>
              <a:cs typeface="Arial" panose="020B0604020202020204" pitchFamily="34" charset="0"/>
            </a:endParaRPr>
          </a:p>
          <a:p>
            <a:pPr algn="ctr">
              <a:lnSpc>
                <a:spcPct val="150000"/>
              </a:lnSpc>
            </a:pP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71744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0" algn="just">
              <a:lnSpc>
                <a:spcPct val="150000"/>
              </a:lnSpc>
              <a:spcAft>
                <a:spcPts val="800"/>
              </a:spcAft>
              <a:buNone/>
            </a:pPr>
            <a:r>
              <a:rPr lang="ar-IQ" sz="1800" dirty="0"/>
              <a:t>ان المتتبع لتاريخ الفكر الانثروبولوجي يجد تنوع واختلاف مناهج البحث وتعددها، وهذا راجع الى أسباب متعددة، منها اختلاف اهتمامات الباحثين في ميدان الانثروبولوجيا، وقبله المراحل التاريخية لتطور الانثروبولوجيا والعمل على تحديد موضوعها، واهم الغايات العلمية المرجوة من وراء دراسة هذا العلم، إضافة الى تأثر الفكر السوسيولوجي والانثروبولوجي بالتيارات الفكرية الكبرى من مرحلة زمنية الى أخرى. في العلوم الإنسانية بشكل عام تتعدد وتتنوع مناهج البحث، وهناك الكثير من المناهج تشترك فيها اغلب العلوم الإنسانية، ولكن هناك مناهج يمكن أن تكون ماركة مسجلة لهذا العلم أو ذاك، وفي الانثروبولوجيا التطبيقية توجد بعض المناهج تشترك بها مع بقية العلوم الإنسانية، وهناك بعض المناهج تستخدم في بعض فروعها حصراً، خصوصاً اذ ما عرفنا أن هناك الكثير من الدراسات الانثروبولوجية بحاجة إلى إقامة في مجتمع الدراسة، وهذه الإقامة حددها بعض علماء الانثروبولوجيا بين ستة أشهر إلى سنة كاملة، وذلك لكي يلاحظ الباحث المقيم جميع التغيرات التي تحدث في هذا المجتمع وفي جميع فصول السنة. وسيتم عرض بعض المناهج، وهي:</a:t>
            </a:r>
            <a:endParaRPr lang="en-US" sz="1800" dirty="0"/>
          </a:p>
          <a:p>
            <a:pPr indent="0" algn="just" rtl="1">
              <a:lnSpc>
                <a:spcPct val="150000"/>
              </a:lnSpc>
              <a:spcAft>
                <a:spcPts val="80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88277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0" algn="just">
              <a:lnSpc>
                <a:spcPct val="150000"/>
              </a:lnSpc>
              <a:spcAft>
                <a:spcPts val="800"/>
              </a:spcAft>
              <a:buNone/>
            </a:pPr>
            <a:r>
              <a:rPr lang="ar-IQ" b="1" dirty="0"/>
              <a:t>المنهج الاثنوجرافي</a:t>
            </a:r>
            <a:r>
              <a:rPr lang="ar-IQ" dirty="0"/>
              <a:t>: باستخدام المنهج </a:t>
            </a:r>
            <a:r>
              <a:rPr lang="ar-IQ" dirty="0" err="1"/>
              <a:t>الاثنوغرافي</a:t>
            </a:r>
            <a:r>
              <a:rPr lang="ar-IQ" dirty="0"/>
              <a:t> يقوم الباحث بالنزول إلى ميدان الدراسة والاتصال بالأفراد والإقامة بينهم لمدة قد تطول حسب الهدف من البحث، وفي هذا المجال يرى </a:t>
            </a:r>
            <a:r>
              <a:rPr lang="ar-IQ" dirty="0" err="1"/>
              <a:t>ايفانز</a:t>
            </a:r>
            <a:r>
              <a:rPr lang="ar-IQ" dirty="0"/>
              <a:t> بريتشارد أنه يجب على الباحث الانثروبولوجي أن لا تقل مدة إقامته في مجتمع البحث عن سنة كاملة وذلك لتعلم اللغة المحلية حتى إجادتها وكذلك تعلم ماذا تعني الأنماط والشعائر والطقوس السائدة في مجتمع الدراسة، ومن ابرز الدراسات </a:t>
            </a:r>
            <a:r>
              <a:rPr lang="ar-IQ" dirty="0" err="1"/>
              <a:t>الاثنوغرافيه</a:t>
            </a:r>
            <a:r>
              <a:rPr lang="ar-IQ" dirty="0"/>
              <a:t> هي دراسة راد كلف براون لجزر </a:t>
            </a:r>
            <a:r>
              <a:rPr lang="ar-IQ" dirty="0" err="1"/>
              <a:t>الاندمان</a:t>
            </a:r>
            <a:r>
              <a:rPr lang="ar-IQ" dirty="0"/>
              <a:t> الواقعة في شمال المحيط الهندي، وكذلك دراسة </a:t>
            </a:r>
            <a:r>
              <a:rPr lang="ar-IQ" dirty="0" err="1"/>
              <a:t>مالينوفسكي</a:t>
            </a:r>
            <a:r>
              <a:rPr lang="ar-IQ" dirty="0"/>
              <a:t> لجزر </a:t>
            </a:r>
            <a:r>
              <a:rPr lang="ar-IQ" dirty="0" err="1"/>
              <a:t>التروبرياند</a:t>
            </a:r>
            <a:r>
              <a:rPr lang="ar-IQ" dirty="0"/>
              <a:t> التي تقع في ماليزيا، وكان </a:t>
            </a:r>
            <a:r>
              <a:rPr lang="ar-IQ" dirty="0" err="1"/>
              <a:t>مالينوفسكي</a:t>
            </a:r>
            <a:r>
              <a:rPr lang="ar-IQ" dirty="0"/>
              <a:t> أول من استخدم في دراسته لغة الأهالي أنفسهم وعاش بينهم مدة أربع سنوات حيث تقمص نظمهم وطقوسهم وشعائرهم الخاصة. وتعتمد الدراسات </a:t>
            </a:r>
            <a:r>
              <a:rPr lang="ar-IQ" dirty="0" err="1"/>
              <a:t>الاثنوغرافية</a:t>
            </a:r>
            <a:r>
              <a:rPr lang="ar-IQ" dirty="0"/>
              <a:t> على الملاحظة العلمية وتخضع الملاحظة </a:t>
            </a:r>
            <a:r>
              <a:rPr lang="ar-IQ" dirty="0" err="1"/>
              <a:t>الاثنوغرافية</a:t>
            </a:r>
            <a:r>
              <a:rPr lang="ar-IQ" dirty="0"/>
              <a:t> إلى شكلين أساسيين وهما </a:t>
            </a:r>
            <a:r>
              <a:rPr lang="ar-IQ" dirty="0" err="1"/>
              <a:t>المونوغرافيا</a:t>
            </a:r>
            <a:r>
              <a:rPr lang="ar-IQ" dirty="0"/>
              <a:t> الطريقة المباشرة، والطريقة غير المباشرة.</a:t>
            </a:r>
            <a:endParaRPr lang="en-US" dirty="0"/>
          </a:p>
          <a:p>
            <a:pPr indent="0" algn="just" rtl="1">
              <a:lnSpc>
                <a:spcPct val="150000"/>
              </a:lnSpc>
              <a:spcAft>
                <a:spcPts val="80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282072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0" algn="just">
              <a:lnSpc>
                <a:spcPct val="150000"/>
              </a:lnSpc>
              <a:spcAft>
                <a:spcPts val="800"/>
              </a:spcAft>
              <a:buNone/>
            </a:pPr>
            <a:r>
              <a:rPr lang="ar-IQ" b="1" dirty="0"/>
              <a:t>المنهج </a:t>
            </a:r>
            <a:r>
              <a:rPr lang="ar-IQ" b="1" dirty="0" err="1"/>
              <a:t>الجينالوجي</a:t>
            </a:r>
            <a:r>
              <a:rPr lang="ar-IQ" dirty="0"/>
              <a:t>: تحتل دراسة القرابة سواء في العشيرة أو القبيلة أو في العوائل الكبيرة الممتدة أهمية كبيرة في بعض الدراسات والبحوث الانثروبولوجية. والتحليل القرابي يعتبر من أهم وسائل اختيار السلوك البشري عن طريق الممارسات </a:t>
            </a:r>
            <a:r>
              <a:rPr lang="ar-IQ" dirty="0" err="1"/>
              <a:t>القرابية</a:t>
            </a:r>
            <a:r>
              <a:rPr lang="ar-IQ" dirty="0"/>
              <a:t>، وتعتمد هذه الممارسات على النظرة لتطور الثقافة الإنسانية وينطوي فهم السلوك القرابي على فائدة لا يقدر مداها بالنسبة للباحث الانثروبولوجي في دراسته الحقلية في هذا المجال.</a:t>
            </a:r>
            <a:endParaRPr lang="en-US" dirty="0"/>
          </a:p>
          <a:p>
            <a:pPr indent="0" algn="just">
              <a:lnSpc>
                <a:spcPct val="150000"/>
              </a:lnSpc>
              <a:spcAft>
                <a:spcPts val="80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93401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marL="0" indent="0">
              <a:buNone/>
            </a:pPr>
            <a:r>
              <a:rPr lang="ar-IQ" b="1" dirty="0"/>
              <a:t>المنهج المقارن</a:t>
            </a:r>
            <a:r>
              <a:rPr lang="ar-IQ" dirty="0"/>
              <a:t>: يساعد الباحث على اكتشاف الخصائص الكلية للمشكلات في ماضيها وحاضرها ومستقبلها عن طريق إبراز الصفات المتشابهة والمختلفة بين ظاهرتين أو مشكلتين أو مجتمعين أو أكثر ومعرفة درجة تطور وتقهقر أو تغير أسباب هذه المشكلات عبر الزمن وإزاء المهام المنهجية يلجأ الباحث إلى طرائق عدة في بحثه عن أهدافه من خلال استخدامه لهذا المنهج منها:</a:t>
            </a:r>
            <a:endParaRPr lang="en-US" dirty="0"/>
          </a:p>
          <a:p>
            <a:pPr lvl="0"/>
            <a:r>
              <a:rPr lang="ar-IQ" dirty="0"/>
              <a:t>مقارنة وحدات إنسانية كبيرة الحجم أو بعيدة المدى مع بعضها.</a:t>
            </a:r>
            <a:endParaRPr lang="en-US" dirty="0"/>
          </a:p>
          <a:p>
            <a:pPr lvl="0"/>
            <a:r>
              <a:rPr lang="ar-IQ" dirty="0"/>
              <a:t>مقارنة وحدان إنسانية صغيرة الحجم أو قريبة المدى مع بعضها.</a:t>
            </a:r>
            <a:endParaRPr lang="en-US" dirty="0"/>
          </a:p>
          <a:p>
            <a:pPr lvl="0"/>
            <a:r>
              <a:rPr lang="ar-IQ" dirty="0"/>
              <a:t>مقارنة وحدات إنسانية كبيرة الحجم مع وحدات صغيرة الحجم.</a:t>
            </a:r>
            <a:endParaRPr lang="en-US" dirty="0"/>
          </a:p>
          <a:p>
            <a:pPr lvl="0"/>
            <a:r>
              <a:rPr lang="ar-IQ" dirty="0"/>
              <a:t>مجتمعات إنسانية مع مجتمعات حيوانية إذا تطلب الأمر ذلك</a:t>
            </a:r>
            <a:endParaRPr lang="en-US" dirty="0"/>
          </a:p>
          <a:p>
            <a:pPr indent="0" algn="just">
              <a:lnSpc>
                <a:spcPct val="150000"/>
              </a:lnSpc>
              <a:spcAft>
                <a:spcPts val="800"/>
              </a:spcAft>
              <a:buNone/>
            </a:pPr>
            <a:endParaRPr lang="en-US"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78388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84212" y="1409700"/>
            <a:ext cx="8534400" cy="4584699"/>
          </a:xfrm>
        </p:spPr>
        <p:txBody>
          <a:bodyPr>
            <a:normAutofit/>
          </a:bodyPr>
          <a:lstStyle/>
          <a:p>
            <a:pPr algn="r"/>
            <a:r>
              <a:rPr lang="ar-IQ" sz="2000" b="1" dirty="0"/>
              <a:t>منهج الفهم الذاتي:</a:t>
            </a:r>
            <a:r>
              <a:rPr lang="ar-IQ" sz="2000" dirty="0"/>
              <a:t> يهدف منهج الفهم الذاتي في الفكر الانثروبولوجي للتوصل إلى الطريقة التي ينظم بها الأفراد ثقافتهم وطريقتهم في استخدام هذه الثقافة، ويندرج الفهم الذاتي في الفكر الانثروبولوجي تحت مسمى المدخل المعرفي، ويسعى هذا المدخل إلى فهم تصورات الفرد عن العالم والمحيط الذي يحيا فيه، وكيفية تشكل هذه التصورات، ومن خلال المدخل المعرفي فالإفراد الذين لهم ثقافة واحده مشتركة بالضرورة لهم نسق معرفي موحد يعمل على تنظيم مشاعر وسلوك الأفراد ويسعى الباحث الانثروبولوجي من خلال المدخل المعرفي إلى محاولة معرفة تصنيف الأفراد وكيف يقومون بهذا التصنيف وكيف يستدل الباحث الانثروبولوجي على العمليات العقلية؟ غير أن الأشكال المطروحة أمام الباحث الانثروبولوجي هو اختلاف مشاهداته وإدراكه لجوانب من الثقافة </a:t>
            </a:r>
            <a:endParaRPr lang="ar-IQ" sz="2000" dirty="0"/>
          </a:p>
        </p:txBody>
      </p:sp>
    </p:spTree>
    <p:extLst>
      <p:ext uri="{BB962C8B-B14F-4D97-AF65-F5344CB8AC3E}">
        <p14:creationId xmlns:p14="http://schemas.microsoft.com/office/powerpoint/2010/main" val="2156761973"/>
      </p:ext>
    </p:extLst>
  </p:cSld>
  <p:clrMapOvr>
    <a:masterClrMapping/>
  </p:clrMapOvr>
  <p:transition spd="slow">
    <p:wipe/>
  </p:transition>
  <p:timing>
    <p:tnLst>
      <p:par>
        <p:cTn id="1" dur="indefinite" restart="never" nodeType="tmRoot"/>
      </p:par>
    </p:tnLst>
  </p:timing>
</p:sld>
</file>

<file path=ppt/theme/theme1.xml><?xml version="1.0" encoding="utf-8"?>
<a:theme xmlns:a="http://schemas.openxmlformats.org/drawingml/2006/main" name="شريحة">
  <a:themeElements>
    <a:clrScheme name="شريحة">
      <a:dk1>
        <a:sysClr val="windowText" lastClr="000000"/>
      </a:dk1>
      <a:lt1>
        <a:sysClr val="window" lastClr="FFFFFF"/>
      </a:lt1>
      <a:dk2>
        <a:srgbClr val="AD2E03"/>
      </a:dk2>
      <a:lt2>
        <a:srgbClr val="D75626"/>
      </a:lt2>
      <a:accent1>
        <a:srgbClr val="760603"/>
      </a:accent1>
      <a:accent2>
        <a:srgbClr val="FA9C1F"/>
      </a:accent2>
      <a:accent3>
        <a:srgbClr val="D9BB55"/>
      </a:accent3>
      <a:accent4>
        <a:srgbClr val="829551"/>
      </a:accent4>
      <a:accent5>
        <a:srgbClr val="58A28B"/>
      </a:accent5>
      <a:accent6>
        <a:srgbClr val="426480"/>
      </a:accent6>
      <a:hlink>
        <a:srgbClr val="460402"/>
      </a:hlink>
      <a:folHlink>
        <a:srgbClr val="991111"/>
      </a:folHlink>
    </a:clrScheme>
    <a:fontScheme name="شريحة">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شريحة">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142000"/>
                <a:satMod val="200000"/>
                <a:lumMod val="118000"/>
              </a:schemeClr>
            </a:gs>
            <a:gs pos="100000">
              <a:schemeClr val="phClr">
                <a:shade val="94000"/>
                <a:hueMod val="22000"/>
                <a:satMod val="220000"/>
                <a:lumMod val="62000"/>
              </a:schemeClr>
            </a:gs>
          </a:gsLst>
          <a:lin ang="6120000" scaled="1"/>
        </a:gradFill>
        <a:gradFill rotWithShape="1">
          <a:gsLst>
            <a:gs pos="0">
              <a:schemeClr val="phClr">
                <a:tint val="97000"/>
                <a:hueMod val="142000"/>
                <a:satMod val="200000"/>
                <a:lumMod val="118000"/>
              </a:schemeClr>
            </a:gs>
            <a:gs pos="100000">
              <a:schemeClr val="phClr">
                <a:shade val="92000"/>
                <a:hueMod val="22000"/>
                <a:satMod val="220000"/>
                <a:lumMod val="62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2903AAAE-3EA5-424A-B142-CC51DC1F897D}"/>
    </a:ext>
  </a:extLst>
</a:theme>
</file>

<file path=docProps/app.xml><?xml version="1.0" encoding="utf-8"?>
<Properties xmlns="http://schemas.openxmlformats.org/officeDocument/2006/extended-properties" xmlns:vt="http://schemas.openxmlformats.org/officeDocument/2006/docPropsVTypes">
  <Template>Slice</Template>
  <TotalTime>68</TotalTime>
  <Words>615</Words>
  <Application>Microsoft Office PowerPoint</Application>
  <PresentationFormat>ملء الشاشة</PresentationFormat>
  <Paragraphs>15</Paragraphs>
  <Slides>6</Slides>
  <Notes>0</Notes>
  <HiddenSlides>0</HiddenSlides>
  <MMClips>0</MMClips>
  <ScaleCrop>false</ScaleCrop>
  <HeadingPairs>
    <vt:vector size="6" baseType="variant">
      <vt:variant>
        <vt:lpstr>الخطوط المستخدمة</vt:lpstr>
      </vt:variant>
      <vt:variant>
        <vt:i4>5</vt:i4>
      </vt:variant>
      <vt:variant>
        <vt:lpstr>نسق</vt:lpstr>
      </vt:variant>
      <vt:variant>
        <vt:i4>1</vt:i4>
      </vt:variant>
      <vt:variant>
        <vt:lpstr>عناوين الشرائح</vt:lpstr>
      </vt:variant>
      <vt:variant>
        <vt:i4>6</vt:i4>
      </vt:variant>
    </vt:vector>
  </HeadingPairs>
  <TitlesOfParts>
    <vt:vector size="12" baseType="lpstr">
      <vt:lpstr>Arial</vt:lpstr>
      <vt:lpstr>Calibri</vt:lpstr>
      <vt:lpstr>Century Gothic</vt:lpstr>
      <vt:lpstr>Tahoma</vt:lpstr>
      <vt:lpstr>Wingdings 3</vt:lpstr>
      <vt:lpstr>شريحة</vt:lpstr>
      <vt:lpstr>عرض تقديمي في PowerPoint</vt:lpstr>
      <vt:lpstr>عرض تقديمي في PowerPoint</vt:lpstr>
      <vt:lpstr>عرض تقديمي في PowerPoint</vt:lpstr>
      <vt:lpstr>عرض تقديمي في PowerPoint</vt:lpstr>
      <vt:lpstr>عرض تقديمي في PowerPoint</vt:lpstr>
      <vt:lpstr>منهج الفهم الذاتي: يهدف منهج الفهم الذاتي في الفكر الانثروبولوجي للتوصل إلى الطريقة التي ينظم بها الأفراد ثقافتهم وطريقتهم في استخدام هذه الثقافة، ويندرج الفهم الذاتي في الفكر الانثروبولوجي تحت مسمى المدخل المعرفي، ويسعى هذا المدخل إلى فهم تصورات الفرد عن العالم والمحيط الذي يحيا فيه، وكيفية تشكل هذه التصورات، ومن خلال المدخل المعرفي فالإفراد الذين لهم ثقافة واحده مشتركة بالضرورة لهم نسق معرفي موحد يعمل على تنظيم مشاعر وسلوك الأفراد ويسعى الباحث الانثروبولوجي من خلال المدخل المعرفي إلى محاولة معرفة تصنيف الأفراد وكيف يقومون بهذا التصنيف وكيف يستدل الباحث الانثروبولوجي على العمليات العقلية؟ غير أن الأشكال المطروحة أمام الباحث الانثروبولوجي هو اختلاف مشاهداته وإدراكه لجوانب من الثقافة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PC2</dc:creator>
  <cp:lastModifiedBy>د. بشير</cp:lastModifiedBy>
  <cp:revision>63</cp:revision>
  <dcterms:created xsi:type="dcterms:W3CDTF">1980-01-01T20:09:53Z</dcterms:created>
  <dcterms:modified xsi:type="dcterms:W3CDTF">2018-02-06T20:41:22Z</dcterms:modified>
</cp:coreProperties>
</file>