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1/27/2018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49451" y="685799"/>
            <a:ext cx="9345478" cy="3715720"/>
          </a:xfrm>
        </p:spPr>
        <p:txBody>
          <a:bodyPr>
            <a:normAutofit/>
          </a:bodyPr>
          <a:lstStyle/>
          <a:p>
            <a:pPr algn="r"/>
            <a:r>
              <a:rPr lang="ar-IQ" sz="3600" dirty="0"/>
              <a:t> المحاضرة الخامسة: الجانب الرسمي </a:t>
            </a:r>
            <a:r>
              <a:rPr lang="ar-IQ" sz="3600" dirty="0" smtClean="0"/>
              <a:t>        للتنظيم البيروقراطي </a:t>
            </a:r>
            <a:r>
              <a:rPr lang="ar-IQ" sz="3600" dirty="0"/>
              <a:t/>
            </a:r>
            <a:br>
              <a:rPr lang="ar-IQ" sz="3600" dirty="0"/>
            </a:br>
            <a:r>
              <a:rPr lang="ar-IQ" sz="3600" dirty="0"/>
              <a:t>  المادة: علم اجتماع التنظيم</a:t>
            </a:r>
            <a:br>
              <a:rPr lang="ar-IQ" sz="3600" dirty="0"/>
            </a:br>
            <a:r>
              <a:rPr lang="ar-IQ" sz="3600" dirty="0"/>
              <a:t>أستاذ المادة: د. رباح احمد مهدي</a:t>
            </a:r>
          </a:p>
        </p:txBody>
      </p:sp>
    </p:spTree>
    <p:extLst>
      <p:ext uri="{BB962C8B-B14F-4D97-AF65-F5344CB8AC3E}">
        <p14:creationId xmlns:p14="http://schemas.microsoft.com/office/powerpoint/2010/main" val="3902867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18486" cy="5885481"/>
          </a:xfrm>
        </p:spPr>
        <p:txBody>
          <a:bodyPr>
            <a:normAutofit/>
          </a:bodyPr>
          <a:lstStyle/>
          <a:p>
            <a:r>
              <a:rPr lang="ar-IQ" sz="2800" b="1" dirty="0"/>
              <a:t>ونجد ان عدد الأفراد الذين يشرف عليهم الرئيس إشرافاً مباشراً يتأثر بعدة عوامل أهمها مدى طاقة الرئيس وإلمامه بعمله وقدرته على القيادة، ومدى إلمام المرؤوسين بعملهم وخبراتهم بالعمل وحاجتهم للرجوع الى الرئيس بهدف التوجيه. كما يتأثر هذا العدد بطبيعة العمل وما أذا كان عملاً نمطياً يحتاج الى مراجعة واشراف.</a:t>
            </a:r>
          </a:p>
        </p:txBody>
      </p:sp>
    </p:spTree>
    <p:extLst>
      <p:ext uri="{BB962C8B-B14F-4D97-AF65-F5344CB8AC3E}">
        <p14:creationId xmlns:p14="http://schemas.microsoft.com/office/powerpoint/2010/main" val="2258837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294468"/>
            <a:ext cx="11763213" cy="6183824"/>
          </a:xfrm>
        </p:spPr>
        <p:txBody>
          <a:bodyPr>
            <a:normAutofit/>
          </a:bodyPr>
          <a:lstStyle/>
          <a:p>
            <a:r>
              <a:rPr lang="ar-IQ" sz="2400" b="1" dirty="0"/>
              <a:t>ويعتبر نطاق الاشراف على جانب كبير من الاهمية من حيث تأثيره على صورة البناء أو الهيكل التنظيمي، فكلما اتسع نطاق الاشراف-أي زاد عدد المرؤوسين-يصبح الهيكل التنظيمي مفرطحاً</a:t>
            </a:r>
            <a:r>
              <a:rPr lang="en-US" sz="2400" b="1" dirty="0"/>
              <a:t>Flat Structure </a:t>
            </a:r>
            <a:r>
              <a:rPr lang="ar-IQ" sz="2400" b="1" dirty="0"/>
              <a:t>أي عريضاً من جهة القاعدة وقصيراً من جهة الطول. ومن جهة أخرى، كلما ضاق نطاق الاشراف-أي قل عدد المرؤوسين-يأخذ الهيكل التنظيمي الشكل الطولي</a:t>
            </a:r>
            <a:r>
              <a:rPr lang="en-US" sz="2400" b="1" dirty="0"/>
              <a:t>Tall Structure </a:t>
            </a:r>
            <a:r>
              <a:rPr lang="ar-IQ" sz="2400" b="1" dirty="0"/>
              <a:t>ويصبح خط السلطة طويلاً. ولا يقتصر تأثير نطاق الاشراف على شكل البناء او الهيكل التنظيمي، بل ينعكس أيضاً على عدد المستويات الادارية داخل المؤسسة. فكلما اتسع نطاق الاشراف وزاد عدد المرؤوسين اضطرت المؤسسة الى استحداث مستوى جديد من الرئاسات يخفف من عبء الاشراف عن كاهل الرؤساء. ونجد أن كل مستوى من المستويات الادارية او </a:t>
            </a:r>
            <a:r>
              <a:rPr lang="ar-IQ" sz="2400" b="1" dirty="0" err="1"/>
              <a:t>الاشرافية</a:t>
            </a:r>
            <a:r>
              <a:rPr lang="ar-IQ" sz="2400" b="1" dirty="0"/>
              <a:t> يؤدي الى اتساع الشقة بين الرئيس الاعلى وبين القاعدة، وصعوبة عملية الاتصال. </a:t>
            </a:r>
          </a:p>
        </p:txBody>
      </p:sp>
    </p:spTree>
    <p:extLst>
      <p:ext uri="{BB962C8B-B14F-4D97-AF65-F5344CB8AC3E}">
        <p14:creationId xmlns:p14="http://schemas.microsoft.com/office/powerpoint/2010/main" val="2532511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9" y="464949"/>
            <a:ext cx="11747714" cy="6121831"/>
          </a:xfrm>
        </p:spPr>
        <p:txBody>
          <a:bodyPr>
            <a:normAutofit/>
          </a:bodyPr>
          <a:lstStyle/>
          <a:p>
            <a:r>
              <a:rPr lang="ar-IQ" sz="2800" b="1" dirty="0"/>
              <a:t>. ويهاجم البعض مبدأ نطاق الاشراف على أساس أن تضييق نطاق الاشراف يتطلب زيادة عدد المشرفين، مما يؤدي الى زيادة التكاليف الادارية من المرتبات والمكاتب والسكرتارية، كما يؤدي الى زيادة عدد المستويات الادارية، الذي يؤدي الى صعوبة عملية الاتصال وظهور الروتين، وعدم المرونة وطول الاجراءات المتبعة، مما يؤدي في النهاية الى انخفاض الروح المعنوية للعاملين.</a:t>
            </a:r>
          </a:p>
        </p:txBody>
      </p:sp>
    </p:spTree>
    <p:extLst>
      <p:ext uri="{BB962C8B-B14F-4D97-AF65-F5344CB8AC3E}">
        <p14:creationId xmlns:p14="http://schemas.microsoft.com/office/powerpoint/2010/main" val="2780138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4949" y="511444"/>
            <a:ext cx="10693831" cy="5811864"/>
          </a:xfrm>
        </p:spPr>
        <p:txBody>
          <a:bodyPr>
            <a:normAutofit/>
          </a:bodyPr>
          <a:lstStyle/>
          <a:p>
            <a:r>
              <a:rPr lang="ar-IQ" sz="3200" b="1" dirty="0"/>
              <a:t>يرجع الفضل في تحديد مفهوم التنظيم الاجتماعي للمؤسسة أو المنظمة الى تلك الدراسات التي قام (التون مايو) </a:t>
            </a:r>
            <a:r>
              <a:rPr lang="en-US" sz="3200" b="1" dirty="0"/>
              <a:t>E. Mayo </a:t>
            </a:r>
            <a:r>
              <a:rPr lang="ar-IQ" sz="3200" b="1" dirty="0"/>
              <a:t>وزملاؤه في مصانع (هاوثورن) </a:t>
            </a:r>
            <a:r>
              <a:rPr lang="en-US" sz="3200" b="1" dirty="0"/>
              <a:t>Hawthorne</a:t>
            </a:r>
            <a:r>
              <a:rPr lang="ar-IQ" sz="3200" b="1" dirty="0"/>
              <a:t>التابعة لشركة (ويسترن إلكتريك) </a:t>
            </a:r>
            <a:r>
              <a:rPr lang="en-US" sz="3200" b="1" dirty="0"/>
              <a:t>Western Electric Company </a:t>
            </a:r>
            <a:r>
              <a:rPr lang="ar-IQ" sz="3200" b="1" dirty="0"/>
              <a:t>الموجودة في (شيكاغو) بالولايات المتحدة، خلال الفترة ما بين عام 1927 حتى عام 1932. فقد كشفت هذه الدراسات عن أن التنظيم الاجتماعي للمؤسسة أو المنظمة يأخذ صورتين: أحدهما رسمية والاخرى غير رسمية.</a:t>
            </a:r>
          </a:p>
        </p:txBody>
      </p:sp>
    </p:spTree>
    <p:extLst>
      <p:ext uri="{BB962C8B-B14F-4D97-AF65-F5344CB8AC3E}">
        <p14:creationId xmlns:p14="http://schemas.microsoft.com/office/powerpoint/2010/main" val="223145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319585" cy="5792492"/>
          </a:xfrm>
        </p:spPr>
        <p:txBody>
          <a:bodyPr>
            <a:normAutofit/>
          </a:bodyPr>
          <a:lstStyle/>
          <a:p>
            <a:r>
              <a:rPr lang="ar-IQ" sz="2800" b="1" dirty="0"/>
              <a:t>ويقوم التنظيم الرسمي </a:t>
            </a:r>
            <a:r>
              <a:rPr lang="en-US" sz="2800" b="1" dirty="0"/>
              <a:t>Formal Organization </a:t>
            </a:r>
            <a:r>
              <a:rPr lang="ar-IQ" sz="2800" b="1" dirty="0"/>
              <a:t>على أساس الوظائف التي يؤديها الاعضاء والمراكز التي يشغلونها داخل المنظمة أو المؤسسة. فنجد أن سلوك كل عضو في المنظمة يحدده مركزه الرسمي والعلاقات الرسمية. ويشترك أعضاء الجماعة الرسمية في أداء نفس العمل أو يشغلون نفس الوظيفة. ويذكر ((</a:t>
            </a:r>
            <a:r>
              <a:rPr lang="ar-IQ" sz="2800" b="1" dirty="0" err="1"/>
              <a:t>روثلز</a:t>
            </a:r>
            <a:r>
              <a:rPr lang="ar-IQ" sz="2800" b="1" dirty="0"/>
              <a:t> </a:t>
            </a:r>
            <a:r>
              <a:rPr lang="ar-IQ" sz="2800" b="1" dirty="0" err="1"/>
              <a:t>برجر</a:t>
            </a:r>
            <a:r>
              <a:rPr lang="ar-IQ" sz="2800" b="1" dirty="0"/>
              <a:t>)) </a:t>
            </a:r>
            <a:r>
              <a:rPr lang="en-US" sz="2800" b="1" dirty="0"/>
              <a:t>F. Roethlisberger </a:t>
            </a:r>
            <a:r>
              <a:rPr lang="ar-IQ" sz="2800" b="1" dirty="0"/>
              <a:t>و ((</a:t>
            </a:r>
            <a:r>
              <a:rPr lang="ar-IQ" sz="2800" b="1" dirty="0" err="1"/>
              <a:t>ديكسون</a:t>
            </a:r>
            <a:r>
              <a:rPr lang="ar-IQ" sz="2800" b="1" dirty="0"/>
              <a:t>)) </a:t>
            </a:r>
            <a:r>
              <a:rPr lang="en-US" sz="2800" b="1" dirty="0"/>
              <a:t>W. Dickson </a:t>
            </a:r>
            <a:r>
              <a:rPr lang="ar-IQ" sz="2800" b="1" dirty="0"/>
              <a:t>أن التنظيم الرسمي هو التنظيم المكتوب على الورق، أي العلاقات المنطقية التي تحددها القوانين والسياسة المعمول بها داخل التنظيم.</a:t>
            </a:r>
          </a:p>
        </p:txBody>
      </p:sp>
    </p:spTree>
    <p:extLst>
      <p:ext uri="{BB962C8B-B14F-4D97-AF65-F5344CB8AC3E}">
        <p14:creationId xmlns:p14="http://schemas.microsoft.com/office/powerpoint/2010/main" val="750303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17008" cy="5838986"/>
          </a:xfrm>
        </p:spPr>
        <p:txBody>
          <a:bodyPr>
            <a:normAutofit/>
          </a:bodyPr>
          <a:lstStyle/>
          <a:p>
            <a:r>
              <a:rPr lang="ar-IQ" sz="2400" b="1" dirty="0"/>
              <a:t>وعند تحليل التنظيم الرسمي للمؤسسة يمكننا التمييز بين ثلاث صور للتشكيلات التنظيمية للمؤسسات المختلفة على النحو التالي:</a:t>
            </a:r>
          </a:p>
          <a:p>
            <a:r>
              <a:rPr lang="ar-IQ" sz="2400" b="1" dirty="0"/>
              <a:t>أولاً-التنظيم الوظيفي </a:t>
            </a:r>
            <a:r>
              <a:rPr lang="en-US" sz="2400" b="1" dirty="0"/>
              <a:t>Functional organization </a:t>
            </a:r>
            <a:r>
              <a:rPr lang="ar-IQ" sz="2400" b="1" dirty="0"/>
              <a:t>وينشأ عن تباين الوظائف وتقسيم العمل والتعاون داخل المؤسسة، وهذا التنظيم هو تنظيم موضوعي يعتمد على تقسيم العمل وفقاً لأهداف المؤسسة وبرامجها. وقد يكون هذا التقسيم الوظيفي طبقاً للمستفيدين بالخدمة، أو وفقاً لنوع الخدمة التي تؤديها المؤسسة، أو يكون تقسيماً جغرافياً أو اقليميا، ويتميز التنظيم الوظيفي بأنه يجعل من السهل الانتفاع بخبرة المتخصصين.</a:t>
            </a:r>
          </a:p>
        </p:txBody>
      </p:sp>
    </p:spTree>
    <p:extLst>
      <p:ext uri="{BB962C8B-B14F-4D97-AF65-F5344CB8AC3E}">
        <p14:creationId xmlns:p14="http://schemas.microsoft.com/office/powerpoint/2010/main" val="1432012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64981" cy="5807990"/>
          </a:xfrm>
        </p:spPr>
        <p:txBody>
          <a:bodyPr>
            <a:normAutofit/>
          </a:bodyPr>
          <a:lstStyle/>
          <a:p>
            <a:r>
              <a:rPr lang="ar-IQ" sz="2400" b="1" dirty="0"/>
              <a:t>ثانياً-تنظيم التسلسل أو التنظيم الخطي أو الرأسي </a:t>
            </a:r>
            <a:r>
              <a:rPr lang="en-US" sz="2400" b="1" dirty="0"/>
              <a:t>Line organization </a:t>
            </a:r>
            <a:r>
              <a:rPr lang="ar-IQ" sz="2400" b="1" dirty="0"/>
              <a:t>وقد يطلق عليه أيضاً تنظيم التدرج </a:t>
            </a:r>
            <a:r>
              <a:rPr lang="en-US" sz="2400" b="1" dirty="0"/>
              <a:t>Scalar organization، </a:t>
            </a:r>
            <a:r>
              <a:rPr lang="ar-IQ" sz="2400" b="1" dirty="0"/>
              <a:t>وينشأ عن تباين نطاق السلطة الذي لا يمكن الاستغناء عنه في أية مؤسسة، وهو تنظيم يعتمد على التدرج الاداري وتسلسل القيادة، وفي هذا التنظيم تتركز السلطة في قمة الهرم الاداري ثم تتدرج رأسياً الى الوحدات الادارية المختلفة في المستويات الادنى، ويسود هذا النوع من التنظيم عادة في التنظيمات العسكرية والدينية. ويضمن هذا التنظيم سرعة التنفيذ، كما يجعل من السهل قيام الادارة بعملية الرقابة</a:t>
            </a:r>
            <a:r>
              <a:rPr lang="en-US" sz="2400" b="1" dirty="0"/>
              <a:t>Control </a:t>
            </a:r>
            <a:r>
              <a:rPr lang="ar-IQ" sz="2400" b="1" dirty="0"/>
              <a:t>على العاملين فيها. </a:t>
            </a:r>
          </a:p>
        </p:txBody>
      </p:sp>
    </p:spTree>
    <p:extLst>
      <p:ext uri="{BB962C8B-B14F-4D97-AF65-F5344CB8AC3E}">
        <p14:creationId xmlns:p14="http://schemas.microsoft.com/office/powerpoint/2010/main" val="3961868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685800"/>
            <a:ext cx="11530739" cy="5745997"/>
          </a:xfrm>
        </p:spPr>
        <p:txBody>
          <a:bodyPr>
            <a:normAutofit/>
          </a:bodyPr>
          <a:lstStyle/>
          <a:p>
            <a:r>
              <a:rPr lang="ar-IQ" sz="2400" b="1" dirty="0"/>
              <a:t>ثالثاً-تنظيم الهيئة التسلسلي</a:t>
            </a:r>
            <a:r>
              <a:rPr lang="en-US" sz="2400" b="1" dirty="0"/>
              <a:t>Staff Line Organization </a:t>
            </a:r>
            <a:r>
              <a:rPr lang="ar-IQ" sz="2400" b="1" dirty="0"/>
              <a:t>وهو نوع من التنظيم يجمع بين التنظيم الرأسي أو الخطي والتنظيم الوظيفي، مما يؤدي الى الاستفادة من مزايا النوعين السابقين من أشكال أو صور التنظيم. وهذا التنظيم المشترك يساعد أعضاء الهيئة على تقديم العون والاستشارة في بعض الظروف الطارئة التي تمر بالمؤسسة وتحتاج الى مشورة فنية من أي نوع. وتكون الاستشارة عادة في الامور التي تتطلب نوعاً من التخصص الرفيع لا يتاح للرؤساء المنفذين، وقد يكون خارجاً عن نوع تخصصهم. وعادة ما يكشف تحليل التنظيم الرسمي للمؤسسة عن أمور كثيرة يتطلب بعضها معالجة معينة مثل مدى تركيز السلطات، والازدواج في الاختصاصات، واللامركزية الوظيفية، ومدى ضيق أو اتساع نطاق الاشراف. </a:t>
            </a:r>
          </a:p>
        </p:txBody>
      </p:sp>
    </p:spTree>
    <p:extLst>
      <p:ext uri="{BB962C8B-B14F-4D97-AF65-F5344CB8AC3E}">
        <p14:creationId xmlns:p14="http://schemas.microsoft.com/office/powerpoint/2010/main" val="4254291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0447" y="685800"/>
            <a:ext cx="11422251" cy="5823488"/>
          </a:xfrm>
        </p:spPr>
        <p:txBody>
          <a:bodyPr/>
          <a:lstStyle/>
          <a:p>
            <a:r>
              <a:rPr lang="ar-IQ" b="1" dirty="0"/>
              <a:t>وقد ظهرت على مر السنين مجموعة من المبادئ والقواعد الاساسية للتنظيم. وهذه المبادئ والقواعد لا تعتبر في حكم القوانين الثابتة التي لا يجوز تعديلها، بل يجب تطبيقها بمرونة وفقاً لظروف الموقف والبيئة التي تطبق فيها. وهذه المبادئ تعد بمثابة وسيلة مختصرة للتفكير ومجرد دليل تهتدى به في مجال العمل.</a:t>
            </a:r>
          </a:p>
          <a:p>
            <a:r>
              <a:rPr lang="ar-IQ" b="1" dirty="0"/>
              <a:t>	وقد أشار ((أرنست ديل)) </a:t>
            </a:r>
            <a:r>
              <a:rPr lang="en-US" b="1" dirty="0"/>
              <a:t>E. Dale </a:t>
            </a:r>
            <a:r>
              <a:rPr lang="ar-IQ" b="1" dirty="0"/>
              <a:t>الى أن هناك خمسة مبادئ تقليدية للتنظيم أطلق عليها لفظ: </a:t>
            </a:r>
            <a:r>
              <a:rPr lang="en-US" b="1" dirty="0"/>
              <a:t>OSCAR </a:t>
            </a:r>
            <a:r>
              <a:rPr lang="ar-IQ" b="1" dirty="0"/>
              <a:t>وهي المبادئ التالية: </a:t>
            </a:r>
          </a:p>
          <a:p>
            <a:r>
              <a:rPr lang="ar-IQ" b="1" dirty="0"/>
              <a:t>(1)	تحديد الأهداف بوضوح </a:t>
            </a:r>
            <a:r>
              <a:rPr lang="en-US" b="1" dirty="0"/>
              <a:t>Objectives.</a:t>
            </a:r>
          </a:p>
          <a:p>
            <a:r>
              <a:rPr lang="en-US" b="1" dirty="0"/>
              <a:t>(2)	</a:t>
            </a:r>
            <a:r>
              <a:rPr lang="ar-IQ" b="1" dirty="0"/>
              <a:t>التخصص، أي اقتصار الفرد على عمل واحد </a:t>
            </a:r>
            <a:r>
              <a:rPr lang="en-US" b="1" dirty="0"/>
              <a:t>Specialization</a:t>
            </a:r>
          </a:p>
          <a:p>
            <a:r>
              <a:rPr lang="en-US" b="1" dirty="0"/>
              <a:t>(3)	</a:t>
            </a:r>
            <a:r>
              <a:rPr lang="ar-IQ" b="1" dirty="0"/>
              <a:t>التنسيق بين كافة المجهودات في سبيل تحقيق الهدف المشترك </a:t>
            </a:r>
            <a:r>
              <a:rPr lang="en-US" b="1" dirty="0"/>
              <a:t>Coordination</a:t>
            </a:r>
          </a:p>
        </p:txBody>
      </p:sp>
    </p:spTree>
    <p:extLst>
      <p:ext uri="{BB962C8B-B14F-4D97-AF65-F5344CB8AC3E}">
        <p14:creationId xmlns:p14="http://schemas.microsoft.com/office/powerpoint/2010/main" val="1841643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40995" cy="5823488"/>
          </a:xfrm>
        </p:spPr>
        <p:txBody>
          <a:bodyPr>
            <a:normAutofit/>
          </a:bodyPr>
          <a:lstStyle/>
          <a:p>
            <a:r>
              <a:rPr lang="ar-IQ" sz="2400" b="1" dirty="0"/>
              <a:t>(4)	تدرج السلطة من القمة الى القاعدة</a:t>
            </a:r>
            <a:r>
              <a:rPr lang="en-US" sz="2400" b="1" dirty="0"/>
              <a:t>Authority</a:t>
            </a:r>
          </a:p>
          <a:p>
            <a:r>
              <a:rPr lang="ar-IQ" sz="2400" b="1" dirty="0" smtClean="0"/>
              <a:t>(5</a:t>
            </a:r>
            <a:r>
              <a:rPr lang="en-US" sz="2400" b="1" dirty="0" smtClean="0"/>
              <a:t>(</a:t>
            </a:r>
            <a:r>
              <a:rPr lang="en-US" sz="2400" b="1" dirty="0"/>
              <a:t>	</a:t>
            </a:r>
            <a:r>
              <a:rPr lang="ar-IQ" sz="2400" b="1" dirty="0"/>
              <a:t>تكافؤ السلطة والمسؤولية</a:t>
            </a:r>
            <a:r>
              <a:rPr lang="en-US" sz="2400" b="1" dirty="0"/>
              <a:t>Responsibility</a:t>
            </a:r>
          </a:p>
          <a:p>
            <a:r>
              <a:rPr lang="ar-IQ" sz="2400" b="1" dirty="0"/>
              <a:t>وقد أضاف رجال الادارة الآخرون بعض المبادئ الأخرى للتنظيم على النحو التالي:</a:t>
            </a:r>
          </a:p>
          <a:p>
            <a:r>
              <a:rPr lang="ar-IQ" sz="2400" b="1" dirty="0"/>
              <a:t>(1)	مبدأ الرقابة، أي فصل عمليات الرقابة في وحدات غير وحدات التنفيذ.</a:t>
            </a:r>
          </a:p>
          <a:p>
            <a:r>
              <a:rPr lang="ar-IQ" sz="2400" b="1" dirty="0"/>
              <a:t>(2)	مبدأ المرونة، أي امكانية استيعاب التنظيم الحالي للتغيرات دون الحاجة الى اعادة التنظيم.</a:t>
            </a:r>
          </a:p>
          <a:p>
            <a:endParaRPr lang="ar-IQ" sz="2400" b="1" dirty="0"/>
          </a:p>
        </p:txBody>
      </p:sp>
    </p:spTree>
    <p:extLst>
      <p:ext uri="{BB962C8B-B14F-4D97-AF65-F5344CB8AC3E}">
        <p14:creationId xmlns:p14="http://schemas.microsoft.com/office/powerpoint/2010/main" val="2719281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869983"/>
          </a:xfrm>
        </p:spPr>
        <p:txBody>
          <a:bodyPr/>
          <a:lstStyle/>
          <a:p>
            <a:r>
              <a:rPr lang="ar-IQ" b="1" dirty="0"/>
              <a:t>(3)	مبدأ التكلفة، أي خفض التكاليف الادارية بالإقلال من المناصب والمستويات الادارية. </a:t>
            </a:r>
          </a:p>
          <a:p>
            <a:r>
              <a:rPr lang="ar-IQ" b="1" dirty="0"/>
              <a:t>(4)	مبدأ التوصيف، أي توصيف المناصب، ووضع اشتراطات لشغل الوظائف، ووضع الرجل المناسب في المكان المناسب.</a:t>
            </a:r>
          </a:p>
          <a:p>
            <a:r>
              <a:rPr lang="ar-IQ" b="1" dirty="0"/>
              <a:t>(5)	مبدأ الفاعلية، فالاختبار الوحيد لفاعلية التنظيم هو تحقيق الكفاءة والانسجام.</a:t>
            </a:r>
          </a:p>
          <a:p>
            <a:r>
              <a:rPr lang="ar-IQ" b="1" dirty="0"/>
              <a:t>(6)	مبدأ وحدة الامر أو الرئاسة، أي الا يكون الشخص مرؤوسا لأكثر من شخص واحد.</a:t>
            </a:r>
          </a:p>
          <a:p>
            <a:r>
              <a:rPr lang="ar-IQ" b="1" dirty="0"/>
              <a:t>(7)	مبدأ تفويض السلطة، أي إعطاء الحق في اتخاذ القرارات الهامة للمستويات الادنى بقدر الامكان.</a:t>
            </a:r>
          </a:p>
          <a:p>
            <a:r>
              <a:rPr lang="ar-IQ" b="1" dirty="0"/>
              <a:t>(8)	مبدأ قصر خط السلطة، أي الاقتصار على أقل عدد ممكن من المستويات الادارية.</a:t>
            </a:r>
          </a:p>
          <a:p>
            <a:r>
              <a:rPr lang="ar-IQ" b="1" dirty="0"/>
              <a:t>(9)	مبدأ نطاق الاشراف أو الضبط، ويشير هذا المبدأ الى ضرورة الا يتجاوز عدد المرؤوسين ستة اشخاص، والا يقل عددهم عن ثلاثة أشخاص الا في بعض الحالات الخاصة. </a:t>
            </a:r>
          </a:p>
          <a:p>
            <a:endParaRPr lang="ar-IQ" b="1" dirty="0"/>
          </a:p>
        </p:txBody>
      </p:sp>
    </p:spTree>
    <p:extLst>
      <p:ext uri="{BB962C8B-B14F-4D97-AF65-F5344CB8AC3E}">
        <p14:creationId xmlns:p14="http://schemas.microsoft.com/office/powerpoint/2010/main" val="3654839357"/>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21</TotalTime>
  <Words>753</Words>
  <Application>Microsoft Office PowerPoint</Application>
  <PresentationFormat>ملء الشاشة</PresentationFormat>
  <Paragraphs>27</Paragraphs>
  <Slides>12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Century Gothic</vt:lpstr>
      <vt:lpstr>Tahoma</vt:lpstr>
      <vt:lpstr>Wingdings 3</vt:lpstr>
      <vt:lpstr>شريحة</vt:lpstr>
      <vt:lpstr> المحاضرة الخامسة: الجانب الرسمي         للتنظيم البيروقراطي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الخامسة: الجانب الرسمي         للتنظيم البيروقراطي    المادة: علم اجتماع التنظيم أستاذ المادة: د. رباح احمد مهدي</dc:title>
  <dc:creator>F1</dc:creator>
  <cp:lastModifiedBy>F1</cp:lastModifiedBy>
  <cp:revision>12</cp:revision>
  <dcterms:created xsi:type="dcterms:W3CDTF">2018-01-27T19:17:54Z</dcterms:created>
  <dcterms:modified xsi:type="dcterms:W3CDTF">2018-01-27T19:39:32Z</dcterms:modified>
</cp:coreProperties>
</file>