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20EBB0C4-6273-4C6E-B9BD-2EDC30F1CD52}" type="datetimeFigureOut">
              <a:rPr lang="en-US" dirty="0"/>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1/27/2018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97280" y="2582334"/>
            <a:ext cx="4937760" cy="33782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6217920" y="2582334"/>
            <a:ext cx="4937760" cy="33782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1/27/2018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1/27/2018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1/27/2018</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1/27/2018</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C9CAD897-D46E-4AD2-BD9B-49DD3E640873}" type="datetimeFigureOut">
              <a:rPr lang="en-US" dirty="0"/>
              <a:t>1/27/2018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1/27/2018</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1"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r" defTabSz="914400" rtl="1"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r" defTabSz="914400" rtl="1"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pPr algn="r"/>
            <a:r>
              <a:rPr lang="ar-IQ" sz="6000" dirty="0"/>
              <a:t>المحاضرة السادسة: الجانب غير الرسمي للتنظيم البيروقراطي</a:t>
            </a:r>
            <a:br>
              <a:rPr lang="ar-IQ" sz="6000" dirty="0"/>
            </a:br>
            <a:r>
              <a:rPr lang="ar-IQ" sz="6000" dirty="0"/>
              <a:t>المادة: علم اجتماع التنظيم</a:t>
            </a:r>
            <a:br>
              <a:rPr lang="ar-IQ" sz="6000" dirty="0"/>
            </a:br>
            <a:r>
              <a:rPr lang="ar-IQ" sz="6000" dirty="0"/>
              <a:t>أستاذ المادة: د. رباح احمد مهدي</a:t>
            </a:r>
          </a:p>
        </p:txBody>
      </p:sp>
    </p:spTree>
    <p:extLst>
      <p:ext uri="{BB962C8B-B14F-4D97-AF65-F5344CB8AC3E}">
        <p14:creationId xmlns:p14="http://schemas.microsoft.com/office/powerpoint/2010/main" val="3581409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95946" y="1844297"/>
            <a:ext cx="11468746" cy="4277533"/>
          </a:xfrm>
        </p:spPr>
        <p:txBody>
          <a:bodyPr>
            <a:normAutofit/>
          </a:bodyPr>
          <a:lstStyle/>
          <a:p>
            <a:r>
              <a:rPr lang="ar-IQ" sz="2400" b="1" dirty="0"/>
              <a:t>تتضمن المؤسسات في الواقع أكثر مما توضحه الخرائط التنظيمية، إذ أنها تمتلئ بالأبنية غير الرسمية التي تعبر عن أهداف واحتياجات العاملين داخل هذه المؤسسات، والتي قد تتفق أو تتعارض مع أهداف واحتياجات التنظيم نفسه. </a:t>
            </a:r>
          </a:p>
          <a:p>
            <a:r>
              <a:rPr lang="ar-IQ" sz="2400" b="1" dirty="0"/>
              <a:t>وفي هذا الصدد، يذكر ((إتزيوني)) أن التنظيم عندما ينشأ يكون له عادة أهداف واحتياجات متعارضة مع أهداف واحتياجات أعضاء هذا التنظيم.</a:t>
            </a:r>
          </a:p>
          <a:p>
            <a:r>
              <a:rPr lang="ar-IQ" sz="2400" b="1" dirty="0"/>
              <a:t>ويرى ((روثلز برجر)) و((ديكسون)) أن التنظيم غير ال رسمي</a:t>
            </a:r>
            <a:r>
              <a:rPr lang="en-US" sz="2400" b="1" dirty="0"/>
              <a:t>Informal Organization </a:t>
            </a:r>
            <a:r>
              <a:rPr lang="ar-IQ" sz="2400" b="1" dirty="0"/>
              <a:t>هو التنظيم غير المكتوب على الورق، ويتمثل في العلاقات المتبادلة القائمة على الود والكراهية، ويوجد منفصلاً عن أي بناء اجتماعي معبر عنه بوضوح، ويشير التنظيم غير الرسمي الى الممارسات غير الرسمية التي تظهر في شكل استجابة للقواعد الرسمية المنظمة المتبعة داخل التنظيم.</a:t>
            </a:r>
          </a:p>
          <a:p>
            <a:endParaRPr lang="ar-IQ" sz="2400" b="1" dirty="0"/>
          </a:p>
        </p:txBody>
      </p:sp>
    </p:spTree>
    <p:extLst>
      <p:ext uri="{BB962C8B-B14F-4D97-AF65-F5344CB8AC3E}">
        <p14:creationId xmlns:p14="http://schemas.microsoft.com/office/powerpoint/2010/main" val="534018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78969" y="1845734"/>
            <a:ext cx="11685723" cy="4023360"/>
          </a:xfrm>
        </p:spPr>
        <p:txBody>
          <a:bodyPr>
            <a:normAutofit/>
          </a:bodyPr>
          <a:lstStyle/>
          <a:p>
            <a:r>
              <a:rPr lang="ar-IQ" sz="2400" b="1" dirty="0"/>
              <a:t>وتظهر هذه الممارسات غير الرسمية من خلال العلاقات الاجتماعية التي تظهر بين أعضاء التنظيم، هذه العلاقات التي قد لا تتفق مع العلاقات المنطقية التي تحددها خريطة البناء التنظيمي. </a:t>
            </a:r>
          </a:p>
          <a:p>
            <a:r>
              <a:rPr lang="ar-IQ" sz="2400" b="1" dirty="0"/>
              <a:t>	ومن الدراسات الهامة التي يرجع اليها الفضل في اكتشاف التنظيم غير الرسمي، تلك الدراسة التي أصبحت معروفة لدى كل من علماء الاجتماع ورجال الاعمال على السواء، والتي أطلق عليها دراسة أو تجربة غرفة الملاحظة </a:t>
            </a:r>
            <a:r>
              <a:rPr lang="en-US" sz="2400" b="1" dirty="0"/>
              <a:t>The Bank Wiring. </a:t>
            </a:r>
            <a:r>
              <a:rPr lang="ar-IQ" sz="2400" b="1" dirty="0"/>
              <a:t>وقد تم إجراء هذه التجربة ضمن سلسلة التجارب الهامة التي تمت في مصانع ((هاوثورن)). وقد أجريت هذه التجربة على جماعة من العمال تعمل في ظروف العمل العادية، وتتكون من أربعة عشر رجلاً. وكان تسعة منهم يعملون في وصل أو تجميع الاسلاك </a:t>
            </a:r>
            <a:r>
              <a:rPr lang="en-US" sz="2400" b="1" dirty="0"/>
              <a:t>Wiremen، </a:t>
            </a:r>
            <a:r>
              <a:rPr lang="ar-IQ" sz="2400" b="1" dirty="0"/>
              <a:t>وثلاثة يعملون في لحام الاسلاك بالقصدير </a:t>
            </a:r>
            <a:r>
              <a:rPr lang="en-US" sz="2400" b="1" dirty="0"/>
              <a:t>Solder men </a:t>
            </a:r>
            <a:r>
              <a:rPr lang="ar-IQ" sz="2400" b="1" dirty="0"/>
              <a:t>وكان الاثنان الأخيران يعملان كمفتشين</a:t>
            </a:r>
            <a:r>
              <a:rPr lang="en-US" sz="2400" b="1" dirty="0"/>
              <a:t>Inspectors.</a:t>
            </a:r>
          </a:p>
          <a:p>
            <a:endParaRPr lang="ar-IQ" sz="2400" b="1" dirty="0"/>
          </a:p>
        </p:txBody>
      </p:sp>
    </p:spTree>
    <p:extLst>
      <p:ext uri="{BB962C8B-B14F-4D97-AF65-F5344CB8AC3E}">
        <p14:creationId xmlns:p14="http://schemas.microsoft.com/office/powerpoint/2010/main" val="2109688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66426" y="1845734"/>
            <a:ext cx="11329261" cy="4229602"/>
          </a:xfrm>
        </p:spPr>
        <p:txBody>
          <a:bodyPr>
            <a:normAutofit/>
          </a:bodyPr>
          <a:lstStyle/>
          <a:p>
            <a:r>
              <a:rPr lang="ar-IQ" sz="2800" b="1" dirty="0"/>
              <a:t>وقد كانت عمليات تجميع الاسلاك، ولحامها، والتفتيش عليها، يتم إجراؤها في فترات زمنية غير متساوية. فقد كان باستطاعة عامل واحد من عمال اللحام أن يلحم الاسلاك التي يقوم بتجميعها ثلاثة عمال من الذين يقومون بتجميع هذه الاسلاك، ومن ثم فقد تم تنظيم عمل الجماعة التي تضمنتها هذه الدراسة بحيث يتم تقسيمهم الى ثلاث وحدات طبقاً لعمليات اللحام، تضمهم جميعاً وحدتان للتفتيش.</a:t>
            </a:r>
          </a:p>
        </p:txBody>
      </p:sp>
    </p:spTree>
    <p:extLst>
      <p:ext uri="{BB962C8B-B14F-4D97-AF65-F5344CB8AC3E}">
        <p14:creationId xmlns:p14="http://schemas.microsoft.com/office/powerpoint/2010/main" val="2106252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97280" y="1845734"/>
            <a:ext cx="10058400" cy="4245100"/>
          </a:xfrm>
        </p:spPr>
        <p:txBody>
          <a:bodyPr>
            <a:normAutofit/>
          </a:bodyPr>
          <a:lstStyle/>
          <a:p>
            <a:r>
              <a:rPr lang="ar-IQ" sz="2400" b="1" dirty="0"/>
              <a:t>وقد اشترك في هذه الدراسة باحثان: أحدهما يقوم بعملية الملاحظة الدقيقة لهذه الجماعة أثناء عملها، والآخر يقوم بإجراء المقابلات مع أفراد الجماعة وتوجيه بعض الاسئلة إليهم. وأخيراً استطاع الباحثان تلخيص ما حصلا عليه من نتائج. </a:t>
            </a:r>
          </a:p>
          <a:p>
            <a:r>
              <a:rPr lang="ar-IQ" sz="2400" b="1" dirty="0"/>
              <a:t>	ومن النتائج الهامة التي كشفت عنها هذه الدراسة، أن مجموعة العمال في حجرة الملاحظة كانوا يشتركون في تبادل المساعدة، وفي تقييد الانتاج، كما أن هؤلاء العمال قد انقسموا الى زمرتين اجتماعيتين في مناسبات مختلفة. وقد اتضحت عضوية الزمرتين عن طريق الألعاب والأنشطة التي كان يزاولها العمال، فقد كان لكل زمرة ألعابها وأنشطتها.</a:t>
            </a:r>
          </a:p>
          <a:p>
            <a:endParaRPr lang="ar-IQ" sz="2400" b="1" dirty="0"/>
          </a:p>
        </p:txBody>
      </p:sp>
    </p:spTree>
    <p:extLst>
      <p:ext uri="{BB962C8B-B14F-4D97-AF65-F5344CB8AC3E}">
        <p14:creationId xmlns:p14="http://schemas.microsoft.com/office/powerpoint/2010/main" val="737921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624222" y="1783741"/>
            <a:ext cx="10058400" cy="4276096"/>
          </a:xfrm>
        </p:spPr>
        <p:txBody>
          <a:bodyPr>
            <a:normAutofit/>
          </a:bodyPr>
          <a:lstStyle/>
          <a:p>
            <a:r>
              <a:rPr lang="ar-IQ" sz="2400" b="1" dirty="0"/>
              <a:t>وقد تبين من هذه الدراسة أن أنتاج المجموعة لم يكن يزيد أو يقل عن6000 وحدة في اليوم، على الرغم من أن الإدارة قد حددت معدلاً للإنتاج اليومي يبلغ 6600 وحدة يومياً. ومع ذلك فقد كان أي عامل يحاول أن ينتج أكثر من هذه الكمية التي حددتها الجماعة، يتم الضغط عليه من قبل أفراد المجموعة بحيث يرتبط بالمعدل الذي حددته الجماعة. كما تبين أن للجماعة ميثاقاً غير رسمي للسلوك، له نفوذ قوي على أعضاء الجماعة، وقد كان هذا الميثاق يتكون من البنود التالية:</a:t>
            </a:r>
          </a:p>
          <a:p>
            <a:r>
              <a:rPr lang="ar-IQ" sz="2400" b="1" dirty="0"/>
              <a:t>(1)	لا يجب أن تنجز عملاً كثيراً جداً. وإذا فعلت ذلك فأنت خارج عن الجماعة.</a:t>
            </a:r>
          </a:p>
          <a:p>
            <a:r>
              <a:rPr lang="ar-IQ" sz="2400" b="1" dirty="0"/>
              <a:t>(2)	لا يجب أن تنجز عملاً قليلاً جداً. وإذا فعلت ذلك فأنت متخلف عن الجماعة.</a:t>
            </a:r>
          </a:p>
          <a:p>
            <a:r>
              <a:rPr lang="ar-IQ" sz="2400" b="1" dirty="0"/>
              <a:t>(3)	لا يجب أن تقول للملاحظ أي شيء يضر بزميلك. وإذا فعلت ذلك فأنت ((واش)).</a:t>
            </a:r>
          </a:p>
          <a:p>
            <a:endParaRPr lang="ar-IQ" sz="2400" b="1" dirty="0"/>
          </a:p>
        </p:txBody>
      </p:sp>
    </p:spTree>
    <p:extLst>
      <p:ext uri="{BB962C8B-B14F-4D97-AF65-F5344CB8AC3E}">
        <p14:creationId xmlns:p14="http://schemas.microsoft.com/office/powerpoint/2010/main" val="570895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97280" y="1845733"/>
            <a:ext cx="10681432" cy="4183107"/>
          </a:xfrm>
        </p:spPr>
        <p:txBody>
          <a:bodyPr>
            <a:normAutofit/>
          </a:bodyPr>
          <a:lstStyle/>
          <a:p>
            <a:r>
              <a:rPr lang="ar-IQ" sz="2400" b="1" dirty="0"/>
              <a:t>(4)	لا يجب أن تحاول وضع بعد اجتماعي بينك وبين زملائك، أو التصرف بطريقة فضولية. وإذا كنت مفتشاً، فلا يجب أن تتصرف تصرف المفتشين.</a:t>
            </a:r>
          </a:p>
          <a:p>
            <a:r>
              <a:rPr lang="ar-IQ" sz="2400" b="1" dirty="0"/>
              <a:t>وتكشف نتائج الدراسة السابقة، عن أهمية التنظيم غير الرسمي لجماعات العمال، وأثر الجماعات غير الرسمية </a:t>
            </a:r>
            <a:r>
              <a:rPr lang="en-US" sz="2400" b="1" dirty="0"/>
              <a:t>Informal Groups </a:t>
            </a:r>
            <a:r>
              <a:rPr lang="ar-IQ" sz="2400" b="1" dirty="0"/>
              <a:t>على سلوك أعضائها، وكمية الانتاج التي يؤدونها. كما تشير هذه الدراسة الى أن التنظيمات غير الرسمية تنمو من خلال إطار التنظيمات الرسمية. فقد ظهر التنظيم غير الرسمي للعمال في تجربة غرفة الملاحظة، تلقائياً، بحيث يحقق وظيفتين: أحدهما حماية الجماعة من الأعمال التي قد تصدر عن أحد أعضاء الجماعة والتي لا تتفق مع معاييرها، أما الوظيفة الثانية، فهي حماية الجماعة من التدخل الخارجي، عن طريق الادارة. وقد كانت عضوية الزمرة </a:t>
            </a:r>
            <a:r>
              <a:rPr lang="en-US" sz="2400" b="1" dirty="0"/>
              <a:t>Clique </a:t>
            </a:r>
            <a:r>
              <a:rPr lang="ar-IQ" sz="2400" b="1" dirty="0"/>
              <a:t>تعمل كأداة لضبط سلوك الاعضاء حيث تم أبعاد الافراد الذين خرجوا على معايير الجماعة من عضوية الزمرة. </a:t>
            </a:r>
          </a:p>
          <a:p>
            <a:endParaRPr lang="ar-IQ" sz="2400" b="1" dirty="0"/>
          </a:p>
        </p:txBody>
      </p:sp>
    </p:spTree>
    <p:extLst>
      <p:ext uri="{BB962C8B-B14F-4D97-AF65-F5344CB8AC3E}">
        <p14:creationId xmlns:p14="http://schemas.microsoft.com/office/powerpoint/2010/main" val="990678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97280" y="1845733"/>
            <a:ext cx="10665934" cy="4276097"/>
          </a:xfrm>
        </p:spPr>
        <p:txBody>
          <a:bodyPr>
            <a:normAutofit/>
          </a:bodyPr>
          <a:lstStyle/>
          <a:p>
            <a:r>
              <a:rPr lang="ar-IQ" sz="2800" b="1" dirty="0"/>
              <a:t>ويرى (شنا يدر</a:t>
            </a:r>
            <a:r>
              <a:rPr lang="en-US" sz="2800" b="1" dirty="0"/>
              <a:t>E. V. Schneider (</a:t>
            </a:r>
            <a:r>
              <a:rPr lang="ar-IQ" sz="2800" b="1" dirty="0"/>
              <a:t>أن الجماعات غير الرسمية التي تظهر تلقائياً داخل التنظيمات المختلفة، تؤدي عدة وظائف هامة، فهي تتيح الفرصة للفرد كي يحقق أهدافه ورغباته الخاصة التي قد لا يمكنه أن يحققها من خلال التنظيم الرسمي. كما أنها تقوم بالتخفيف من حدة شعور العامل بالملل والتعب أثناء العمل، وإتاحة الفرصة أمامه للشعور باستقلاله واهميته، بالإضافة الى أنها تعمل على زيادة شعور الفرد بالأمن والطمأنينة. </a:t>
            </a:r>
          </a:p>
          <a:p>
            <a:endParaRPr lang="ar-IQ" sz="2800" b="1" dirty="0"/>
          </a:p>
          <a:p>
            <a:endParaRPr lang="ar-IQ" sz="2800" b="1" dirty="0"/>
          </a:p>
        </p:txBody>
      </p:sp>
    </p:spTree>
    <p:extLst>
      <p:ext uri="{BB962C8B-B14F-4D97-AF65-F5344CB8AC3E}">
        <p14:creationId xmlns:p14="http://schemas.microsoft.com/office/powerpoint/2010/main" val="3484230529"/>
      </p:ext>
    </p:extLst>
  </p:cSld>
  <p:clrMapOvr>
    <a:masterClrMapping/>
  </p:clrMapOvr>
</p:sld>
</file>

<file path=ppt/theme/theme1.xml><?xml version="1.0" encoding="utf-8"?>
<a:theme xmlns:a="http://schemas.openxmlformats.org/drawingml/2006/main" name="أثر رجعي">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16</TotalTime>
  <Words>441</Words>
  <Application>Microsoft Office PowerPoint</Application>
  <PresentationFormat>ملء الشاشة</PresentationFormat>
  <Paragraphs>16</Paragraphs>
  <Slides>8</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8</vt:i4>
      </vt:variant>
    </vt:vector>
  </HeadingPairs>
  <TitlesOfParts>
    <vt:vector size="13" baseType="lpstr">
      <vt:lpstr>Arial</vt:lpstr>
      <vt:lpstr>Calibri</vt:lpstr>
      <vt:lpstr>Calibri Light</vt:lpstr>
      <vt:lpstr>Times New Roman</vt:lpstr>
      <vt:lpstr>أثر رجعي</vt:lpstr>
      <vt:lpstr>المحاضرة السادسة: الجانب غير الرسمي للتنظيم البيروقراطي المادة: علم اجتماع التنظيم أستاذ المادة: د. رباح احمد مهدي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السادسة: الجانب غير الرسمي للتنظيم البيروقراطي المادة: علم اجتماع التنظيم أستاذ المادة: د. رباح احمد مهدي</dc:title>
  <dc:creator>F1</dc:creator>
  <cp:lastModifiedBy>F1</cp:lastModifiedBy>
  <cp:revision>8</cp:revision>
  <dcterms:created xsi:type="dcterms:W3CDTF">2018-01-27T19:59:20Z</dcterms:created>
  <dcterms:modified xsi:type="dcterms:W3CDTF">2018-01-27T20:15:21Z</dcterms:modified>
</cp:coreProperties>
</file>