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4212" y="1751308"/>
            <a:ext cx="10893022" cy="4664990"/>
          </a:xfrm>
        </p:spPr>
        <p:txBody>
          <a:bodyPr/>
          <a:lstStyle/>
          <a:p>
            <a:pPr algn="r"/>
            <a:r>
              <a:rPr lang="ar-IQ" dirty="0"/>
              <a:t>المحاضرة السابعة: السلوك التنظيمي </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1617530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09998" cy="5792492"/>
          </a:xfrm>
        </p:spPr>
        <p:txBody>
          <a:bodyPr>
            <a:normAutofit/>
          </a:bodyPr>
          <a:lstStyle/>
          <a:p>
            <a:r>
              <a:rPr lang="ar-IQ" sz="2800" b="1" dirty="0"/>
              <a:t>يمكن تعريف السلوك التنظيمي </a:t>
            </a:r>
            <a:r>
              <a:rPr lang="en-US" sz="2800" b="1" dirty="0"/>
              <a:t>organizational Behavior </a:t>
            </a:r>
            <a:r>
              <a:rPr lang="ar-IQ" sz="2800" b="1" dirty="0"/>
              <a:t>بأنه (الدراسة المتعمقة للعنصر البشري في التنظيم بغرض التعرف على تصرفاته، مع محاولة تفسير هذه التصرفات بهدف السيطرة عليها لتكون في خدمة أهداف التنظيم).	ويشير السلوك التنظيمي الى الحركة الجمعية التي تصدر عن أعضاء المنظمات ككل، وهذا هو الطابع السلوكي للمنظمة، والذي يشبه ما يعبر عنه بمصطلح الطابع القومي على المستوى المجتمعي.</a:t>
            </a:r>
          </a:p>
        </p:txBody>
      </p:sp>
    </p:spTree>
    <p:extLst>
      <p:ext uri="{BB962C8B-B14F-4D97-AF65-F5344CB8AC3E}">
        <p14:creationId xmlns:p14="http://schemas.microsoft.com/office/powerpoint/2010/main" val="251146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311476" cy="5730498"/>
          </a:xfrm>
        </p:spPr>
        <p:txBody>
          <a:bodyPr>
            <a:normAutofit/>
          </a:bodyPr>
          <a:lstStyle/>
          <a:p>
            <a:r>
              <a:rPr lang="ar-IQ" sz="2400" b="1" dirty="0"/>
              <a:t>وللسلوك التنظيمي ثلاثة أبعاد رئيسية تشمل: المناخ التنظيمي، والفعالية التنظيمية، والاهداف التنظيمية. ويرتبط المناخ التنظيمي بمشاعر واتجاهات الافراد داخل التنظيم ووجهات نظرهم أو قدرة المنظمة على تحقيق أهدافها. وتعتمد الفعالية التنظيمية على بعض العوامل مثل أساليب الاشراف، وبناء السلطة، وأنماط الاتصال. أما الاهداف التنظيمية، فهي تمثل المفهوم الجوهري في دراسة التنظيم، والاهداف هي الغايات التي يتحرك التنظيم ككل في اتجاه تحقيقها. وترتبط دراسة الاهداف بالتعرف على الأهداف العامة والأهداف الفرعية للأقسام، وعلى الأهداف الرسمية والأهداف غير الرسمية للأعضاء، وإمكانات التعارض أو الاتساق بين هذه الأهداف.</a:t>
            </a:r>
          </a:p>
        </p:txBody>
      </p:sp>
    </p:spTree>
    <p:extLst>
      <p:ext uri="{BB962C8B-B14F-4D97-AF65-F5344CB8AC3E}">
        <p14:creationId xmlns:p14="http://schemas.microsoft.com/office/powerpoint/2010/main" val="1729656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25496" cy="5699502"/>
          </a:xfrm>
        </p:spPr>
        <p:txBody>
          <a:bodyPr/>
          <a:lstStyle/>
          <a:p>
            <a:r>
              <a:rPr lang="ar-IQ" b="1" dirty="0"/>
              <a:t>ويمكن التعرف على السلوك التنظيمي عن طريق تحليل الوحدات الصغرى داخل التنظيم ودراسة العلاقات الشخصية بين العاملين داخل التنظيم، ويتمثل السلوك التنظيمي بشكل واضح في تفاعل الأفراد والجماعات داخل مختلف أشكال التنظيمات مثل منشآت الاعمال، والمنظمات الحكومية، والمدارس، ومنشآت الخدمات.</a:t>
            </a:r>
          </a:p>
          <a:p>
            <a:r>
              <a:rPr lang="ar-IQ" b="1" dirty="0"/>
              <a:t>	ويظهر السلوك التنظيمي نتيجة تفاعل أربعة عناصر هامة، وهي: الأفراد، والتنظيم، والتكنولوجيا، والنظام الاجتماعي. ونجد أن النتيجة النهائية لهذا التفاعل بين العناصر الأربعة تعطينا تصوراً كاملاً لأبعاد السلوك التنظيمي على النحو التالي: </a:t>
            </a:r>
          </a:p>
          <a:p>
            <a:r>
              <a:rPr lang="ar-IQ" b="1" dirty="0"/>
              <a:t>(‌أ)	يشكل الأفراد والجماعات، البيئة الاجتماعية الداخلية للتنظيم، وهؤلاء الأفراد والجماعات يعملون مع بعضهم البعض في شكل (ديناميكي) لتحقيق التفاعل المطلوب.</a:t>
            </a:r>
          </a:p>
          <a:p>
            <a:endParaRPr lang="ar-IQ" b="1" dirty="0"/>
          </a:p>
        </p:txBody>
      </p:sp>
    </p:spTree>
    <p:extLst>
      <p:ext uri="{BB962C8B-B14F-4D97-AF65-F5344CB8AC3E}">
        <p14:creationId xmlns:p14="http://schemas.microsoft.com/office/powerpoint/2010/main" val="163883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49483" cy="5730498"/>
          </a:xfrm>
        </p:spPr>
        <p:txBody>
          <a:bodyPr>
            <a:normAutofit/>
          </a:bodyPr>
          <a:lstStyle/>
          <a:p>
            <a:r>
              <a:rPr lang="ar-IQ" sz="2400" b="1" dirty="0"/>
              <a:t>(‌ب)	أن الهيكل التنظيمي يحدد علاقات الأفراد والجماعات داخل التنظيم، فنجد أن جميع الأفراد والجماعات ليسوا على مستوى واحد، فلكل دوره الخاص به، كما أن هناك مجموعات مختلفة لكل منها دورها الخاص بها داخل التنظيم.</a:t>
            </a:r>
          </a:p>
          <a:p>
            <a:r>
              <a:rPr lang="ar-IQ" sz="2400" b="1" dirty="0"/>
              <a:t>(‌ج)	أن عنصر التكنولوجيا يختص بتقديم التطور الذي يعمل من خلاله الأفراد، فالأفراد لا يستطيعون تحقيق الأهداف من فراغ، وإنما لابد لهؤلاء الأفراد من أن يقوموا على تطوير الآلات والمعدات وطرق العمل وغيرها من الأساليب الأخرى.</a:t>
            </a:r>
          </a:p>
          <a:p>
            <a:r>
              <a:rPr lang="ar-IQ" sz="2400" b="1" dirty="0"/>
              <a:t>(‌د)	أن النظام الاجتماعي يشكل البيئة الخارجية التي يعمل فيها التنظيم، فالتنظيم يعتبر جزءاً صغيراً من نظام اجتماعي كبير يتكون من </a:t>
            </a:r>
            <a:r>
              <a:rPr lang="ar-IQ" sz="2400" b="1" dirty="0" err="1"/>
              <a:t>الآف</a:t>
            </a:r>
            <a:r>
              <a:rPr lang="ar-IQ" sz="2400" b="1" dirty="0"/>
              <a:t> التنظيمات. </a:t>
            </a:r>
          </a:p>
          <a:p>
            <a:endParaRPr lang="ar-IQ" sz="2400" b="1" dirty="0"/>
          </a:p>
        </p:txBody>
      </p:sp>
    </p:spTree>
    <p:extLst>
      <p:ext uri="{BB962C8B-B14F-4D97-AF65-F5344CB8AC3E}">
        <p14:creationId xmlns:p14="http://schemas.microsoft.com/office/powerpoint/2010/main" val="2159406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699502"/>
          </a:xfrm>
        </p:spPr>
        <p:txBody>
          <a:bodyPr>
            <a:normAutofit/>
          </a:bodyPr>
          <a:lstStyle/>
          <a:p>
            <a:r>
              <a:rPr lang="ar-IQ" sz="2400" b="1" dirty="0"/>
              <a:t>ثانياً: إسهام العلوم الاجتماعية في فهم السلوك التنظيمي</a:t>
            </a:r>
          </a:p>
          <a:p>
            <a:r>
              <a:rPr lang="ar-IQ" sz="2400" b="1" dirty="0"/>
              <a:t>	نلاحظ أن التقدم الهائل في مجال العلوم الاجتماعية قد ساهم بدرجة كبيرة في تقدم المعرفة ونموها حول السلوك التنظيمي، فقد ساعدت هذه العلوم على نمو المعرفة ببعض العمليات الادارية مثل عملية الاتصالات، واتخاذ القرارات، والقيادة وأسهمت في نمو نظرية التنظيم.</a:t>
            </a:r>
          </a:p>
          <a:p>
            <a:r>
              <a:rPr lang="ar-IQ" sz="2400" b="1" dirty="0"/>
              <a:t>	وعلى سبيل المثال، نجد أن علم الاجتماع </a:t>
            </a:r>
            <a:r>
              <a:rPr lang="en-US" sz="2400" b="1" dirty="0"/>
              <a:t>Sociology </a:t>
            </a:r>
            <a:r>
              <a:rPr lang="ar-IQ" sz="2400" b="1" dirty="0"/>
              <a:t>كان له إسهام كبير في دراسة السلوك التنظيمي بما قدمه من دراسات حول الجماعات والمجتمع، والتنظيم الاجتماعي للمؤسسات وما يتضمنه من تنظيمات رسمية وغير رسمية. كما ساعد علم الاجتماع على فهم بناء ووظائف التنظيمات، والعلاقة بين التنظيمات المختلفة بالإضافة الى العلاقة بين التنظيمات والمجتمع.</a:t>
            </a:r>
          </a:p>
          <a:p>
            <a:endParaRPr lang="ar-IQ" sz="2400" b="1" dirty="0"/>
          </a:p>
        </p:txBody>
      </p:sp>
    </p:spTree>
    <p:extLst>
      <p:ext uri="{BB962C8B-B14F-4D97-AF65-F5344CB8AC3E}">
        <p14:creationId xmlns:p14="http://schemas.microsoft.com/office/powerpoint/2010/main" val="56033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18486" cy="5637508"/>
          </a:xfrm>
        </p:spPr>
        <p:txBody>
          <a:bodyPr>
            <a:noAutofit/>
          </a:bodyPr>
          <a:lstStyle/>
          <a:p>
            <a:r>
              <a:rPr lang="ar-IQ" sz="2400" b="1" dirty="0"/>
              <a:t>وقد ساهم علم النفس </a:t>
            </a:r>
            <a:r>
              <a:rPr lang="en-US" sz="2400" b="1" dirty="0"/>
              <a:t>Psychology </a:t>
            </a:r>
            <a:r>
              <a:rPr lang="ar-IQ" sz="2400" b="1" dirty="0"/>
              <a:t>في دراسة السلوك التنظيمي بما قدمه من دراسات توضح طبيعة العلاقة بين الفرد والمجتمع، والادراك، والقيادة، وكيفية اختيار الأفراد ووضعهم في أماكنهم المناسبة، ودراسة الروح المعنوية وعلاقتها بالإنتاجية، ودوافع العمل.</a:t>
            </a:r>
          </a:p>
          <a:p>
            <a:r>
              <a:rPr lang="ar-IQ" sz="2400" b="1" dirty="0"/>
              <a:t>	ويعتبر علم السياسة</a:t>
            </a:r>
            <a:r>
              <a:rPr lang="en-US" sz="2400" b="1" dirty="0"/>
              <a:t>Political Science </a:t>
            </a:r>
            <a:r>
              <a:rPr lang="ar-IQ" sz="2400" b="1" dirty="0"/>
              <a:t>من العلوم الاجتماعية الهامة التي ساعدت على فهم السلوك التنظيمي بما قدمه من دراسات تدور حول ظاهرة القوة</a:t>
            </a:r>
            <a:r>
              <a:rPr lang="en-US" sz="2400" b="1" dirty="0"/>
              <a:t>Power </a:t>
            </a:r>
            <a:r>
              <a:rPr lang="ar-IQ" sz="2400" b="1" dirty="0"/>
              <a:t>والسلطة </a:t>
            </a:r>
            <a:r>
              <a:rPr lang="en-US" sz="2400" b="1" dirty="0"/>
              <a:t>Authority </a:t>
            </a:r>
            <a:r>
              <a:rPr lang="ar-IQ" sz="2400" b="1" dirty="0"/>
              <a:t>في المجتمع مما ساعد على فهم الصراعات التي تحدث بين الأفراد والجماعات داخل التنظيم.</a:t>
            </a:r>
          </a:p>
          <a:p>
            <a:endParaRPr lang="ar-IQ" sz="2400" b="1" dirty="0"/>
          </a:p>
        </p:txBody>
      </p:sp>
    </p:spTree>
    <p:extLst>
      <p:ext uri="{BB962C8B-B14F-4D97-AF65-F5344CB8AC3E}">
        <p14:creationId xmlns:p14="http://schemas.microsoft.com/office/powerpoint/2010/main" val="118079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25496" cy="5653007"/>
          </a:xfrm>
        </p:spPr>
        <p:txBody>
          <a:bodyPr>
            <a:normAutofit/>
          </a:bodyPr>
          <a:lstStyle/>
          <a:p>
            <a:r>
              <a:rPr lang="ar-IQ" sz="2800" b="1" dirty="0"/>
              <a:t>كما أسهم علم الاقتصاد </a:t>
            </a:r>
            <a:r>
              <a:rPr lang="en-US" sz="2800" b="1" dirty="0"/>
              <a:t>Economics </a:t>
            </a:r>
            <a:r>
              <a:rPr lang="ar-IQ" sz="2800" b="1" dirty="0"/>
              <a:t>في فهم السلوك التنظيمي عن طريق اهتمامه بدراسة موارد التنظيم ونظم الانتاج والتوزيع والاستهلاك، ودراسة الحاجات والدوافع الاقتصادية التي تحدد سلوك العاملين داخل التنظيم.</a:t>
            </a:r>
          </a:p>
          <a:p>
            <a:r>
              <a:rPr lang="ar-IQ" sz="2800" b="1" dirty="0"/>
              <a:t>	كما كشفت الأنثروبولوجيا </a:t>
            </a:r>
            <a:r>
              <a:rPr lang="en-US" sz="2800" b="1" dirty="0"/>
              <a:t>Anthropology </a:t>
            </a:r>
            <a:r>
              <a:rPr lang="ar-IQ" sz="2800" b="1" dirty="0"/>
              <a:t>عن أهمية الثقافة والقيم والمعايير داخل التنظيمات.</a:t>
            </a:r>
          </a:p>
          <a:p>
            <a:endParaRPr lang="ar-IQ" sz="2800" b="1" dirty="0"/>
          </a:p>
          <a:p>
            <a:endParaRPr lang="ar-IQ" sz="2800" b="1" dirty="0"/>
          </a:p>
        </p:txBody>
      </p:sp>
    </p:spTree>
    <p:extLst>
      <p:ext uri="{BB962C8B-B14F-4D97-AF65-F5344CB8AC3E}">
        <p14:creationId xmlns:p14="http://schemas.microsoft.com/office/powerpoint/2010/main" val="3181301485"/>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TotalTime>
  <Words>266</Words>
  <Application>Microsoft Office PowerPoint</Application>
  <PresentationFormat>ملء الشاشة</PresentationFormat>
  <Paragraphs>16</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Century Gothic</vt:lpstr>
      <vt:lpstr>Tahoma</vt:lpstr>
      <vt:lpstr>Wingdings 3</vt:lpstr>
      <vt:lpstr>شريحة</vt:lpstr>
      <vt:lpstr>المحاضرة السابعة: السلوك التنظيمي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السلوك التنظيمي  المادة: علم اجتماع التنظيم أستاذ المادة: د. رباح احمد مهدي </dc:title>
  <dc:creator>F1</dc:creator>
  <cp:lastModifiedBy>F1</cp:lastModifiedBy>
  <cp:revision>9</cp:revision>
  <dcterms:created xsi:type="dcterms:W3CDTF">2018-01-27T20:25:19Z</dcterms:created>
  <dcterms:modified xsi:type="dcterms:W3CDTF">2018-01-27T20:38:47Z</dcterms:modified>
</cp:coreProperties>
</file>