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23179" y="1239863"/>
            <a:ext cx="11079002" cy="3564610"/>
          </a:xfrm>
        </p:spPr>
        <p:txBody>
          <a:bodyPr/>
          <a:lstStyle/>
          <a:p>
            <a:pPr algn="r"/>
            <a:r>
              <a:rPr lang="ar-IQ" dirty="0"/>
              <a:t>المحاضرة الثامنة: القيادة التنظيمية</a:t>
            </a:r>
            <a:br>
              <a:rPr lang="ar-IQ" dirty="0"/>
            </a:br>
            <a:r>
              <a:rPr lang="ar-IQ" dirty="0"/>
              <a:t> المادة: علم اجتماع التنظيم</a:t>
            </a:r>
            <a:br>
              <a:rPr lang="ar-IQ" dirty="0"/>
            </a:br>
            <a:r>
              <a:rPr lang="ar-IQ" dirty="0"/>
              <a:t> أستاذ المادة: د. رباح احمد مهدي</a:t>
            </a:r>
          </a:p>
        </p:txBody>
      </p:sp>
    </p:spTree>
    <p:extLst>
      <p:ext uri="{BB962C8B-B14F-4D97-AF65-F5344CB8AC3E}">
        <p14:creationId xmlns:p14="http://schemas.microsoft.com/office/powerpoint/2010/main" val="408557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02988" cy="5761495"/>
          </a:xfrm>
        </p:spPr>
        <p:txBody>
          <a:bodyPr>
            <a:normAutofit/>
          </a:bodyPr>
          <a:lstStyle/>
          <a:p>
            <a:r>
              <a:rPr lang="ar-IQ" sz="2400" b="1" dirty="0"/>
              <a:t>حظيت القيادة داخل التنظيم باهتمام علماء الاجتماع التنظيمي والسياسي لعدة اعتبارات من أهمها الدور الذي تؤديه القيادة في العديد من العمليات التنظيمية الداخلية والتي تؤثر بالفعل على كفاءة التنظيمات ومدى فاعليتها. وتعتبر ظاهرة القيادة من أهم الظواهر التي يمكن دراستها في ميدان العلاقات الانسانية. وسنحاول فيما يلي التعرف على مفهوم القيادة وأنواعها ونظرياتها.</a:t>
            </a:r>
          </a:p>
        </p:txBody>
      </p:sp>
    </p:spTree>
    <p:extLst>
      <p:ext uri="{BB962C8B-B14F-4D97-AF65-F5344CB8AC3E}">
        <p14:creationId xmlns:p14="http://schemas.microsoft.com/office/powerpoint/2010/main" val="27813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715000"/>
          </a:xfrm>
        </p:spPr>
        <p:txBody>
          <a:bodyPr>
            <a:normAutofit/>
          </a:bodyPr>
          <a:lstStyle/>
          <a:p>
            <a:r>
              <a:rPr lang="ar-IQ" sz="2400" b="1" dirty="0"/>
              <a:t>(أ‌)	مفهوم القيادة:</a:t>
            </a:r>
          </a:p>
          <a:p>
            <a:r>
              <a:rPr lang="ar-IQ" sz="2400" b="1" dirty="0"/>
              <a:t>يرى </a:t>
            </a:r>
            <a:r>
              <a:rPr lang="ar-IQ" sz="2400" b="1" dirty="0" err="1"/>
              <a:t>فيدلر</a:t>
            </a:r>
            <a:r>
              <a:rPr lang="en-US" sz="2400" b="1" dirty="0"/>
              <a:t>F. E. Fiedler. </a:t>
            </a:r>
            <a:r>
              <a:rPr lang="ar-IQ" sz="2400" b="1" dirty="0"/>
              <a:t>أن القيادة هي ((عملية التأثير في الآخرين بهدف أداء عمل مشترك. وتتطلب هذه العملية أن يقوم شخص ما بتوجيه أعضاء الجماعة على أنجاز عمل معين. لذلك فالقائد قد يستخدم قوة مركزه لفرض الإذعان، أو قد يحاول إقناع أعضاء جماعته بتنفيذ أوامره)).ويعرف </a:t>
            </a:r>
            <a:r>
              <a:rPr lang="ar-IQ" sz="2400" b="1" dirty="0" err="1"/>
              <a:t>تيد</a:t>
            </a:r>
            <a:r>
              <a:rPr lang="ar-IQ" sz="2400" b="1" dirty="0"/>
              <a:t> </a:t>
            </a:r>
            <a:r>
              <a:rPr lang="en-US" sz="2400" b="1" dirty="0"/>
              <a:t>O. </a:t>
            </a:r>
            <a:r>
              <a:rPr lang="en-US" sz="2400" b="1" dirty="0" err="1"/>
              <a:t>Tead</a:t>
            </a:r>
            <a:r>
              <a:rPr lang="en-US" sz="2400" b="1" dirty="0"/>
              <a:t> </a:t>
            </a:r>
            <a:r>
              <a:rPr lang="ar-IQ" sz="2400" b="1" dirty="0"/>
              <a:t>القيادة بأنها ((ذلك النشاط الذي يؤدي الى التأثير في جماعة من الناس، حتى يتعاونوا جميعاً من أجل تحقيق هدف مرغوب)). ويتضح من التعريفين السابقين أن هناك بعض الدعائم الرئيسية التي يرتكز عليها مفهوم القيادة، وهي: أنها نشاط </a:t>
            </a:r>
            <a:r>
              <a:rPr lang="en-US" sz="2400" b="1" dirty="0"/>
              <a:t>Activity، </a:t>
            </a:r>
            <a:r>
              <a:rPr lang="ar-IQ" sz="2400" b="1" dirty="0"/>
              <a:t>ويؤدي الى التأثير </a:t>
            </a:r>
            <a:r>
              <a:rPr lang="en-US" sz="2400" b="1" dirty="0"/>
              <a:t>Influence، </a:t>
            </a:r>
            <a:r>
              <a:rPr lang="ar-IQ" sz="2400" b="1" dirty="0"/>
              <a:t>ويتطلب التعاون </a:t>
            </a:r>
            <a:r>
              <a:rPr lang="en-US" sz="2400" b="1" dirty="0"/>
              <a:t>Cooperation، </a:t>
            </a:r>
            <a:r>
              <a:rPr lang="ar-IQ" sz="2400" b="1" dirty="0"/>
              <a:t>وذلك من أجل تحقيق هدف مرغوب. </a:t>
            </a:r>
            <a:r>
              <a:rPr lang="en-US" sz="2400" b="1" dirty="0"/>
              <a:t>Desired </a:t>
            </a:r>
            <a:r>
              <a:rPr lang="en-US" sz="2400" b="1" dirty="0" err="1"/>
              <a:t>Gool</a:t>
            </a:r>
            <a:r>
              <a:rPr lang="en-US" sz="2400" b="1" dirty="0"/>
              <a:t>.</a:t>
            </a:r>
          </a:p>
          <a:p>
            <a:endParaRPr lang="ar-IQ" sz="2400" b="1" dirty="0"/>
          </a:p>
        </p:txBody>
      </p:sp>
    </p:spTree>
    <p:extLst>
      <p:ext uri="{BB962C8B-B14F-4D97-AF65-F5344CB8AC3E}">
        <p14:creationId xmlns:p14="http://schemas.microsoft.com/office/powerpoint/2010/main" val="114761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825285"/>
            <a:ext cx="11654725" cy="5544518"/>
          </a:xfrm>
        </p:spPr>
        <p:txBody>
          <a:bodyPr>
            <a:normAutofit/>
          </a:bodyPr>
          <a:lstStyle/>
          <a:p>
            <a:r>
              <a:rPr lang="ar-IQ" sz="2400" b="1" dirty="0"/>
              <a:t>	ويميز ((</a:t>
            </a:r>
            <a:r>
              <a:rPr lang="ar-IQ" sz="2400" b="1" dirty="0" err="1"/>
              <a:t>كمبول</a:t>
            </a:r>
            <a:r>
              <a:rPr lang="ar-IQ" sz="2400" b="1" dirty="0"/>
              <a:t> </a:t>
            </a:r>
            <a:r>
              <a:rPr lang="ar-IQ" sz="2400" b="1" dirty="0" err="1"/>
              <a:t>يونج</a:t>
            </a:r>
            <a:r>
              <a:rPr lang="ar-IQ" sz="2400" b="1" dirty="0"/>
              <a:t>)) </a:t>
            </a:r>
            <a:r>
              <a:rPr lang="en-US" sz="2400" b="1" dirty="0"/>
              <a:t>K. Young </a:t>
            </a:r>
            <a:r>
              <a:rPr lang="ar-IQ" sz="2400" b="1" dirty="0"/>
              <a:t>بين القيادة والرئاسة على أساس أن القيادة </a:t>
            </a:r>
            <a:r>
              <a:rPr lang="en-US" sz="2400" b="1" dirty="0"/>
              <a:t>Leadership </a:t>
            </a:r>
            <a:r>
              <a:rPr lang="ar-IQ" sz="2400" b="1" dirty="0"/>
              <a:t>هي ذلك الشكل من السيطرة التي تعتمد على الشخصية وعلى تقبل الجماعة، أو على معرفة خاصة في موقف معين، وهي بطبيعتها غير رسمية أساساً وترتبط بحاجات الجماعة في وقت معين أوفي مكان معين. أما ال رئاسة</a:t>
            </a:r>
            <a:r>
              <a:rPr lang="en-US" sz="2400" b="1" dirty="0"/>
              <a:t>Headship، </a:t>
            </a:r>
            <a:r>
              <a:rPr lang="ar-IQ" sz="2400" b="1" dirty="0"/>
              <a:t>فتشير الى السلطة أو القوة الرسمية المستمدة من المنصب والمفروضة على الأعضاء من الخارج، مثل سلطة الإدارة، ويجب على الأعضاء أن يمتثلوا لها خوفاً من العقوبة. ونجد أن الرئيس قد يلقى من تقدير مرؤوسيه وتعاونهم ما يجعله قائداً، مما يؤدي الى زيادة فاعليته داخل المؤسسة أو المنظمة. وقد يكون للقيادة صور ومستويات وأسماء مختلفة، مثل: المدير، والمشرف، والمنفذ، والمراقب، والملاحظ، ورئيس القسم. وترتكز القيادة التنظيمية على أسس مختلفة عن غيرها من صور القيادة، وذلك نظراً لأن السلطة الرؤساء في التنظيم تستمد شرعيتها من التعاقد القانوني، لا من القيم التقليدية، أو من التوحد الروحي مع شخص تتحقق لديه بعض السمات، من النوع الذي أطلق عليه ((فيبر)) القيادة الملهمة أو الكاريزمية.</a:t>
            </a:r>
          </a:p>
        </p:txBody>
      </p:sp>
    </p:spTree>
    <p:extLst>
      <p:ext uri="{BB962C8B-B14F-4D97-AF65-F5344CB8AC3E}">
        <p14:creationId xmlns:p14="http://schemas.microsoft.com/office/powerpoint/2010/main" val="395679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357971" cy="5745997"/>
          </a:xfrm>
        </p:spPr>
        <p:txBody>
          <a:bodyPr>
            <a:normAutofit/>
          </a:bodyPr>
          <a:lstStyle/>
          <a:p>
            <a:r>
              <a:rPr lang="ar-IQ" sz="2400" b="1" dirty="0"/>
              <a:t>(ب). أنماط القيادة:</a:t>
            </a:r>
          </a:p>
          <a:p>
            <a:r>
              <a:rPr lang="ar-IQ" sz="2400" b="1" dirty="0"/>
              <a:t>يمكن تصنيف أنماط أو أنواع القيادة الى عدة تصنيفات. فهناك من يصنف أنماط القيادة الى ثلاثة أنماط هي: </a:t>
            </a:r>
          </a:p>
          <a:p>
            <a:r>
              <a:rPr lang="ar-IQ" sz="2400" b="1" dirty="0"/>
              <a:t>(1). القيادة الديمقراطية</a:t>
            </a:r>
            <a:r>
              <a:rPr lang="en-US" sz="2400" b="1" dirty="0"/>
              <a:t>democratic.</a:t>
            </a:r>
          </a:p>
          <a:p>
            <a:r>
              <a:rPr lang="en-US" sz="2400" b="1" dirty="0"/>
              <a:t> (2). </a:t>
            </a:r>
            <a:r>
              <a:rPr lang="ar-IQ" sz="2400" b="1" dirty="0"/>
              <a:t>القيادة الأوتوقراطية </a:t>
            </a:r>
            <a:r>
              <a:rPr lang="en-US" sz="2400" b="1" dirty="0"/>
              <a:t>autocratic. </a:t>
            </a:r>
          </a:p>
          <a:p>
            <a:r>
              <a:rPr lang="en-US" sz="2400" b="1" dirty="0"/>
              <a:t>(3). </a:t>
            </a:r>
            <a:r>
              <a:rPr lang="ar-IQ" sz="2400" b="1" dirty="0"/>
              <a:t>القيادة الفوضوية</a:t>
            </a:r>
            <a:r>
              <a:rPr lang="en-US" sz="2400" b="1" dirty="0"/>
              <a:t>laissez-faire. </a:t>
            </a:r>
          </a:p>
          <a:p>
            <a:r>
              <a:rPr lang="ar-IQ" sz="2400" b="1" dirty="0"/>
              <a:t>ففي نمط القيادة الديمقراطية، نجد أن القائد لا يصدر الأوامر الا بعد مشاورة الجماعة، ويأخذ في اعتباره أن السياسة ترسم في مناقشة جماعية وعن طريق تقبل الجماعة لها، ويشارك القائد في الجماعة على اعتبار أنه عضو فيها. وفي هذا النمط من القيادة يعمل القائد على مشاركة المرؤوسين دائماً في عملية اتخاذ القرارات والاعتماد على أسلوب المناقشة والاقناع.</a:t>
            </a:r>
          </a:p>
          <a:p>
            <a:endParaRPr lang="ar-IQ" sz="2400" b="1" dirty="0"/>
          </a:p>
        </p:txBody>
      </p:sp>
    </p:spTree>
    <p:extLst>
      <p:ext uri="{BB962C8B-B14F-4D97-AF65-F5344CB8AC3E}">
        <p14:creationId xmlns:p14="http://schemas.microsoft.com/office/powerpoint/2010/main" val="71879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684003"/>
          </a:xfrm>
        </p:spPr>
        <p:txBody>
          <a:bodyPr>
            <a:normAutofit/>
          </a:bodyPr>
          <a:lstStyle/>
          <a:p>
            <a:r>
              <a:rPr lang="ar-IQ" sz="2400" b="1" dirty="0"/>
              <a:t>كما أن هناك نمط القيادة الاوتوقراطية، حيث نلاحظ أن القائد يصدر الاوامر التي يجب على المرؤوسين طاعتها، ويحدد سياسة الجماعة دون الرجوع اليها أو مشاورتها، ولا يعطى أي معلومات تفصيلية عن خطط المستقبل، بل يخبر الجماعة ببساطة عن الخطوات الحالية التي يجب عليهم اتباعها، ويبقى بعيداً عن الجماعة في معظم الأوقات. وفي هذا النمط الأوتوقراطي من القيادة، لا يعمل القائد على مشاركة المرؤوسين في اتخاذ القرارات وتتضح علاقات السيطرة على المرؤوسين. </a:t>
            </a:r>
          </a:p>
        </p:txBody>
      </p:sp>
    </p:spTree>
    <p:extLst>
      <p:ext uri="{BB962C8B-B14F-4D97-AF65-F5344CB8AC3E}">
        <p14:creationId xmlns:p14="http://schemas.microsoft.com/office/powerpoint/2010/main" val="1786272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71991" cy="5869983"/>
          </a:xfrm>
        </p:spPr>
        <p:txBody>
          <a:bodyPr>
            <a:normAutofit/>
          </a:bodyPr>
          <a:lstStyle/>
          <a:p>
            <a:r>
              <a:rPr lang="ar-IQ" sz="2400" b="1" dirty="0"/>
              <a:t>أما النمط الثالث من أنماط القيادة، فهو النمط الذي يمكن أن يطلق عليه القيادة الفوضوية، حيث يتيح القائد الحرية الكاملة لأعضاء الجماعة في اتخاذ القرارات. فالقائد لا يقود وإنما يترك الجماعة لنفسها كلية، ولا يشترك مع أعضائها في اتخاذ القرارات، ومن جهة أخرى، يمكن تصنيف أنماط القيادة الى نمطين: هما: القيادة المتركزة حول العاملين </a:t>
            </a:r>
            <a:r>
              <a:rPr lang="en-US" sz="2400" b="1" dirty="0"/>
              <a:t>Employee centered </a:t>
            </a:r>
            <a:r>
              <a:rPr lang="en-US" sz="2400" b="1" dirty="0" err="1"/>
              <a:t>eadership</a:t>
            </a:r>
            <a:r>
              <a:rPr lang="en-US" sz="2400" b="1" dirty="0"/>
              <a:t>، </a:t>
            </a:r>
            <a:r>
              <a:rPr lang="ar-IQ" sz="2400" b="1" dirty="0"/>
              <a:t>والقيادة المتركزة حول الانتاج</a:t>
            </a:r>
            <a:r>
              <a:rPr lang="en-US" sz="2400" b="1" dirty="0"/>
              <a:t>Production centered leader ship. </a:t>
            </a:r>
            <a:r>
              <a:rPr lang="ar-IQ" sz="2400" b="1" dirty="0"/>
              <a:t>وفي النمط الأول من القيادة، يركز القائد اهتمامه حول العاملين، ويحيطهم بنظرة إنسانية خالصة، نظراً لأنه يعتبر الإشراف وظيفة اجتماعية ونفسية قبل أن تكون وظيفة رسمية وإدارية. </a:t>
            </a:r>
          </a:p>
        </p:txBody>
      </p:sp>
    </p:spTree>
    <p:extLst>
      <p:ext uri="{BB962C8B-B14F-4D97-AF65-F5344CB8AC3E}">
        <p14:creationId xmlns:p14="http://schemas.microsoft.com/office/powerpoint/2010/main" val="1407502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18486" cy="5715000"/>
          </a:xfrm>
        </p:spPr>
        <p:txBody>
          <a:bodyPr/>
          <a:lstStyle/>
          <a:p>
            <a:r>
              <a:rPr lang="ar-IQ" b="1" dirty="0"/>
              <a:t>وفي المقابل هذا النمط من القيادة، نجد أن هناك القيادة المتمركزة حول الانتاج، حيث يركز القائد اهتمامه أساساً حول مشكلات العمل والانتاج، ويصبح في نظر مرؤوسيه لا يعني بالعاملين بقدر ما يعني بإنجاز وأداء العمل. في دراسة عن القيادة وأثرها في الإنتاجية داخل المصنع، تبين أن مستوى إنتاجية العمال يختلف تبعا لاختلاف أنماط القيادة، واختلاف أساليبها في الاشراف فقد تبين ارتفاع مستوى العمال في ظل القيادة الديمقراطية بالنسبة لغيرها من أنماط القيادة الأخرى الأوتوقراطية أو الفوضوية. كما كشفت هذه الدراسة عن ارتفاع مستوى إنتاجية العمال في ظل القيادة المتمركزة حول العاملين عن إنتاجيتهم في ظل القيادة المتمركزة حول الانتاج.</a:t>
            </a:r>
          </a:p>
        </p:txBody>
      </p:sp>
    </p:spTree>
    <p:extLst>
      <p:ext uri="{BB962C8B-B14F-4D97-AF65-F5344CB8AC3E}">
        <p14:creationId xmlns:p14="http://schemas.microsoft.com/office/powerpoint/2010/main" val="4068595460"/>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TotalTime>
  <Words>466</Words>
  <Application>Microsoft Office PowerPoint</Application>
  <PresentationFormat>ملء الشاشة</PresentationFormat>
  <Paragraphs>14</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Century Gothic</vt:lpstr>
      <vt:lpstr>Tahoma</vt:lpstr>
      <vt:lpstr>Wingdings 3</vt:lpstr>
      <vt:lpstr>شريحة</vt:lpstr>
      <vt:lpstr>المحاضرة الثامنة: القيادة التنظيمية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الثامنة: القيادة التنظيمية  المادة: علم اجتماع التنظيم  أستاذ المادة: د. رباح احمد مهدي</dc:title>
  <dc:creator>F1</dc:creator>
  <cp:lastModifiedBy>F1</cp:lastModifiedBy>
  <cp:revision>9</cp:revision>
  <dcterms:created xsi:type="dcterms:W3CDTF">2018-01-29T16:25:41Z</dcterms:created>
  <dcterms:modified xsi:type="dcterms:W3CDTF">2018-01-29T16:48:10Z</dcterms:modified>
</cp:coreProperties>
</file>