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959" autoAdjust="0"/>
    <p:restoredTop sz="94660"/>
  </p:normalViewPr>
  <p:slideViewPr>
    <p:cSldViewPr snapToGrid="0">
      <p:cViewPr varScale="1">
        <p:scale>
          <a:sx n="61" d="100"/>
          <a:sy n="61" d="100"/>
        </p:scale>
        <p:origin x="66" y="3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ar-SA" smtClean="0"/>
              <a:t>انقر لتحرير نمط العنوان الرئيسي</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1/29/2018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العنوان والتسمية ال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B61BEF0D-F0BB-DE4B-95CE-6DB70DBA9567}" type="datetimeFigureOut">
              <a:rPr lang="en-US" dirty="0"/>
              <a:pPr/>
              <a:t>1/29/2018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اقتباس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ar-SA" smtClean="0"/>
              <a:t>انقر لتحرير نمط العنوان الرئيسي</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ar-SA" smtClean="0"/>
              <a:t>انقر لتحرير أنماط النص الرئيسي</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B61BEF0D-F0BB-DE4B-95CE-6DB70DBA9567}" type="datetimeFigureOut">
              <a:rPr lang="en-US" dirty="0"/>
              <a:pPr/>
              <a:t>1/29/2018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بطاقة اسم">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ar-SA" smtClean="0"/>
              <a:t>انقر لتحرير نمط العنوان الرئيسي</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ar-SA" smtClean="0"/>
              <a:t>انقر لتحرير أنماط النص الرئيسي</a:t>
            </a:r>
          </a:p>
        </p:txBody>
      </p:sp>
      <p:sp>
        <p:nvSpPr>
          <p:cNvPr id="5" name="Date Placeholder 4"/>
          <p:cNvSpPr>
            <a:spLocks noGrp="1"/>
          </p:cNvSpPr>
          <p:nvPr>
            <p:ph type="dt" sz="half" idx="10"/>
          </p:nvPr>
        </p:nvSpPr>
        <p:spPr/>
        <p:txBody>
          <a:bodyPr/>
          <a:lstStyle/>
          <a:p>
            <a:fld id="{B61BEF0D-F0BB-DE4B-95CE-6DB70DBA9567}" type="datetimeFigureOut">
              <a:rPr lang="en-US" dirty="0"/>
              <a:pPr/>
              <a:t>1/29/2018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بطاقة اسم ذات اقتباس">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ar-SA" smtClean="0"/>
              <a:t>انقر لتحرير نمط العنوان الرئيسي</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ar-SA" smtClean="0"/>
              <a:t>انقر لتحرير أنماط النص الرئيسي</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ar-SA" smtClean="0"/>
              <a:t>انقر لتحرير أنماط النص الرئيسي</a:t>
            </a:r>
          </a:p>
        </p:txBody>
      </p:sp>
      <p:sp>
        <p:nvSpPr>
          <p:cNvPr id="5" name="Date Placeholder 4"/>
          <p:cNvSpPr>
            <a:spLocks noGrp="1"/>
          </p:cNvSpPr>
          <p:nvPr>
            <p:ph type="dt" sz="half" idx="10"/>
          </p:nvPr>
        </p:nvSpPr>
        <p:spPr/>
        <p:txBody>
          <a:bodyPr/>
          <a:lstStyle/>
          <a:p>
            <a:fld id="{B61BEF0D-F0BB-DE4B-95CE-6DB70DBA9567}" type="datetimeFigureOut">
              <a:rPr lang="en-US" dirty="0"/>
              <a:pPr/>
              <a:t>1/29/2018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صواب أو خطأ">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ar-SA" smtClean="0"/>
              <a:t>انقر لتحرير نمط العنوان الرئيسي</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ar-SA" smtClean="0"/>
              <a:t>انقر لتحرير أنماط النص الرئيسي</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ar-SA" smtClean="0"/>
              <a:t>انقر لتحرير أنماط النص الرئيسي</a:t>
            </a:r>
          </a:p>
        </p:txBody>
      </p:sp>
      <p:sp>
        <p:nvSpPr>
          <p:cNvPr id="5" name="Date Placeholder 4"/>
          <p:cNvSpPr>
            <a:spLocks noGrp="1"/>
          </p:cNvSpPr>
          <p:nvPr>
            <p:ph type="dt" sz="half" idx="10"/>
          </p:nvPr>
        </p:nvSpPr>
        <p:spPr/>
        <p:txBody>
          <a:bodyPr/>
          <a:lstStyle/>
          <a:p>
            <a:fld id="{B61BEF0D-F0BB-DE4B-95CE-6DB70DBA9567}" type="datetimeFigureOut">
              <a:rPr lang="en-US" dirty="0"/>
              <a:pPr/>
              <a:t>1/29/2018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p:txBody>
          <a:bodyPr vert="eaVert" ancho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1/29/2018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1/29/2018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ar-SA" smtClean="0"/>
              <a:t>انقر لتحرير نمط العنوان الرئيسي</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1/29/2018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B61BEF0D-F0BB-DE4B-95CE-6DB70DBA9567}" type="datetimeFigureOut">
              <a:rPr lang="en-US" dirty="0"/>
              <a:pPr/>
              <a:t>1/29/2018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ar-SA" smtClean="0"/>
              <a:t>انقر لتحرير نمط العنوان الرئيسي</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1/29/2018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1/29/2018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1/29/2018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1/29/2018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ar-SA" smtClean="0"/>
              <a:t>انقر لتحرير نمط العنوان الرئيسي</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B61BEF0D-F0BB-DE4B-95CE-6DB70DBA9567}" type="datetimeFigureOut">
              <a:rPr lang="en-US" dirty="0"/>
              <a:pPr/>
              <a:t>1/29/2018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ar-SA" smtClean="0"/>
              <a:t>انقر لتحرير نمط العنوان الرئيسي</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ar-SA" smtClean="0"/>
              <a:t>انقر فوق الأيقونة لإضافة صورة</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B61BEF0D-F0BB-DE4B-95CE-6DB70DBA9567}" type="datetimeFigureOut">
              <a:rPr lang="en-US" dirty="0"/>
              <a:pPr/>
              <a:t>1/29/2018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1/29/2018</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1" eaLnBrk="1" latinLnBrk="0" hangingPunct="1">
        <a:spcBef>
          <a:spcPct val="0"/>
        </a:spcBef>
        <a:buNone/>
        <a:defRPr sz="3600" kern="1200">
          <a:solidFill>
            <a:schemeClr val="tx1">
              <a:lumMod val="85000"/>
              <a:lumOff val="15000"/>
            </a:schemeClr>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342900" indent="-342900" algn="r" defTabSz="457200" rtl="1"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r" defTabSz="457200" rtl="1"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r" defTabSz="457200" rtl="1"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r" defTabSz="457200" rtl="1" eaLnBrk="1" latinLnBrk="0" hangingPunct="1">
        <a:defRPr sz="1800" kern="1200">
          <a:solidFill>
            <a:schemeClr val="tx1"/>
          </a:solidFill>
          <a:latin typeface="+mn-lt"/>
          <a:ea typeface="+mn-ea"/>
          <a:cs typeface="+mn-cs"/>
        </a:defRPr>
      </a:lvl1pPr>
      <a:lvl2pPr marL="457200" algn="r" defTabSz="457200" rtl="1" eaLnBrk="1" latinLnBrk="0" hangingPunct="1">
        <a:defRPr sz="1800" kern="1200">
          <a:solidFill>
            <a:schemeClr val="tx1"/>
          </a:solidFill>
          <a:latin typeface="+mn-lt"/>
          <a:ea typeface="+mn-ea"/>
          <a:cs typeface="+mn-cs"/>
        </a:defRPr>
      </a:lvl2pPr>
      <a:lvl3pPr marL="914400" algn="r" defTabSz="457200" rtl="1" eaLnBrk="1" latinLnBrk="0" hangingPunct="1">
        <a:defRPr sz="1800" kern="1200">
          <a:solidFill>
            <a:schemeClr val="tx1"/>
          </a:solidFill>
          <a:latin typeface="+mn-lt"/>
          <a:ea typeface="+mn-ea"/>
          <a:cs typeface="+mn-cs"/>
        </a:defRPr>
      </a:lvl3pPr>
      <a:lvl4pPr marL="1371600" algn="r" defTabSz="457200" rtl="1" eaLnBrk="1" latinLnBrk="0" hangingPunct="1">
        <a:defRPr sz="1800" kern="1200">
          <a:solidFill>
            <a:schemeClr val="tx1"/>
          </a:solidFill>
          <a:latin typeface="+mn-lt"/>
          <a:ea typeface="+mn-ea"/>
          <a:cs typeface="+mn-cs"/>
        </a:defRPr>
      </a:lvl4pPr>
      <a:lvl5pPr marL="1828800" algn="r" defTabSz="457200" rtl="1" eaLnBrk="1" latinLnBrk="0" hangingPunct="1">
        <a:defRPr sz="1800" kern="1200">
          <a:solidFill>
            <a:schemeClr val="tx1"/>
          </a:solidFill>
          <a:latin typeface="+mn-lt"/>
          <a:ea typeface="+mn-ea"/>
          <a:cs typeface="+mn-cs"/>
        </a:defRPr>
      </a:lvl5pPr>
      <a:lvl6pPr marL="2286000" algn="r" defTabSz="457200" rtl="1" eaLnBrk="1" latinLnBrk="0" hangingPunct="1">
        <a:defRPr sz="1800" kern="1200">
          <a:solidFill>
            <a:schemeClr val="tx1"/>
          </a:solidFill>
          <a:latin typeface="+mn-lt"/>
          <a:ea typeface="+mn-ea"/>
          <a:cs typeface="+mn-cs"/>
        </a:defRPr>
      </a:lvl6pPr>
      <a:lvl7pPr marL="2743200" algn="r" defTabSz="457200" rtl="1" eaLnBrk="1" latinLnBrk="0" hangingPunct="1">
        <a:defRPr sz="1800" kern="1200">
          <a:solidFill>
            <a:schemeClr val="tx1"/>
          </a:solidFill>
          <a:latin typeface="+mn-lt"/>
          <a:ea typeface="+mn-ea"/>
          <a:cs typeface="+mn-cs"/>
        </a:defRPr>
      </a:lvl7pPr>
      <a:lvl8pPr marL="3200400" algn="r" defTabSz="457200" rtl="1" eaLnBrk="1" latinLnBrk="0" hangingPunct="1">
        <a:defRPr sz="1800" kern="1200">
          <a:solidFill>
            <a:schemeClr val="tx1"/>
          </a:solidFill>
          <a:latin typeface="+mn-lt"/>
          <a:ea typeface="+mn-ea"/>
          <a:cs typeface="+mn-cs"/>
        </a:defRPr>
      </a:lvl8pPr>
      <a:lvl9pPr marL="3657600" algn="r" defTabSz="4572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p:txBody>
          <a:bodyPr>
            <a:normAutofit fontScale="90000"/>
          </a:bodyPr>
          <a:lstStyle/>
          <a:p>
            <a:pPr algn="r"/>
            <a:r>
              <a:rPr lang="ar-IQ" dirty="0" smtClean="0"/>
              <a:t>المحاضرة </a:t>
            </a:r>
            <a:r>
              <a:rPr lang="ar-IQ" dirty="0"/>
              <a:t>التاسعة: نظريات القيادة </a:t>
            </a:r>
            <a:br>
              <a:rPr lang="ar-IQ" dirty="0"/>
            </a:br>
            <a:r>
              <a:rPr lang="ar-IQ" dirty="0"/>
              <a:t>المادة: علم اجتماع التنظيم</a:t>
            </a:r>
            <a:br>
              <a:rPr lang="ar-IQ" dirty="0"/>
            </a:br>
            <a:r>
              <a:rPr lang="ar-IQ" dirty="0"/>
              <a:t>أستاذ المادة: د. رباح احمد مهدي</a:t>
            </a:r>
          </a:p>
        </p:txBody>
      </p:sp>
    </p:spTree>
    <p:extLst>
      <p:ext uri="{BB962C8B-B14F-4D97-AF65-F5344CB8AC3E}">
        <p14:creationId xmlns:p14="http://schemas.microsoft.com/office/powerpoint/2010/main" val="38355010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588936" y="681925"/>
            <a:ext cx="11313762" cy="5229297"/>
          </a:xfrm>
        </p:spPr>
        <p:txBody>
          <a:bodyPr>
            <a:normAutofit/>
          </a:bodyPr>
          <a:lstStyle/>
          <a:p>
            <a:endParaRPr lang="ar-IQ" sz="2400" b="1" dirty="0" smtClean="0"/>
          </a:p>
          <a:p>
            <a:endParaRPr lang="ar-IQ" sz="2400" b="1" dirty="0"/>
          </a:p>
          <a:p>
            <a:r>
              <a:rPr lang="ar-IQ" sz="2400" b="1" dirty="0" smtClean="0"/>
              <a:t>يمكن </a:t>
            </a:r>
            <a:r>
              <a:rPr lang="ar-IQ" sz="2400" b="1" dirty="0"/>
              <a:t>القول بأن هناك ثلاث نظريات للقيادة هي: نظرية السمات، والنظرية الموقفية، ونظرية التفاعل.</a:t>
            </a:r>
          </a:p>
          <a:p>
            <a:r>
              <a:rPr lang="ar-IQ" sz="2400" b="1" dirty="0"/>
              <a:t>	ونجد أن نظرية السمات ترجع القيادة الى شخصية القائد، والى توافر سمات معينة في بعض الأشخاص مثل الذكاء، والثقة بالنفس، وبعض الخصائص العقلية أو الجسمية. وعلى الرغم من أهمية هذه النظرية الا انها لم تطبق بصفة مستمرة لسببين هما: أولاً أنه لم يتفق حتى الآن حول خصائص عامة للقائد تكون ثابتة. وثانياً لا توجد هناك خصائص للقائد قد لا يمتلكها باقي أعضاء الجماعة.</a:t>
            </a:r>
          </a:p>
          <a:p>
            <a:endParaRPr lang="ar-IQ" sz="2400" b="1" dirty="0"/>
          </a:p>
        </p:txBody>
      </p:sp>
    </p:spTree>
    <p:extLst>
      <p:ext uri="{BB962C8B-B14F-4D97-AF65-F5344CB8AC3E}">
        <p14:creationId xmlns:p14="http://schemas.microsoft.com/office/powerpoint/2010/main" val="4353154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790415" y="635431"/>
            <a:ext cx="11127782" cy="5579389"/>
          </a:xfrm>
        </p:spPr>
        <p:txBody>
          <a:bodyPr>
            <a:normAutofit/>
          </a:bodyPr>
          <a:lstStyle/>
          <a:p>
            <a:endParaRPr lang="ar-IQ" sz="2400" b="1" dirty="0" smtClean="0"/>
          </a:p>
          <a:p>
            <a:endParaRPr lang="ar-IQ" sz="2400" b="1" dirty="0"/>
          </a:p>
          <a:p>
            <a:r>
              <a:rPr lang="ar-IQ" sz="2400" b="1" dirty="0" smtClean="0"/>
              <a:t>أما </a:t>
            </a:r>
            <a:r>
              <a:rPr lang="ar-IQ" sz="2400" b="1" dirty="0"/>
              <a:t>النظرية الموقفية، فترجع القيادة الى الموقف الاجتماعي، فالقائد لا يمكن أن يظهر الا أذا توافرت بعض الظروف المناسبة لاستخدام مهاراته وتحقيق أهدافه. أي أن الظروف الاجتماعية الخارجية هي المسئولة عن ظهور نمط القيادة. أي أن القيادة الموقفية تتغير من موقف الى آخر. وهذه النظرية أكثر انتشاراً من نظرية السمات، ويعتبرها البعض المدخل السوسيولوجي لدراسة القيادة، وخاصة في الجماعات الصغيرة. وتظهر الصعوبة في تطبيق هذه النظرية بصفة مستمرة نظراً لتعقد المواقف والتشابه بينها في بعض الاحيان، واختلاف أنماط السلوك حسب كل موقف على حدة. </a:t>
            </a:r>
          </a:p>
        </p:txBody>
      </p:sp>
    </p:spTree>
    <p:extLst>
      <p:ext uri="{BB962C8B-B14F-4D97-AF65-F5344CB8AC3E}">
        <p14:creationId xmlns:p14="http://schemas.microsoft.com/office/powerpoint/2010/main" val="33190715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914401" y="650929"/>
            <a:ext cx="11019294" cy="5260293"/>
          </a:xfrm>
        </p:spPr>
        <p:txBody>
          <a:bodyPr>
            <a:normAutofit/>
          </a:bodyPr>
          <a:lstStyle/>
          <a:p>
            <a:endParaRPr lang="ar-IQ" sz="2400" b="1" dirty="0" smtClean="0"/>
          </a:p>
          <a:p>
            <a:endParaRPr lang="ar-IQ" sz="2400" b="1" dirty="0"/>
          </a:p>
          <a:p>
            <a:r>
              <a:rPr lang="ar-IQ" sz="2400" b="1" dirty="0" smtClean="0"/>
              <a:t>وأخيراً </a:t>
            </a:r>
            <a:r>
              <a:rPr lang="ar-IQ" sz="2400" b="1" dirty="0"/>
              <a:t>نجد أن هناك نظرية التفاعل، التي تنظر الى القيادة على اعتبار أنها عملية تفاعل اجتماعي. فالقائد يجب أن يكون عضواً في الجماعة، يشاركها مشكلاتها ومعاييرها وأهدافها وآمالها، ويوطد الصلة مع أعضائها ويعمل على تعاونهم، ويتوقف انتخاب القائد على أدراك الأعضاء أنه أصلح شخص للقيادة بمطالب هذا الدور الاجتماعي. أي أن القيادة تتوقف على عدة عوامل مثل الشخصية، والموقف الاجتماعي، والتفاعل بينهما. ونلاحظ أن هذه النظرية تجمع بين نظرية السمات والنظرية الموقفية وأكثر انتشاراً منهما.</a:t>
            </a:r>
          </a:p>
        </p:txBody>
      </p:sp>
    </p:spTree>
    <p:extLst>
      <p:ext uri="{BB962C8B-B14F-4D97-AF65-F5344CB8AC3E}">
        <p14:creationId xmlns:p14="http://schemas.microsoft.com/office/powerpoint/2010/main" val="57037353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33954" y="526942"/>
            <a:ext cx="11484242" cy="5966848"/>
          </a:xfrm>
        </p:spPr>
        <p:txBody>
          <a:bodyPr>
            <a:normAutofit/>
          </a:bodyPr>
          <a:lstStyle/>
          <a:p>
            <a:endParaRPr lang="ar-IQ" sz="2400" b="1" dirty="0" smtClean="0"/>
          </a:p>
          <a:p>
            <a:endParaRPr lang="ar-IQ" sz="2400" b="1" dirty="0"/>
          </a:p>
          <a:p>
            <a:r>
              <a:rPr lang="ar-IQ" sz="2400" b="1" dirty="0" smtClean="0"/>
              <a:t>ومن </a:t>
            </a:r>
            <a:r>
              <a:rPr lang="ar-IQ" sz="2400" b="1" dirty="0"/>
              <a:t>زاوية أخرى، نجد أن هناك من يصنف نظريات القيادة الى نظريتين فقط هما: نظرية القيادة الموروثة، ونظرية القيادة المكتسبة.</a:t>
            </a:r>
          </a:p>
          <a:p>
            <a:r>
              <a:rPr lang="ar-IQ" sz="2400" b="1" dirty="0"/>
              <a:t>	وتذهب نظرية القيادة الموروثة الى أن السلوك القيادي ما هو الا نتيجة لمجموعات من السمات أو الخصائص التي توجد في الأفراد منذ ولادتهم مثل الطموح، والابتكار، والعدالة، والامانة، أي أن هناك أشخاصاً يولدون لكي يصبحوا قادة.	أما نظرية القيادة المكتسبة، فتذهب الى أن السلوك القيادي يكتسب نتيجة العمل مع الجماعات والتفاعل مع أعضائها.</a:t>
            </a:r>
          </a:p>
          <a:p>
            <a:r>
              <a:rPr lang="ar-IQ" sz="2400" b="1" dirty="0"/>
              <a:t>	ويمكن القول بأن القائد الناجح هو الذي يجمع بين الصفات الموروثة وبين المهارات المكتسبة في شؤون القيادة.</a:t>
            </a:r>
          </a:p>
          <a:p>
            <a:endParaRPr lang="ar-IQ" sz="2400" b="1" dirty="0"/>
          </a:p>
        </p:txBody>
      </p:sp>
    </p:spTree>
    <p:extLst>
      <p:ext uri="{BB962C8B-B14F-4D97-AF65-F5344CB8AC3E}">
        <p14:creationId xmlns:p14="http://schemas.microsoft.com/office/powerpoint/2010/main" val="50291507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80447" y="371959"/>
            <a:ext cx="11422251" cy="5904855"/>
          </a:xfrm>
        </p:spPr>
        <p:txBody>
          <a:bodyPr>
            <a:normAutofit/>
          </a:bodyPr>
          <a:lstStyle/>
          <a:p>
            <a:endParaRPr lang="ar-IQ" sz="2400" b="1" dirty="0" smtClean="0"/>
          </a:p>
          <a:p>
            <a:endParaRPr lang="ar-IQ" sz="2400" b="1" dirty="0"/>
          </a:p>
          <a:p>
            <a:r>
              <a:rPr lang="ar-IQ" sz="2400" b="1" dirty="0" smtClean="0"/>
              <a:t>مشكلة </a:t>
            </a:r>
            <a:r>
              <a:rPr lang="ar-IQ" sz="2400" b="1" dirty="0"/>
              <a:t>القوة داخل التنظيم/ مفهوم القوة:</a:t>
            </a:r>
          </a:p>
          <a:p>
            <a:r>
              <a:rPr lang="ar-IQ" sz="2400" b="1" dirty="0"/>
              <a:t>على الرغم من أن مشكلة القوة تعتبر من أهم المشكلات التي شغلت اهتمام المختصين في مختلف العلوم الاجتماعية، إلا أن هذه المشكلة كانت محل اهتمام علم السياسة في المقام الأول، حيث يهتم هذا العلم بدراسة ظاهرة القوة كما تتجسد في التنظيمات الرسمية.</a:t>
            </a:r>
          </a:p>
          <a:p>
            <a:r>
              <a:rPr lang="ar-IQ" sz="2400" b="1" dirty="0"/>
              <a:t>	ويشترك علم الاجتماع مع علم السياسة في الاهتمام بدراسة مصادر السلطة والقوة في المجتمع. وقد كان كل من ميدان علم الاجتماع السياسي وعلم اجتماع التنظيم من بين أهم الميادين التي اهتمت بدراسة مشكلة القوة والسلطة داخل التنظيمات.</a:t>
            </a:r>
          </a:p>
          <a:p>
            <a:endParaRPr lang="ar-IQ" sz="2400" b="1" dirty="0"/>
          </a:p>
        </p:txBody>
      </p:sp>
    </p:spTree>
    <p:extLst>
      <p:ext uri="{BB962C8B-B14F-4D97-AF65-F5344CB8AC3E}">
        <p14:creationId xmlns:p14="http://schemas.microsoft.com/office/powerpoint/2010/main" val="86440487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774915" y="573437"/>
            <a:ext cx="10729697" cy="5718875"/>
          </a:xfrm>
        </p:spPr>
        <p:txBody>
          <a:bodyPr>
            <a:normAutofit/>
          </a:bodyPr>
          <a:lstStyle/>
          <a:p>
            <a:endParaRPr lang="ar-IQ" sz="2400" dirty="0" smtClean="0"/>
          </a:p>
          <a:p>
            <a:r>
              <a:rPr lang="ar-IQ" sz="2400" dirty="0" smtClean="0"/>
              <a:t>ويشير </a:t>
            </a:r>
            <a:r>
              <a:rPr lang="ar-IQ" sz="2400" dirty="0"/>
              <a:t>مفهوم القوة الى عدة معان مختلفة. فقد يشير المفهوم الى ((قدرة فرد أو جماعة على التأثير أو ضبط سلوك الآخرين، حتى ((ولو لم يوافقوا على ذلك)). وقد يشير مفهوم القوة الى ((المشاركة في عملية اتخاذ القرارات)) بالإضافة الى أن القوة قد تعرف على أنها القدرة التي تمكن من السيطرة على الناس ومن الضغط عليهم ورقابتهم للحصول على طاعتهم والتدخل في حريتهم وتوجيه جهودهم الى نواح معينة. وحيث أن القوة قد تكون مشروعة أو غير مشروعة، لذلك فقد   استخدم علماء الاجتماع مفهوما اخر هو مفهوم السلطة للإشارة الى القوة المشروعة في المجتمع. ويذكر ((روبرت ماكيفر)) </a:t>
            </a:r>
            <a:r>
              <a:rPr lang="en-US" sz="2400" dirty="0"/>
              <a:t>R. M Mac Iver </a:t>
            </a:r>
            <a:r>
              <a:rPr lang="ar-IQ" sz="2400" dirty="0"/>
              <a:t>أن الناس عندما يمتلكون السلطة، فإنهم يمتلكون بذلك الحق في وضع السياسات داخل النظام الاجتماعي، وإصدار الأحكام في المسائل الهامة، والتصرف كقادة أو توجيه الآخرين داخل المجتمع. ويتضح مما سبق أن مفهوم القوة يشير بوجه عام الى أنها القدرة على التأثير في سلوك الآخرين. ويختلف هذا المفهوم عن مفهوم السلطة الذي يشير الى القوة المشروعة في المجتمع.</a:t>
            </a:r>
          </a:p>
        </p:txBody>
      </p:sp>
    </p:spTree>
    <p:extLst>
      <p:ext uri="{BB962C8B-B14F-4D97-AF65-F5344CB8AC3E}">
        <p14:creationId xmlns:p14="http://schemas.microsoft.com/office/powerpoint/2010/main" val="332778388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340962" y="340962"/>
            <a:ext cx="11520110" cy="6245817"/>
          </a:xfrm>
        </p:spPr>
        <p:txBody>
          <a:bodyPr>
            <a:normAutofit/>
          </a:bodyPr>
          <a:lstStyle/>
          <a:p>
            <a:endParaRPr lang="ar-IQ" sz="2400" b="1" dirty="0" smtClean="0"/>
          </a:p>
          <a:p>
            <a:endParaRPr lang="ar-IQ" sz="2400" b="1"/>
          </a:p>
          <a:p>
            <a:r>
              <a:rPr lang="ar-IQ" sz="2400" b="1" smtClean="0"/>
              <a:t>وتختلف </a:t>
            </a:r>
            <a:r>
              <a:rPr lang="ar-IQ" sz="2400" b="1" dirty="0"/>
              <a:t>المفهومات السابقة عن مفهوم الهيبة الذي يشير الى مقدار ما يملكه الفرد من نفوذ داخل جماعته بصرف النظر عن وظيفته، فالهيبة يمكن بأنها مكانة لاحقة، ويعمل الفرد على زيادة هيبته بصفة مستمرة. وتعتبر الهيبة بمثابة مركز اجتماعي في نظر الجماعة يصل اليه الفرد بفضل التقدير الاجتماعي الذي يحصل عليه، ويصاحبه بعض مظاهر الاعتراف والاحترام. وإذا كانت السلطة تستند وترتبط بالقانون، فأن الهيبة مرجعها الشخص نفسه ومدى قدرته على فرض إرادته دون الاستناد الى المنصب. وقد يجمع الفرد بين السلطة التي أساسها المنصب والنفوذ المستمد من شخصيته، وفي تلك الحالة يكون ذلك الشخص صاحب القوة السياسية المتكاملة.</a:t>
            </a:r>
          </a:p>
        </p:txBody>
      </p:sp>
    </p:spTree>
    <p:extLst>
      <p:ext uri="{BB962C8B-B14F-4D97-AF65-F5344CB8AC3E}">
        <p14:creationId xmlns:p14="http://schemas.microsoft.com/office/powerpoint/2010/main" val="11850096"/>
      </p:ext>
    </p:extLst>
  </p:cSld>
  <p:clrMapOvr>
    <a:masterClrMapping/>
  </p:clrMapOvr>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29</TotalTime>
  <Words>560</Words>
  <Application>Microsoft Office PowerPoint</Application>
  <PresentationFormat>ملء الشاشة</PresentationFormat>
  <Paragraphs>26</Paragraphs>
  <Slides>8</Slides>
  <Notes>0</Notes>
  <HiddenSlides>0</HiddenSlides>
  <MMClips>0</MMClips>
  <ScaleCrop>false</ScaleCrop>
  <HeadingPairs>
    <vt:vector size="6" baseType="variant">
      <vt:variant>
        <vt:lpstr>الخطوط المستخدمة</vt:lpstr>
      </vt:variant>
      <vt:variant>
        <vt:i4>4</vt:i4>
      </vt:variant>
      <vt:variant>
        <vt:lpstr>نسق</vt:lpstr>
      </vt:variant>
      <vt:variant>
        <vt:i4>1</vt:i4>
      </vt:variant>
      <vt:variant>
        <vt:lpstr>عناوين الشرائح</vt:lpstr>
      </vt:variant>
      <vt:variant>
        <vt:i4>8</vt:i4>
      </vt:variant>
    </vt:vector>
  </HeadingPairs>
  <TitlesOfParts>
    <vt:vector size="13" baseType="lpstr">
      <vt:lpstr>Arial</vt:lpstr>
      <vt:lpstr>Century Gothic</vt:lpstr>
      <vt:lpstr>Tahoma</vt:lpstr>
      <vt:lpstr>Wingdings 3</vt:lpstr>
      <vt:lpstr>Wisp</vt:lpstr>
      <vt:lpstr>المحاضرة التاسعة: نظريات القيادة  المادة: علم اجتماع التنظيم أستاذ المادة: د. رباح احمد مهدي</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vector>
  </TitlesOfParts>
  <Company>Microsoft (C)</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المحاضرة التاسعة: نظريات القيادة  المادة: علم اجتماع التنظيم أستاذ المادة: د. رباح احمد مهدي</dc:title>
  <dc:creator>F1</dc:creator>
  <cp:lastModifiedBy>F1</cp:lastModifiedBy>
  <cp:revision>11</cp:revision>
  <dcterms:created xsi:type="dcterms:W3CDTF">2018-01-29T16:57:43Z</dcterms:created>
  <dcterms:modified xsi:type="dcterms:W3CDTF">2018-01-29T17:27:33Z</dcterms:modified>
</cp:coreProperties>
</file>