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4" r:id="rId1"/>
  </p:sldMasterIdLst>
  <p:sldIdLst>
    <p:sldId id="256" r:id="rId2"/>
    <p:sldId id="259" r:id="rId3"/>
    <p:sldId id="257" r:id="rId4"/>
    <p:sldId id="258"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71594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98624D31-43A5-475A-80CF-332C9F6DCF35}" type="datetimeFigureOut">
              <a:rPr lang="en-US" smtClean="0"/>
              <a:t>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901229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8624D31-43A5-475A-80CF-332C9F6DCF35}"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4312170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8624D31-43A5-475A-80CF-332C9F6DCF35}"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9751415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8624D31-43A5-475A-80CF-332C9F6DCF35}"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9038546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8624D31-43A5-475A-80CF-332C9F6DCF35}"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4739943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8624D31-43A5-475A-80CF-332C9F6DCF35}"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8904635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105717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62570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3427998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0EBB0C4-6273-4C6E-B9BD-2EDC30F1CD52}"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93548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smtClean="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4775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smtClean="0"/>
              <a:t>1/29/2018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87755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smtClean="0"/>
              <a:t>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45097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4136C-8742-45B2-AF27-D93DF72833A9}" type="datetimeFigureOut">
              <a:rPr lang="en-US" smtClean="0"/>
              <a:t>1/29/2018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0723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32ABBEA6-7C60-4B02-AE87-00D78D8422AF}" type="datetimeFigureOut">
              <a:rPr lang="en-US" smtClean="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28674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9CAD897-D46E-4AD2-BD9B-49DD3E640873}" type="datetimeFigureOut">
              <a:rPr lang="en-US" smtClean="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88654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8624D31-43A5-475A-80CF-332C9F6DCF35}" type="datetimeFigureOut">
              <a:rPr lang="en-US" smtClean="0"/>
              <a:t>1/29/2018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25071606"/>
      </p:ext>
    </p:extLst>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Lst>
  <p:hf sldNum="0" hdr="0" ftr="0" dt="0"/>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44873" y="-340963"/>
            <a:ext cx="10058400" cy="4773478"/>
          </a:xfrm>
        </p:spPr>
        <p:txBody>
          <a:bodyPr>
            <a:normAutofit/>
          </a:bodyPr>
          <a:lstStyle/>
          <a:p>
            <a:pPr algn="r"/>
            <a:r>
              <a:rPr lang="ar-IQ" dirty="0"/>
              <a:t>المحاضرة العاشرة: أنماط السلطة الشرعية داخل التنظيم:</a:t>
            </a:r>
            <a:br>
              <a:rPr lang="ar-IQ" dirty="0"/>
            </a:br>
            <a:r>
              <a:rPr lang="ar-IQ" dirty="0"/>
              <a:t>المادة: علم اجتماع التنظيم</a:t>
            </a:r>
            <a:br>
              <a:rPr lang="ar-IQ" dirty="0"/>
            </a:br>
            <a:r>
              <a:rPr lang="ar-IQ" dirty="0"/>
              <a:t>أستاذ المادة: د. رباح احمد مهدي</a:t>
            </a:r>
          </a:p>
        </p:txBody>
      </p:sp>
    </p:spTree>
    <p:extLst>
      <p:ext uri="{BB962C8B-B14F-4D97-AF65-F5344CB8AC3E}">
        <p14:creationId xmlns:p14="http://schemas.microsoft.com/office/powerpoint/2010/main" val="1823785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79002" cy="5807990"/>
          </a:xfrm>
        </p:spPr>
        <p:txBody>
          <a:bodyPr>
            <a:normAutofit/>
          </a:bodyPr>
          <a:lstStyle/>
          <a:p>
            <a:r>
              <a:rPr lang="ar-IQ" sz="2400" b="1" dirty="0"/>
              <a:t>والانتفاع من قدرات الخلق والابتكار عند جميع العاملين داخل التنظيم، وتشجيع العاملين على تحمل المسؤولية، وارتفاع روحهم المعنوية، وتشجيعهم على تقبل التغيرات التي تحدث في مجال العمل، وارتفاع المكانة الاجتماعية للعاملين نتيجة شعورهم بأنهم يشتركون في تحديد الأجور وساعات العمل عن طريق حصولهم على عضوية مجلس </a:t>
            </a:r>
            <a:r>
              <a:rPr lang="ar-IQ" sz="2400" b="1" dirty="0" err="1"/>
              <a:t>الإدارة.ويرى</a:t>
            </a:r>
            <a:r>
              <a:rPr lang="ar-IQ" sz="2400" b="1" dirty="0"/>
              <a:t> العالمان ((ميللر)) و((فورم)) أن كل مرحلة من هذه المراحل الخمس السالفة الذكر تتطلب مزيداً من التعليم والخبرة والقدرة على تحمل المسؤولية عند كل من الإدارة والعاملين.</a:t>
            </a:r>
          </a:p>
        </p:txBody>
      </p:sp>
    </p:spTree>
    <p:extLst>
      <p:ext uri="{BB962C8B-B14F-4D97-AF65-F5344CB8AC3E}">
        <p14:creationId xmlns:p14="http://schemas.microsoft.com/office/powerpoint/2010/main" val="3585619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95978" cy="5776993"/>
          </a:xfrm>
        </p:spPr>
        <p:txBody>
          <a:bodyPr>
            <a:normAutofit/>
          </a:bodyPr>
          <a:lstStyle/>
          <a:p>
            <a:r>
              <a:rPr lang="ar-IQ" sz="2400" b="1" dirty="0"/>
              <a:t>ذهب ((فيبر)) </a:t>
            </a:r>
            <a:r>
              <a:rPr lang="en-US" sz="2400" b="1" dirty="0"/>
              <a:t>M. Weber </a:t>
            </a:r>
            <a:r>
              <a:rPr lang="ar-IQ" sz="2400" b="1" dirty="0"/>
              <a:t>الى أن كل جماعة منظمة تتميز بضبط ملزم تسعى دائماً الى تدعيم اعتقادها في الشرعية. وقد ميز ((فيبر)) بين ثلاثة أنماط من السلطة الشرعية، يرتكز كل منها على شكل محدد من الشرعية وذلك على النحو التالي:</a:t>
            </a:r>
          </a:p>
          <a:p>
            <a:r>
              <a:rPr lang="ar-IQ" sz="2400" b="1" dirty="0"/>
              <a:t>1-	السلطة القانونية الرشيدة</a:t>
            </a:r>
            <a:r>
              <a:rPr lang="en-US" sz="2400" b="1" dirty="0"/>
              <a:t>Rational Legal Authority، </a:t>
            </a:r>
            <a:r>
              <a:rPr lang="ar-IQ" sz="2400" b="1" dirty="0"/>
              <a:t>وهي نمط من السلطة يقوم على أساس عقلي رشيد مصدره الاعتقاد في قواعد أو معايير موضوعية وغير شخصية، ومصدره أيضاً تفويض الذين يملكون مقاليد السلطة الحق في إصدار أوامرهم بهدف اتباع هذه القواعد والحفاظ عليها. أي أن هذا النمط من السلطة يقوم على أسس عقلانية، وتمارس السلطة وفقاً لأنماط من القواعد المعيارية. وهذا النمط من السلطة يشيع عموماً في المجتمع الغربي الحديث، ويستمد شرعيته من التعاقد القانوني. </a:t>
            </a:r>
          </a:p>
          <a:p>
            <a:endParaRPr lang="ar-IQ" sz="2400" b="1" dirty="0"/>
          </a:p>
        </p:txBody>
      </p:sp>
    </p:spTree>
    <p:extLst>
      <p:ext uri="{BB962C8B-B14F-4D97-AF65-F5344CB8AC3E}">
        <p14:creationId xmlns:p14="http://schemas.microsoft.com/office/powerpoint/2010/main" val="3459662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9966" y="232475"/>
            <a:ext cx="11701220" cy="5636619"/>
          </a:xfrm>
        </p:spPr>
        <p:txBody>
          <a:bodyPr>
            <a:normAutofit/>
          </a:bodyPr>
          <a:lstStyle/>
          <a:p>
            <a:r>
              <a:rPr lang="ar-IQ" sz="3200" b="1" dirty="0" smtClean="0"/>
              <a:t>2-</a:t>
            </a:r>
            <a:r>
              <a:rPr lang="ar-IQ" sz="3200" b="1" dirty="0"/>
              <a:t>	السلطة التقليدية </a:t>
            </a:r>
            <a:r>
              <a:rPr lang="en-US" sz="3200" b="1" dirty="0"/>
              <a:t>Traditional Authority</a:t>
            </a:r>
            <a:r>
              <a:rPr lang="ar-IQ" sz="3200" b="1" dirty="0"/>
              <a:t>وهي نمط من السلطة يرتكز على الاعتقاد في قدسية التقاليد، وشرعية المكانة التي يحتلها هؤلاء الذين يشغلون الأوضاع الاجتماعية الممثلة للسلطة المستندة الى التقاليد. أي أن هذه السلطة التقليدية تستمد من المكانة الاجتماعية بالسلطة، وتستمد شرعيتها من القيم التقليدية.</a:t>
            </a:r>
          </a:p>
        </p:txBody>
      </p:sp>
    </p:spTree>
    <p:extLst>
      <p:ext uri="{BB962C8B-B14F-4D97-AF65-F5344CB8AC3E}">
        <p14:creationId xmlns:p14="http://schemas.microsoft.com/office/powerpoint/2010/main" val="78951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56493" cy="5761495"/>
          </a:xfrm>
        </p:spPr>
        <p:txBody>
          <a:bodyPr>
            <a:normAutofit/>
          </a:bodyPr>
          <a:lstStyle/>
          <a:p>
            <a:r>
              <a:rPr lang="ar-IQ" sz="2400" b="1" dirty="0"/>
              <a:t>-	السلطة الروحية أو الملهمة أو الكاريزمية</a:t>
            </a:r>
            <a:r>
              <a:rPr lang="en-US" sz="2400" b="1" dirty="0"/>
              <a:t>Charismatic Authority، </a:t>
            </a:r>
            <a:r>
              <a:rPr lang="ar-IQ" sz="2400" b="1" dirty="0"/>
              <a:t>وهي نمط من السلطة الشرعية يعتمد على الولاء المطلق لقدسية معينة استثنائية مثل البطولة، أو نموذج من نماذج الشخصيات يحتذى بها لما لديه من مثل وقيم، أو صفات غير عادية، أو بسبب نظام ابتدعه أو دعمه زعيم معين. ويستمد هذا النمط من السلطة الشرعية من التوحد الروحي مع شخص تتحقق لديه بعض السمات، ومن أمثلة هذا النمط من السلطة، سلطة بعض الزعماء أو القادة الروحيين من أمثال غاندي في الهند. وهذه النماذج المثالية للسلطة التي قدمها ((فيبر)) لا تعني بأنها لابد أن توجد مستقلة فكثير من السلطات القائمة قد تتضمن بعض عناصر السلطة (الكاريزمية) مع بعض عناصر السلطات التقليدية. بل نجد بعض السلطات التي تحتوي على عناصر السلطات الشرعية الثلاث التي حددها ((فيبر)) تطور علاقات السلطة داخل التنظيمات،</a:t>
            </a:r>
          </a:p>
        </p:txBody>
      </p:sp>
    </p:spTree>
    <p:extLst>
      <p:ext uri="{BB962C8B-B14F-4D97-AF65-F5344CB8AC3E}">
        <p14:creationId xmlns:p14="http://schemas.microsoft.com/office/powerpoint/2010/main" val="3992202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09998" cy="5823488"/>
          </a:xfrm>
        </p:spPr>
        <p:txBody>
          <a:bodyPr/>
          <a:lstStyle/>
          <a:p>
            <a:r>
              <a:rPr lang="ar-IQ" b="1" dirty="0"/>
              <a:t>ويرى العالمان ((ميللر)) </a:t>
            </a:r>
            <a:r>
              <a:rPr lang="en-US" b="1" dirty="0"/>
              <a:t>D. </a:t>
            </a:r>
            <a:r>
              <a:rPr lang="en-US" b="1" dirty="0" err="1"/>
              <a:t>C.Miller</a:t>
            </a:r>
            <a:r>
              <a:rPr lang="en-US" b="1" dirty="0"/>
              <a:t> </a:t>
            </a:r>
            <a:r>
              <a:rPr lang="ar-IQ" b="1" dirty="0"/>
              <a:t>و((فورم)). </a:t>
            </a:r>
            <a:r>
              <a:rPr lang="en-US" b="1" dirty="0"/>
              <a:t>W. H. Form </a:t>
            </a:r>
            <a:r>
              <a:rPr lang="ar-IQ" b="1" dirty="0"/>
              <a:t>أن علاقات السلطة تتطور داخل التنظيمات بحيث يتم التحول تدريجياً طبقاً للمراحل التالية:</a:t>
            </a:r>
          </a:p>
          <a:p>
            <a:r>
              <a:rPr lang="ar-IQ" b="1" dirty="0"/>
              <a:t>1-	مرحلة العلاقات الاستبدادية:</a:t>
            </a:r>
          </a:p>
          <a:p>
            <a:r>
              <a:rPr lang="ar-IQ" b="1" dirty="0"/>
              <a:t>تمثل هذه المرحلة أولى مراحل تطور علاقات السلطة داخل التنظيمات بوجه عام. وفي هذه المرحلة تقوم الإدارة وحدها باتخاذ القرارات المتعلقة بشؤون العمل. أما المرؤوسون فلا يشاركون في اتخاذ القرارات، ويقومون بتنفيذها فقط، وليس لهم حق المناقشة أو المعارضة أو تبادل وجهات النظر مع الإدارة. أذ أن الحق في اتخاذ القرارات وكل ما يتعلق بإدارة المشروع مرتبط بالحق في الملكية. وللمالك بمقتضى حقه أن يستعمل ما يمتلكه ويستغله ويتصرف فيه بحرية كاملة.	وقد ترتب على ذلك أن أصبح المرؤوسون لا يرتبطون بالمشروع الا بعقد عمل يحدد واجباتهم وحقوقهم، فهم يقدمون عملهم للمشروع نظير الأجر أو الراتب كما يبيع الموردون للمشروع المواد الأولية.</a:t>
            </a:r>
          </a:p>
          <a:p>
            <a:endParaRPr lang="ar-IQ" b="1" dirty="0"/>
          </a:p>
        </p:txBody>
      </p:sp>
    </p:spTree>
    <p:extLst>
      <p:ext uri="{BB962C8B-B14F-4D97-AF65-F5344CB8AC3E}">
        <p14:creationId xmlns:p14="http://schemas.microsoft.com/office/powerpoint/2010/main" val="1642745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56493" cy="5327542"/>
          </a:xfrm>
        </p:spPr>
        <p:txBody>
          <a:bodyPr>
            <a:normAutofit/>
          </a:bodyPr>
          <a:lstStyle/>
          <a:p>
            <a:r>
              <a:rPr lang="ar-IQ" sz="2400" b="1" dirty="0" smtClean="0"/>
              <a:t>2-</a:t>
            </a:r>
            <a:r>
              <a:rPr lang="ar-IQ" sz="2400" b="1" dirty="0"/>
              <a:t>	مرحلة العلاقات القانونية:</a:t>
            </a:r>
          </a:p>
          <a:p>
            <a:r>
              <a:rPr lang="ar-IQ" sz="2400" b="1" dirty="0"/>
              <a:t>في هذه المرحلة يقوم المرؤوسون بالتقدم بالشكاوى </a:t>
            </a:r>
            <a:r>
              <a:rPr lang="ar-IQ" sz="2400" b="1" dirty="0" err="1"/>
              <a:t>والألتماسات</a:t>
            </a:r>
            <a:r>
              <a:rPr lang="ar-IQ" sz="2400" b="1" dirty="0"/>
              <a:t> التي يقبلها الإدارة، وتعمل على حل مشكلات المرؤوسين وفقاً لنظام مقرر، وقد يتدرج الموقف بين الإدارة والعاملين، بحيث يقوم كل من الطرفين بالتفاوض مع الطرف الآخر، وقد تقوم الإدارة بالتفاوض مباشرة مع المرؤوسين أو مع ممثلين لهم. ومن العلماء من يفضل تسمية هذه المرحلة، بمرحلة المساومة الجمعية. بل أن هناك من العلماء –مثل ((كلج)) </a:t>
            </a:r>
            <a:r>
              <a:rPr lang="en-US" sz="2400" b="1" dirty="0"/>
              <a:t>H. A. Clegg-</a:t>
            </a:r>
            <a:r>
              <a:rPr lang="ar-IQ" sz="2400" b="1" dirty="0"/>
              <a:t>من ينظر الى المساومة الجمعية بين طرفي الانتاج: الإدارة والعمال، على اعتبار أنها أفضل الوسائل لحماية المصالح والحقوق، وعلى أنها أولى متطلبات الديمقراطية في أي نظام. ونجد أن هناك بعض القادة النقابيين في كثير من النقابات الذين يرون أن الديمقراطية لا يمكن تحقيقها إلا عن طريق المساومة الجمعية بين طرفي الانتاج.</a:t>
            </a:r>
          </a:p>
        </p:txBody>
      </p:sp>
    </p:spTree>
    <p:extLst>
      <p:ext uri="{BB962C8B-B14F-4D97-AF65-F5344CB8AC3E}">
        <p14:creationId xmlns:p14="http://schemas.microsoft.com/office/powerpoint/2010/main" val="3375956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94500" cy="5622010"/>
          </a:xfrm>
        </p:spPr>
        <p:txBody>
          <a:bodyPr>
            <a:normAutofit/>
          </a:bodyPr>
          <a:lstStyle/>
          <a:p>
            <a:r>
              <a:rPr lang="ar-IQ" sz="2400" b="1" dirty="0" smtClean="0"/>
              <a:t>3-</a:t>
            </a:r>
            <a:r>
              <a:rPr lang="ar-IQ" sz="2400" b="1" dirty="0"/>
              <a:t>	مرحلة الوقوف على اتجاهات العاملين:</a:t>
            </a:r>
          </a:p>
          <a:p>
            <a:r>
              <a:rPr lang="ar-IQ" sz="2400" b="1" dirty="0"/>
              <a:t>في هذه المرحلة من مراحل تطور علاقات السلطة داخل التنظيمات، نجد أن الإدارة تطلب المعلومات بانتظام من العاملين، الذين يقومون بتقديم هذه المعلومات أو يمتنعون عن تقديمها. ويتدرج الموقف بين الطرفين بحيث تطلب الإدارة الرأي باستمرار من العاملين في الأمور الهامة التي تؤثر على حياتهم المهنية، وقد يقوم العمال بتقديم الرأي أو الامتناع عن تقديمه. وتساعد هذه المعلومات أو الآراء الإدارة على التعرف على اتجاهات العاملين والاسترشاد بها عند اتخاذ القرارات المختلفة المتعلقة بشؤون العاملين وحياتهم المهنية.</a:t>
            </a:r>
          </a:p>
          <a:p>
            <a:endParaRPr lang="ar-IQ" sz="2400" b="1" dirty="0"/>
          </a:p>
        </p:txBody>
      </p:sp>
    </p:spTree>
    <p:extLst>
      <p:ext uri="{BB962C8B-B14F-4D97-AF65-F5344CB8AC3E}">
        <p14:creationId xmlns:p14="http://schemas.microsoft.com/office/powerpoint/2010/main" val="3941612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048005" cy="5668505"/>
          </a:xfrm>
        </p:spPr>
        <p:txBody>
          <a:bodyPr>
            <a:normAutofit/>
          </a:bodyPr>
          <a:lstStyle/>
          <a:p>
            <a:r>
              <a:rPr lang="ar-IQ" sz="2400" b="1" dirty="0" smtClean="0"/>
              <a:t>4.تبدأ </a:t>
            </a:r>
            <a:r>
              <a:rPr lang="ar-IQ" sz="2400" b="1" dirty="0"/>
              <a:t>هذه المرحلة منذ قيام الادارة بالتشاور مع العاملين في المسائل المختلفة المتعلقة بشؤون العمل، وتتدرج هذه المرحلة من التشاور المشترك بينهما في المسائل البسيطة (مثل تحسين ظروف العمل)، الى التشاور بينهما في المسائل الهامة (مثل الأجور وساعات العمل والتغيرات الفنية). وتعتبر هذه المرحلة خطوة هامة نحو تحقيق الديمقراطية داخل التنظيمات، نظراً لأن الاستشارة المشتركة بين الإدارة والعاملين من شأنها أن تعمل على تبادل وجهات النظر بين الطرفين، وتتيح الفرصة أمام العاملين لإبداء رأيهم في كثير من المسائل التي تؤثر في حياتهم العملية. وفي هذا الصدد، يذهب ((روس)). </a:t>
            </a:r>
            <a:r>
              <a:rPr lang="en-US" sz="2400" b="1" dirty="0"/>
              <a:t>N. Ross </a:t>
            </a:r>
            <a:r>
              <a:rPr lang="ar-IQ" sz="2400" b="1" dirty="0"/>
              <a:t>الى أن كلا من الديموقراطية والكفاءة الإنتاجية تقتضى إلا يمارس المديرون سلطاتهم إلا بعد استشارة تامة مع من يعنيهم الأمر.</a:t>
            </a:r>
          </a:p>
          <a:p>
            <a:endParaRPr lang="ar-IQ" sz="2400" b="1" dirty="0"/>
          </a:p>
        </p:txBody>
      </p:sp>
    </p:spTree>
    <p:extLst>
      <p:ext uri="{BB962C8B-B14F-4D97-AF65-F5344CB8AC3E}">
        <p14:creationId xmlns:p14="http://schemas.microsoft.com/office/powerpoint/2010/main" val="3707649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063503" cy="5823488"/>
          </a:xfrm>
        </p:spPr>
        <p:txBody>
          <a:bodyPr>
            <a:normAutofit/>
          </a:bodyPr>
          <a:lstStyle/>
          <a:p>
            <a:r>
              <a:rPr lang="ar-IQ" sz="2400" b="1" dirty="0" smtClean="0"/>
              <a:t>5-</a:t>
            </a:r>
            <a:r>
              <a:rPr lang="ar-IQ" sz="2400" b="1" dirty="0"/>
              <a:t>	مرحلة الإدارة المشتركة:</a:t>
            </a:r>
          </a:p>
          <a:p>
            <a:r>
              <a:rPr lang="ar-IQ" sz="2400" b="1" dirty="0"/>
              <a:t>تمثل هذه المرحلة آخر مراحل تطور علاقات السلطة داخل التنظيمات بوجه عام، وفي هذه المرحلة تقوم الإدارة بمناقشة العاملين في كل ما يتعلق بميزانية ونشاط المشروع، كما أنها تعرض على العاملين تمثيلهم في مجلس الإدارة. بالإضافة الى أنها قد تتيح لهم فرصة كبيرة للاشتراك في ملكية المشروع وإدارته. ويهدف نظام اشتراك العمال في الإدارة الى ايجاد علاقات طيبة بين طرفي الإنتاج، مما يؤدي الى زيادة الكفاية الإنتاجية باستمرار، نتيجة ضمان تأثير القوى العاملة في القرارات التي تتخذ داخل التنظيم، كما تؤدي الإدارة المشتركة الى التخفيف من حدة الصراعات ومشكلات العمل المختلفة. بالإضافة الى أن هذه المشاركة تؤدي الى اتخاذ أفضل القرارات في مجال العمل، </a:t>
            </a:r>
          </a:p>
        </p:txBody>
      </p:sp>
    </p:spTree>
    <p:extLst>
      <p:ext uri="{BB962C8B-B14F-4D97-AF65-F5344CB8AC3E}">
        <p14:creationId xmlns:p14="http://schemas.microsoft.com/office/powerpoint/2010/main" val="1106686009"/>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17</TotalTime>
  <Words>301</Words>
  <Application>Microsoft Office PowerPoint</Application>
  <PresentationFormat>ملء الشاشة</PresentationFormat>
  <Paragraphs>16</Paragraphs>
  <Slides>10</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10</vt:i4>
      </vt:variant>
    </vt:vector>
  </HeadingPairs>
  <TitlesOfParts>
    <vt:vector size="14" baseType="lpstr">
      <vt:lpstr>Century Gothic</vt:lpstr>
      <vt:lpstr>Tahoma</vt:lpstr>
      <vt:lpstr>Wingdings 3</vt:lpstr>
      <vt:lpstr>شريحة</vt:lpstr>
      <vt:lpstr>المحاضرة العاشرة: أنماط السلطة الشرعية داخل التنظيم: المادة: علم اجتماع التنظيم أستاذ المادة: د. رباح احمد مهدي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العاشرة: أنماط السلطة الشرعية داخل التنظيم: المادة: علم اجتماع التنظيم أستاذ المادة: د. رباح احمد مهدي</dc:title>
  <dc:creator>F1</dc:creator>
  <cp:lastModifiedBy>F1</cp:lastModifiedBy>
  <cp:revision>12</cp:revision>
  <dcterms:created xsi:type="dcterms:W3CDTF">2018-01-29T17:38:07Z</dcterms:created>
  <dcterms:modified xsi:type="dcterms:W3CDTF">2018-01-29T17:55:47Z</dcterms:modified>
</cp:coreProperties>
</file>