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764DE79-268F-4C1A-8933-263129D2AF90}"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764DE79-268F-4C1A-8933-263129D2AF90}"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1/29/2018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87459" y="1122363"/>
            <a:ext cx="11236270" cy="5045962"/>
          </a:xfrm>
        </p:spPr>
        <p:txBody>
          <a:bodyPr/>
          <a:lstStyle/>
          <a:p>
            <a:pPr algn="r"/>
            <a:r>
              <a:rPr lang="ar-IQ" dirty="0"/>
              <a:t>المحاضرة الحادية عشرة: عملية الاتصالات</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2901360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511444"/>
            <a:ext cx="10515600" cy="5665519"/>
          </a:xfrm>
        </p:spPr>
        <p:txBody>
          <a:bodyPr/>
          <a:lstStyle/>
          <a:p>
            <a:endParaRPr lang="ar-IQ" b="1" smtClean="0"/>
          </a:p>
          <a:p>
            <a:r>
              <a:rPr lang="ar-IQ" b="1" smtClean="0"/>
              <a:t>وقد </a:t>
            </a:r>
            <a:r>
              <a:rPr lang="ar-IQ" b="1" dirty="0"/>
              <a:t>يضطر بعض الرؤساء الى الاحتفاظ لأنفسهم ببعض المعلومات حتى يظهروا أمام مرؤوسيهم بمظهر العاملين ببواطن الأمور، كما قد يكون اختلاف السن والدخل والثقافة والبيئة وتباين المنزلة أو المرتبة الوظيفية من بين معوقات عملية الاتصالات. كما ذكر ((براون)) بعض المشكلات التي يخلقها التنظيم الرسمي بالنسبة لعملية الاتصالات، وذلك عندما تعرض لأسباب ضعف الاتصال الراجعة الى التنظيم الرسمي. ومن هذه الأسباب ضعف الاتصال الراجع الى عوامل الزمان والمكان. ويحدث ضعف الاتصال الراجع الى الزمان في المنظمات التي تتبع نظام الدوريات أو النوبات. فكثيراً ما ينشأ التوتر لأن أفراد الدورية او النوبة الرئيسية يعتبرون نوبتهم أكثر النوبات أهمية. وقد لا يحدث أي نوع من الاتصال بين أفراد النوبات المختلفة. أما عن أسباب ضعف الاتصال الراجع الى عامل المكان، فيبدو يؤدي التشتت أو التوزيع الجغرافي لوحدات العمل الى صعوبة عملية الاتصالات، وخاصة عندما تكون وحدات التنظيم منعزلة الى حد كبير، أو مشتتة في مناطق مختلفة.</a:t>
            </a:r>
          </a:p>
        </p:txBody>
      </p:sp>
    </p:spTree>
    <p:extLst>
      <p:ext uri="{BB962C8B-B14F-4D97-AF65-F5344CB8AC3E}">
        <p14:creationId xmlns:p14="http://schemas.microsoft.com/office/powerpoint/2010/main" val="242076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71959"/>
            <a:ext cx="10515600" cy="5805004"/>
          </a:xfrm>
        </p:spPr>
        <p:txBody>
          <a:bodyPr/>
          <a:lstStyle/>
          <a:p>
            <a:endParaRPr lang="ar-IQ" b="1" dirty="0" smtClean="0"/>
          </a:p>
          <a:p>
            <a:endParaRPr lang="ar-IQ" b="1" dirty="0"/>
          </a:p>
          <a:p>
            <a:r>
              <a:rPr lang="ar-IQ" b="1" dirty="0" smtClean="0"/>
              <a:t>تلعب </a:t>
            </a:r>
            <a:r>
              <a:rPr lang="ar-IQ" b="1" dirty="0"/>
              <a:t>عملية الاتصالات دوراً حيوياً في رفع الكفاءة الإنتاجية للمشروعات خلال تأثيرها على اتجاهات وسلوك الأفراد من جهة، ودوافعهم للعمل وتقبلهم لأهداف وسياسة الإدارة من جهة أخرى.</a:t>
            </a:r>
          </a:p>
          <a:p>
            <a:r>
              <a:rPr lang="ar-IQ" b="1" dirty="0"/>
              <a:t>	ومما يؤكد أهمية وخطورة عملية الاتصالات داخل المنظمة، ما ذهب اليه ((التون مايو)) (مؤسس مدرسة العلاقات الإنسانية) من حيث إن الدراسة الاجتماعية يجب أن تبدأ بملاحظة دقيقة لما يسمى الاتصال. فهذه المشكلة بدون شك هي نقطة الضعف التي تواجه الحضارة اليوم. </a:t>
            </a:r>
          </a:p>
          <a:p>
            <a:r>
              <a:rPr lang="ar-IQ" b="1" dirty="0"/>
              <a:t>	وسنحاول فيما يلي التعرف على مفهوم عملية الاتصالات وعناصرها، وأنواع الاتصالات وقواعد وأسس عملية الاتصالات، وأخيراً معوقات عملية الاتصالات.</a:t>
            </a:r>
          </a:p>
        </p:txBody>
      </p:sp>
    </p:spTree>
    <p:extLst>
      <p:ext uri="{BB962C8B-B14F-4D97-AF65-F5344CB8AC3E}">
        <p14:creationId xmlns:p14="http://schemas.microsoft.com/office/powerpoint/2010/main" val="78748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805912"/>
            <a:ext cx="10515600" cy="5371051"/>
          </a:xfrm>
        </p:spPr>
        <p:txBody>
          <a:bodyPr/>
          <a:lstStyle/>
          <a:p>
            <a:endParaRPr lang="ar-IQ" dirty="0" smtClean="0"/>
          </a:p>
          <a:p>
            <a:endParaRPr lang="ar-IQ" dirty="0"/>
          </a:p>
          <a:p>
            <a:r>
              <a:rPr lang="ar-IQ" dirty="0" smtClean="0"/>
              <a:t>(</a:t>
            </a:r>
            <a:r>
              <a:rPr lang="ar-IQ" dirty="0"/>
              <a:t>‌أ) مفهوم عملية الاتصالات وعناصرها:</a:t>
            </a:r>
          </a:p>
          <a:p>
            <a:r>
              <a:rPr lang="ar-IQ" dirty="0"/>
              <a:t>يقصد بعملية الاتصالات </a:t>
            </a:r>
            <a:r>
              <a:rPr lang="en-US" dirty="0"/>
              <a:t>Communications </a:t>
            </a:r>
            <a:r>
              <a:rPr lang="ar-IQ" dirty="0"/>
              <a:t>تنظيم تدفق المعلومات بين أجزاء المشروع المختلفة. ويعرف ((براون)) </a:t>
            </a:r>
            <a:r>
              <a:rPr lang="en-US" dirty="0"/>
              <a:t>G. A. C. Brown </a:t>
            </a:r>
            <a:r>
              <a:rPr lang="ar-IQ" dirty="0"/>
              <a:t>الاتصال بأنه ((قدرة فرد أو جماعة على نقل مشاعرة لشخص آخر أو جماعة أخرى)).</a:t>
            </a:r>
          </a:p>
          <a:p>
            <a:r>
              <a:rPr lang="ar-IQ" dirty="0"/>
              <a:t>	كما يمكن تعريف الاتصال بأنه ((العملية التي يتم بها نقل المعلومات بين مرسل ومرسل اليه سواء كان نقل المعلومات شفوياً أو تحريرياً)).</a:t>
            </a:r>
          </a:p>
          <a:p>
            <a:endParaRPr lang="ar-IQ" dirty="0"/>
          </a:p>
        </p:txBody>
      </p:sp>
    </p:spTree>
    <p:extLst>
      <p:ext uri="{BB962C8B-B14F-4D97-AF65-F5344CB8AC3E}">
        <p14:creationId xmlns:p14="http://schemas.microsoft.com/office/powerpoint/2010/main" val="1885868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95946"/>
            <a:ext cx="10515600" cy="5681017"/>
          </a:xfrm>
        </p:spPr>
        <p:txBody>
          <a:bodyPr/>
          <a:lstStyle/>
          <a:p>
            <a:endParaRPr lang="ar-IQ" b="1" dirty="0" smtClean="0"/>
          </a:p>
          <a:p>
            <a:endParaRPr lang="ar-IQ" b="1" dirty="0"/>
          </a:p>
          <a:p>
            <a:r>
              <a:rPr lang="ar-IQ" b="1" dirty="0" smtClean="0"/>
              <a:t>وتشير </a:t>
            </a:r>
            <a:r>
              <a:rPr lang="ar-IQ" b="1" dirty="0"/>
              <a:t>هذه التعريفات المختلفة لعملية الاتصالات الى أن الاتصالات تستخدم لتدعيم العلاقات الإنسانية بين أعضاء التنظيم عن طريق توصيل المعلومات بين فرد وآخر. كما يتضح من تحليل هذه التعريفات أن عملية الاتصالات عملية تتوافر فيها بعض العناصر مثل: المرسل، والمستقبل، والرسالة التي تمر بينهما (أي المضمون)، ووسيلة الاتصال، والأثر (رد الفعل).</a:t>
            </a:r>
          </a:p>
          <a:p>
            <a:r>
              <a:rPr lang="ar-IQ" b="1" dirty="0"/>
              <a:t>(‌ب) أنواع الاتصالات:</a:t>
            </a:r>
          </a:p>
          <a:p>
            <a:r>
              <a:rPr lang="ar-IQ" b="1" dirty="0"/>
              <a:t>هناك عدة أنواع من الاتصالات منها، الاتصالات الرسمية وغير الرسمية، والاتصالات الرأسية والأفقية.</a:t>
            </a:r>
          </a:p>
          <a:p>
            <a:endParaRPr lang="ar-IQ" b="1" dirty="0"/>
          </a:p>
        </p:txBody>
      </p:sp>
    </p:spTree>
    <p:extLst>
      <p:ext uri="{BB962C8B-B14F-4D97-AF65-F5344CB8AC3E}">
        <p14:creationId xmlns:p14="http://schemas.microsoft.com/office/powerpoint/2010/main" val="270935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511444"/>
            <a:ext cx="10515600" cy="5665519"/>
          </a:xfrm>
        </p:spPr>
        <p:txBody>
          <a:bodyPr/>
          <a:lstStyle/>
          <a:p>
            <a:r>
              <a:rPr lang="ar-IQ" b="1" dirty="0"/>
              <a:t>والاتصالات الرسمية، هي تلك الاتصالات المخططة مسبقاً والمنطقية، والتي تمر عن طريقها الحقائق والمعلومات في المنظمة، أي هي تلك الاتصالات التي تستخدم خطوط السلطة الرسمية.</a:t>
            </a:r>
          </a:p>
          <a:p>
            <a:r>
              <a:rPr lang="ar-IQ" b="1" dirty="0"/>
              <a:t>	أما الاتصالات غير الرسمية، فهي تلك الاتصالات التي تقوم على أساس العلاقات الشخصية والاجتماعية بين العاملين داخل المنظمة، وتلعب الجماعات غير الرسمية دوراً هاماً في عملية الاتصالات غير الرسمية، فهي تعد بمثابة أداة اتصال. وإذا كان المفروض أن تنظيم التسلسل يضمن توصيل المعلومات توصيلاً فعالاً من (اعلى الى أسفل) وكذلك من (أسفل الى أعلى). إلا أن وجود الجماعات غير الرسمية قد يكون ضرورياً حتى لا تفقد بعض المعلومات على الطريق الرسمي. ولذلك يدعى بعض الباحثين أن الجماعات غير الرسمية تعتبر من أهم عوامل التكامل داخل المنظمة. وقد تكون الجماعات غير الرسمية مفيدة أحياناً، إلا أنها قد تكون ضارة في أحيان أخرى عندما تعمل على نشر الشائعات داخل المنظمة.</a:t>
            </a:r>
          </a:p>
          <a:p>
            <a:endParaRPr lang="ar-IQ" b="1" dirty="0"/>
          </a:p>
        </p:txBody>
      </p:sp>
    </p:spTree>
    <p:extLst>
      <p:ext uri="{BB962C8B-B14F-4D97-AF65-F5344CB8AC3E}">
        <p14:creationId xmlns:p14="http://schemas.microsoft.com/office/powerpoint/2010/main" val="4131302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02956"/>
            <a:ext cx="10515600" cy="5774007"/>
          </a:xfrm>
        </p:spPr>
        <p:txBody>
          <a:bodyPr/>
          <a:lstStyle/>
          <a:p>
            <a:endParaRPr lang="ar-IQ" b="1" dirty="0" smtClean="0"/>
          </a:p>
          <a:p>
            <a:endParaRPr lang="ar-IQ" b="1" dirty="0"/>
          </a:p>
          <a:p>
            <a:r>
              <a:rPr lang="ar-IQ" b="1" dirty="0" smtClean="0"/>
              <a:t>ويقصد </a:t>
            </a:r>
            <a:r>
              <a:rPr lang="ar-IQ" b="1" dirty="0"/>
              <a:t>بالاتصالات الرأسية (الصاعدة والهابطة)، تلك الاتصالات التي تتم بين الرئيس والمرؤوسين داخل المنظمة، حيث تهبط التعليمات والأوامر من الرئيس وترفع اليه التقارير والتوصيات والشكاوى والاقتراحات عن طريق المرؤوسين.</a:t>
            </a:r>
          </a:p>
          <a:p>
            <a:r>
              <a:rPr lang="ar-IQ" b="1" dirty="0"/>
              <a:t>	أما الاتصالات الأفقية (أي العرضية)، فهي تلك الاتصالات التي تتم بين طرفين في نفس المستوى سواء داخل المنظمة أو خارجها. والاتصال الأفقي يشير الى أن الإرسال والاستقبال للمعلومات بين الإدارات أو الأفراد على مستوى واحد في البناء التنظيمي.</a:t>
            </a:r>
          </a:p>
          <a:p>
            <a:endParaRPr lang="ar-IQ" b="1" dirty="0"/>
          </a:p>
        </p:txBody>
      </p:sp>
    </p:spTree>
    <p:extLst>
      <p:ext uri="{BB962C8B-B14F-4D97-AF65-F5344CB8AC3E}">
        <p14:creationId xmlns:p14="http://schemas.microsoft.com/office/powerpoint/2010/main" val="4065210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64949"/>
            <a:ext cx="10515600" cy="5712014"/>
          </a:xfrm>
        </p:spPr>
        <p:txBody>
          <a:bodyPr/>
          <a:lstStyle/>
          <a:p>
            <a:endParaRPr lang="ar-IQ" b="1" dirty="0" smtClean="0"/>
          </a:p>
          <a:p>
            <a:endParaRPr lang="ar-IQ" b="1" dirty="0"/>
          </a:p>
          <a:p>
            <a:r>
              <a:rPr lang="ar-IQ" b="1" dirty="0" smtClean="0"/>
              <a:t>(</a:t>
            </a:r>
            <a:r>
              <a:rPr lang="ar-IQ" b="1" dirty="0"/>
              <a:t>‌ج) قواعد وأسس عملية الاتصالات:</a:t>
            </a:r>
          </a:p>
          <a:p>
            <a:r>
              <a:rPr lang="ar-IQ" b="1" dirty="0"/>
              <a:t>هناك قواعد وأسس رئيسية لابد من أخذها في الاعتبار حتى نتأكد من فعالية عملية الاتصالات داخل المنظمة. وقد وضع ((</a:t>
            </a:r>
            <a:r>
              <a:rPr lang="ar-IQ" b="1" dirty="0" err="1"/>
              <a:t>جستر</a:t>
            </a:r>
            <a:r>
              <a:rPr lang="ar-IQ" b="1" dirty="0"/>
              <a:t> برنارد)) </a:t>
            </a:r>
            <a:r>
              <a:rPr lang="en-US" b="1" dirty="0"/>
              <a:t>C. Barnard </a:t>
            </a:r>
            <a:r>
              <a:rPr lang="ar-IQ" b="1" dirty="0"/>
              <a:t>بعض القواعد اللازمة لعملية الاتصال منها أنه يجب أن تكون خطوط الاتصال محددة ومعروفة، ويجب أن يكون خط الاتصال مباشراً وقصيراً كلما أمكن ذلك، كما يجب عدم تخطي بعض المستويات الرئاسية عند الاتصال بالمستويات الأدنى، ويجب أن يتصف كل أتصال بالرسمية، بمعنى أن يكون مضمون عملية الاتصال (التعليمات) داخلاً في اختصاصه. بالإضافة الى أنه يجب التأكد من أن مراكز الاتصال على مستوى مرتفع من الكفاءة والفاعلية </a:t>
            </a:r>
          </a:p>
          <a:p>
            <a:endParaRPr lang="ar-IQ" b="1" dirty="0"/>
          </a:p>
        </p:txBody>
      </p:sp>
    </p:spTree>
    <p:extLst>
      <p:ext uri="{BB962C8B-B14F-4D97-AF65-F5344CB8AC3E}">
        <p14:creationId xmlns:p14="http://schemas.microsoft.com/office/powerpoint/2010/main" val="3214043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33953"/>
            <a:ext cx="10515600" cy="5743010"/>
          </a:xfrm>
        </p:spPr>
        <p:txBody>
          <a:bodyPr/>
          <a:lstStyle/>
          <a:p>
            <a:endParaRPr lang="ar-IQ" b="1" dirty="0" smtClean="0"/>
          </a:p>
          <a:p>
            <a:endParaRPr lang="ar-IQ" b="1" dirty="0"/>
          </a:p>
          <a:p>
            <a:r>
              <a:rPr lang="ar-IQ" b="1" dirty="0" smtClean="0"/>
              <a:t>وبالإضافة </a:t>
            </a:r>
            <a:r>
              <a:rPr lang="ar-IQ" b="1" dirty="0"/>
              <a:t>الى هذه القواعد التي وضعها ((برنارد)) نجد أن هناك أسساً أخرى لابد من مراعاتها كي تنجح عملية الاتصالات، ومن هذه الأسس ، أنه يجب أن تكون الإدارة العليا مقتنعة بأهمية العلاقات مع العاملين داخل المنظمة وعلى استعداد لمشاركتهم في المعلومات المختلفة، ويجب استخدام لغة بسيطة يفهمها العاملون بأسلوب يناسب مستواهم الفكري, كما يجب مراعاة الأمانة والاعتماد على الحقائق دائماً وعدم المغالاة ، وبالإضافة الى ما سبق يجب عدم إعطاء المعلومات دفعة واحدة حتى لا يصعب فهمها ، بل يجب أن تعطى على دفعات متعددة، كما يجب اختيار الوقت المناسب لتوصيل المعلومات الى العاملين حتى لا تفقد قيمتها. </a:t>
            </a:r>
          </a:p>
        </p:txBody>
      </p:sp>
    </p:spTree>
    <p:extLst>
      <p:ext uri="{BB962C8B-B14F-4D97-AF65-F5344CB8AC3E}">
        <p14:creationId xmlns:p14="http://schemas.microsoft.com/office/powerpoint/2010/main" val="3203731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64949"/>
            <a:ext cx="10515600" cy="5712014"/>
          </a:xfrm>
        </p:spPr>
        <p:txBody>
          <a:bodyPr/>
          <a:lstStyle/>
          <a:p>
            <a:endParaRPr lang="ar-IQ" b="1" dirty="0" smtClean="0"/>
          </a:p>
          <a:p>
            <a:endParaRPr lang="ar-IQ" b="1" dirty="0"/>
          </a:p>
          <a:p>
            <a:r>
              <a:rPr lang="ar-IQ" b="1" dirty="0" smtClean="0"/>
              <a:t>(</a:t>
            </a:r>
            <a:r>
              <a:rPr lang="ar-IQ" b="1" dirty="0"/>
              <a:t>‌د) معوقات عملية الاتصالات:</a:t>
            </a:r>
          </a:p>
          <a:p>
            <a:r>
              <a:rPr lang="ar-IQ" b="1" dirty="0"/>
              <a:t>هناك عدة معوقات قد تحول دون فعالية عملية الاتصالات داخل المنظمة، ومن بين هذه المعوقات اتساع حجم المنظمة، فعندما تنمو المنظمات ويزداد عدد العاملين فيها تتعقد عملية الاتصالات نتيجة لاتساع الثغرة بين طرفي الاتصال (المرسل والمستقبل). كما أن هناك بعض المعوقات اللغوية أو اللفظية، وتظهر هذه المعوقات عندما يتم الاتصال بين طرفين لا يتحدثان بلغة واحدة. ومن بين العوائق أيضاً عدم توافر الرغبة والاستعداد لدى بعض الرؤساء في نقل المعلومات الى المرؤوسين، </a:t>
            </a:r>
          </a:p>
        </p:txBody>
      </p:sp>
    </p:spTree>
    <p:extLst>
      <p:ext uri="{BB962C8B-B14F-4D97-AF65-F5344CB8AC3E}">
        <p14:creationId xmlns:p14="http://schemas.microsoft.com/office/powerpoint/2010/main" val="1720735550"/>
      </p:ext>
    </p:extLst>
  </p:cSld>
  <p:clrMapOvr>
    <a:masterClrMapping/>
  </p:clrMapOvr>
</p:sld>
</file>

<file path=ppt/theme/theme1.xml><?xml version="1.0" encoding="utf-8"?>
<a:theme xmlns:a="http://schemas.openxmlformats.org/drawingml/2006/main" name="نسق Offic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TotalTime>
  <Words>681</Words>
  <Application>Microsoft Office PowerPoint</Application>
  <PresentationFormat>ملء الشاشة</PresentationFormat>
  <Paragraphs>35</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Arial</vt:lpstr>
      <vt:lpstr>Calibri</vt:lpstr>
      <vt:lpstr>Calibri Light</vt:lpstr>
      <vt:lpstr>Times New Roman</vt:lpstr>
      <vt:lpstr>نسق Office</vt:lpstr>
      <vt:lpstr>المحاضرة الحادية عشرة: عملية الاتصالات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الحادية عشرة: عملية الاتصالات المادة: علم اجتماع التنظيم أستاذ المادة: د. رباح احمد مهدي </dc:title>
  <dc:creator>F1</dc:creator>
  <cp:lastModifiedBy>F1</cp:lastModifiedBy>
  <cp:revision>11</cp:revision>
  <dcterms:created xsi:type="dcterms:W3CDTF">2018-01-29T18:10:08Z</dcterms:created>
  <dcterms:modified xsi:type="dcterms:W3CDTF">2018-01-29T18:24:43Z</dcterms:modified>
</cp:coreProperties>
</file>