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66" y="3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B61BEF0D-F0BB-DE4B-95CE-6DB70DBA9567}" type="datetimeFigureOut">
              <a:rPr lang="en-US" dirty="0"/>
              <a:pPr/>
              <a:t>1/29/2018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046772" y="1472340"/>
            <a:ext cx="8915399" cy="4002466"/>
          </a:xfrm>
        </p:spPr>
        <p:txBody>
          <a:bodyPr>
            <a:normAutofit fontScale="90000"/>
          </a:bodyPr>
          <a:lstStyle/>
          <a:p>
            <a:pPr algn="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المحاضرة </a:t>
            </a:r>
            <a:r>
              <a:rPr lang="ar-IQ" dirty="0"/>
              <a:t>الثانية عشرة: حوافز العمل داخل التنظيمات</a:t>
            </a:r>
            <a:br>
              <a:rPr lang="ar-IQ" dirty="0"/>
            </a:br>
            <a:r>
              <a:rPr lang="ar-IQ" dirty="0"/>
              <a:t>المادة: علم اجتماع التنظيم</a:t>
            </a:r>
            <a:br>
              <a:rPr lang="ar-IQ" dirty="0"/>
            </a:br>
            <a:r>
              <a:rPr lang="ar-IQ" dirty="0"/>
              <a:t>أستاذ المادة: د. رباح احمد مهدي</a:t>
            </a:r>
            <a:br>
              <a:rPr lang="ar-IQ" dirty="0"/>
            </a:br>
            <a:endParaRPr lang="ar-IQ" dirty="0"/>
          </a:p>
        </p:txBody>
      </p:sp>
    </p:spTree>
    <p:extLst>
      <p:ext uri="{BB962C8B-B14F-4D97-AF65-F5344CB8AC3E}">
        <p14:creationId xmlns:p14="http://schemas.microsoft.com/office/powerpoint/2010/main" val="34219393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33953" y="402956"/>
            <a:ext cx="11070659" cy="6090834"/>
          </a:xfrm>
        </p:spPr>
        <p:txBody>
          <a:bodyPr>
            <a:normAutofit/>
          </a:bodyPr>
          <a:lstStyle/>
          <a:p>
            <a:endParaRPr lang="ar-IQ" sz="2000" b="1" dirty="0" smtClean="0"/>
          </a:p>
          <a:p>
            <a:endParaRPr lang="ar-IQ" sz="2000" b="1" dirty="0"/>
          </a:p>
          <a:p>
            <a:r>
              <a:rPr lang="ar-IQ" sz="2000" b="1" dirty="0" smtClean="0"/>
              <a:t>(</a:t>
            </a:r>
            <a:r>
              <a:rPr lang="ar-IQ" sz="2000" b="1" dirty="0"/>
              <a:t>جـ) الاهمية النسبية لحوافز العمل:</a:t>
            </a:r>
          </a:p>
          <a:p>
            <a:r>
              <a:rPr lang="ar-IQ" sz="2000" b="1" dirty="0"/>
              <a:t>	تشير كثير من الدراسات الاجتماعية والادارية الى أن الحوافز المادية قد لا تكون هي الحوافز المثالية والوحيدة للعمل. وقد أشار ((براون)) الى أنه ليس هناك باعث واحد مثالي. فالبواعث على العمل تختلف من ثقافة الى أخرى، ومن منظمة الى أخرى، ومن فرد الى آخر، فقد يمثل الأجر أهم الحوافز بالنسبة لشخص معين، بينما يكون توفير فرصة للترقية والتقدم من أهم الحوافز بالنسبة لفرد آخر.</a:t>
            </a:r>
          </a:p>
          <a:p>
            <a:r>
              <a:rPr lang="ar-IQ" sz="2000" b="1" dirty="0"/>
              <a:t>	وقد ذكر العالمان ((ميللر)) </a:t>
            </a:r>
            <a:r>
              <a:rPr lang="en-US" sz="2000" b="1" dirty="0"/>
              <a:t>D. G. Miller </a:t>
            </a:r>
            <a:r>
              <a:rPr lang="ar-IQ" sz="2000" b="1" dirty="0"/>
              <a:t>و((فورم)) </a:t>
            </a:r>
            <a:r>
              <a:rPr lang="en-US" sz="2000" b="1" dirty="0"/>
              <a:t>W. H. Form </a:t>
            </a:r>
            <a:r>
              <a:rPr lang="ar-IQ" sz="2000" b="1" dirty="0"/>
              <a:t>من بين أهم النتائج التي تم استخلاصها من دراسات ((التون مايو)) </a:t>
            </a:r>
            <a:r>
              <a:rPr lang="en-US" sz="2000" b="1" dirty="0"/>
              <a:t>E. Mayo </a:t>
            </a:r>
            <a:r>
              <a:rPr lang="ar-IQ" sz="2000" b="1" dirty="0"/>
              <a:t>وزملائه من الباحثين، أن العمل نشاط جمعي، وأن الحاجة الى التقدير، والأمن، والشعور بالانتماء، لها أهمية كبيرة في تحديد الروح المعنوية للعمال وإنتاجيتهم من الظروف الطبيعية التي يعملون في ظلها مما يشير الى أن الحوافز الاجتماعية غير المادية للعمل قد يفوق تأثيرها الحوافز المادية والظروف الطبيعية للعمل.</a:t>
            </a:r>
          </a:p>
          <a:p>
            <a:endParaRPr lang="ar-IQ" sz="2000" b="1" dirty="0"/>
          </a:p>
        </p:txBody>
      </p:sp>
    </p:spTree>
    <p:extLst>
      <p:ext uri="{BB962C8B-B14F-4D97-AF65-F5344CB8AC3E}">
        <p14:creationId xmlns:p14="http://schemas.microsoft.com/office/powerpoint/2010/main" val="454374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49451" y="449451"/>
            <a:ext cx="11055161" cy="5935851"/>
          </a:xfrm>
        </p:spPr>
        <p:txBody>
          <a:bodyPr>
            <a:normAutofit/>
          </a:bodyPr>
          <a:lstStyle/>
          <a:p>
            <a:endParaRPr lang="ar-IQ" sz="2400" b="1" dirty="0" smtClean="0"/>
          </a:p>
          <a:p>
            <a:r>
              <a:rPr lang="ar-IQ" sz="2400" b="1" dirty="0" smtClean="0"/>
              <a:t>وفي </a:t>
            </a:r>
            <a:r>
              <a:rPr lang="ar-IQ" sz="2400" b="1" dirty="0"/>
              <a:t>دراسة اجتماعية للتعرف على الأهمية النسبية لحوافز العمل بين الأفراد في إحدى التنظيمات، تم مقارنة </a:t>
            </a:r>
            <a:r>
              <a:rPr lang="ar-IQ" sz="2000" b="1" dirty="0"/>
              <a:t>مجموعتين</a:t>
            </a:r>
            <a:r>
              <a:rPr lang="ar-IQ" sz="2400" b="1" dirty="0"/>
              <a:t> من العاملين داخل التنظيم. وقد كشفت الدراسة عن أن توافر فرص الترقي والتقدم يعتبر من أهم حوافز العمل داخل التنظيم، ويلي ذلك من حيث الأهمية على الترتيب الحوافز التالية:</a:t>
            </a:r>
          </a:p>
          <a:p>
            <a:r>
              <a:rPr lang="ar-IQ" sz="2400" b="1" dirty="0"/>
              <a:t>(‌أ) ثبات العمل واستقراره.</a:t>
            </a:r>
          </a:p>
          <a:p>
            <a:r>
              <a:rPr lang="ar-IQ" sz="2400" b="1" dirty="0"/>
              <a:t>(‌ب) احترام الذات والتقدير الاجتماعي.</a:t>
            </a:r>
          </a:p>
          <a:p>
            <a:r>
              <a:rPr lang="ar-IQ" sz="2400" b="1" dirty="0"/>
              <a:t>(‌ج) حسن العلاقة بين الزملاء والرؤساء.</a:t>
            </a:r>
          </a:p>
          <a:p>
            <a:r>
              <a:rPr lang="ar-IQ" sz="2400" b="1" dirty="0"/>
              <a:t>(‌د) تحقيق الذات.</a:t>
            </a:r>
          </a:p>
          <a:p>
            <a:r>
              <a:rPr lang="ar-IQ" sz="2400" b="1" dirty="0"/>
              <a:t>(‌ه) أهمية إنجاز العمل بالنسبة للمجتمع.</a:t>
            </a:r>
          </a:p>
          <a:p>
            <a:r>
              <a:rPr lang="ar-IQ" sz="2400" b="1" dirty="0"/>
              <a:t>(‌و) قصر ساعات العمل.</a:t>
            </a:r>
          </a:p>
          <a:p>
            <a:r>
              <a:rPr lang="ar-IQ" sz="2400" b="1" dirty="0"/>
              <a:t>(‌ز) قلة الطاقة والجهد المبذول في العمل.</a:t>
            </a:r>
          </a:p>
          <a:p>
            <a:endParaRPr lang="ar-IQ" sz="2400" b="1" dirty="0"/>
          </a:p>
        </p:txBody>
      </p:sp>
    </p:spTree>
    <p:extLst>
      <p:ext uri="{BB962C8B-B14F-4D97-AF65-F5344CB8AC3E}">
        <p14:creationId xmlns:p14="http://schemas.microsoft.com/office/powerpoint/2010/main" val="1878676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50929" y="402956"/>
            <a:ext cx="10853683" cy="5796366"/>
          </a:xfrm>
        </p:spPr>
        <p:txBody>
          <a:bodyPr>
            <a:normAutofit/>
          </a:bodyPr>
          <a:lstStyle/>
          <a:p>
            <a:endParaRPr lang="ar-IQ" sz="2400" b="1" dirty="0" smtClean="0"/>
          </a:p>
          <a:p>
            <a:endParaRPr lang="ar-IQ" sz="2400" b="1"/>
          </a:p>
          <a:p>
            <a:r>
              <a:rPr lang="ar-IQ" sz="2400" b="1" smtClean="0"/>
              <a:t>وتشير </a:t>
            </a:r>
            <a:r>
              <a:rPr lang="ar-IQ" sz="2400" b="1" dirty="0"/>
              <a:t>نتائج هذه الدراسة، الى أن الحاجة المادية ليست هي الدافع المثالي والوحيد للعمل بين جميع الأفراد.</a:t>
            </a:r>
          </a:p>
          <a:p>
            <a:r>
              <a:rPr lang="ar-IQ" sz="2400" b="1" dirty="0"/>
              <a:t>	وتتفق نتائج هذه الدراسة مع نتائج بعض الدراسات الأخرى، ففي دراسة قام بها ((هاوسر)) </a:t>
            </a:r>
            <a:r>
              <a:rPr lang="en-US" sz="2400" b="1" dirty="0"/>
              <a:t>J. D. Houser </a:t>
            </a:r>
            <a:r>
              <a:rPr lang="ar-IQ" sz="2400" b="1" dirty="0"/>
              <a:t>وجد أن العاملين في إحدى المؤسسات التجارية قد وضعوا الأجر المرتفع في المرتبة الحادية والعشرين في قائمة تتضمن ثمانية وعشرين حافزاً من حوافز العمل، وفي دراسة أخرى قام بها ((لوكاس)) </a:t>
            </a:r>
            <a:r>
              <a:rPr lang="en-US" sz="2400" b="1" dirty="0"/>
              <a:t>Lucas </a:t>
            </a:r>
            <a:r>
              <a:rPr lang="ar-IQ" sz="2400" b="1" dirty="0"/>
              <a:t>على 1700 عامل، تبين أن الشعور بالأمن والاستقرار في العمل يأتي في المرتبة الرابعة من قائمة تتضمن سبعة حوافز من حوافز العمل. مما يؤكد أهمية الحوافز الاجتماعية للعمل بالإضافة للحوافز المادية.</a:t>
            </a:r>
          </a:p>
          <a:p>
            <a:endParaRPr lang="ar-IQ" sz="2400" b="1" dirty="0"/>
          </a:p>
        </p:txBody>
      </p:sp>
    </p:spTree>
    <p:extLst>
      <p:ext uri="{BB962C8B-B14F-4D97-AF65-F5344CB8AC3E}">
        <p14:creationId xmlns:p14="http://schemas.microsoft.com/office/powerpoint/2010/main" val="282947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81925" y="650929"/>
            <a:ext cx="10822687" cy="5260293"/>
          </a:xfrm>
        </p:spPr>
        <p:txBody>
          <a:bodyPr>
            <a:normAutofit/>
          </a:bodyPr>
          <a:lstStyle/>
          <a:p>
            <a:endParaRPr lang="ar-IQ" sz="2400" b="1" dirty="0" smtClean="0"/>
          </a:p>
          <a:p>
            <a:endParaRPr lang="ar-IQ" sz="2400" b="1" dirty="0"/>
          </a:p>
          <a:p>
            <a:r>
              <a:rPr lang="ar-IQ" sz="2400" b="1" dirty="0" smtClean="0"/>
              <a:t>منذ </a:t>
            </a:r>
            <a:r>
              <a:rPr lang="ar-IQ" sz="2400" b="1" dirty="0"/>
              <a:t>القرن التاسع عشر، نجد العلماء مثل ((توماس هوبز)) </a:t>
            </a:r>
            <a:r>
              <a:rPr lang="en-US" sz="2400" b="1" dirty="0"/>
              <a:t>Thomas Hobbes </a:t>
            </a:r>
            <a:r>
              <a:rPr lang="ar-IQ" sz="2400" b="1" dirty="0"/>
              <a:t>يتحدثون عن حقيقة الطبيعة البشرية، وما تحويه من ميول أو قدرات فطرية. وقد كان ((هوبز)) ينظر الى البشر على اعتبار أنهم كائنات إنسانية تسعى باستمرار نحو مصادر القوة وعوامل الربح، وينضبط سلوكها بشكل مباشر عن طريق دوافع المصلحة الشخصية المشتركة، وقد أعتمد ((هوبز)) على هذه الأفكار التي تدور حول الطبيعة البشرية كي يبرر عن طريقها آراءه الاجتماعية والسياسية.</a:t>
            </a:r>
          </a:p>
        </p:txBody>
      </p:sp>
    </p:spTree>
    <p:extLst>
      <p:ext uri="{BB962C8B-B14F-4D97-AF65-F5344CB8AC3E}">
        <p14:creationId xmlns:p14="http://schemas.microsoft.com/office/powerpoint/2010/main" val="19880883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21410" y="449451"/>
            <a:ext cx="10683202" cy="5461771"/>
          </a:xfrm>
        </p:spPr>
        <p:txBody>
          <a:bodyPr>
            <a:normAutofit/>
          </a:bodyPr>
          <a:lstStyle/>
          <a:p>
            <a:endParaRPr lang="ar-IQ" sz="2000" b="1" dirty="0" smtClean="0"/>
          </a:p>
          <a:p>
            <a:endParaRPr lang="ar-IQ" sz="2000" b="1" dirty="0"/>
          </a:p>
          <a:p>
            <a:r>
              <a:rPr lang="ar-IQ" sz="2000" b="1" dirty="0" smtClean="0"/>
              <a:t>وعلى </a:t>
            </a:r>
            <a:r>
              <a:rPr lang="ar-IQ" sz="2000" b="1" dirty="0"/>
              <a:t>الرغم من الاعتقاد الشائع بين الناس، بأن المال هو المدخل الى السعادة، مما يجعلهم يطالبون بمزيد من النقود، وخاصة كلما شعروا بأن هناك نقصاً في احتياجاتهم الضرورية، إلا أننا نسمع الناس يرددون أحياناً عبارة ((ليس بالخبز وحده يحيا الانسان))، مما يشير الى أن النقود أو الحاجة المادية ليست هي الدافع الوحيد للعمل، بل إن هناك دوافع أخرى غير مادية يهتم بها الناس وتؤثر في سلوكهم.</a:t>
            </a:r>
          </a:p>
          <a:p>
            <a:r>
              <a:rPr lang="ar-IQ" sz="2000" b="1" dirty="0"/>
              <a:t>	ومما يؤكد أن الاحتياجات المادية ليست هي الدافع المثالي والوحيد للعمل، أننا نلاحظ أن بعض الناس قد يستمرون في أعمالهم ولو لم تكن بهم حاجة الى الضرورات المادية، وحتى لو ضمنوا الأمن لأنفسهم وأبنائهم، وذلك لأنهم قد يحصلون من عملهم على مكافآت أخرى اجتماعية مثل الحصول على احترام الناس وتقديرهم. إذ أن العمل يعتبر من أهم مصادر الحصول على المكانة الاجتماعية </a:t>
            </a:r>
            <a:r>
              <a:rPr lang="en-US" sz="2000" b="1" dirty="0"/>
              <a:t>Social Status، </a:t>
            </a:r>
            <a:r>
              <a:rPr lang="ar-IQ" sz="2000" b="1" dirty="0"/>
              <a:t>كما تعد الوظيفة أو المهنة من أهم العوامل التي تشكل بناء المكانة في المجتمع الحديث. </a:t>
            </a:r>
          </a:p>
        </p:txBody>
      </p:sp>
    </p:spTree>
    <p:extLst>
      <p:ext uri="{BB962C8B-B14F-4D97-AF65-F5344CB8AC3E}">
        <p14:creationId xmlns:p14="http://schemas.microsoft.com/office/powerpoint/2010/main" val="19356934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38386" y="387458"/>
            <a:ext cx="10466226" cy="5523764"/>
          </a:xfrm>
        </p:spPr>
        <p:txBody>
          <a:bodyPr>
            <a:normAutofit/>
          </a:bodyPr>
          <a:lstStyle/>
          <a:p>
            <a:endParaRPr lang="ar-IQ" sz="2400" b="1" dirty="0" smtClean="0"/>
          </a:p>
          <a:p>
            <a:endParaRPr lang="ar-IQ" sz="2400" b="1" dirty="0"/>
          </a:p>
          <a:p>
            <a:r>
              <a:rPr lang="ar-IQ" sz="2400" b="1" dirty="0" smtClean="0"/>
              <a:t>ونلاحظ </a:t>
            </a:r>
            <a:r>
              <a:rPr lang="ar-IQ" sz="2400" b="1" dirty="0"/>
              <a:t>أن كثيراً من العاملين الذين قد تعرض عليهم أعمال جديدة بأجور أعلى يؤثرون البقاء والاستمرار في أعمالهم ذات الاجر المنخفض. ولو كانت الدوافع المادية هي الدوافع المثالية والوحيدة للعمل، لما أمكن أدراك مثل هذا السلوك الاجتماعي وفهمه.	وسنحاول فيما يلي التعرف على المقصود بحوافز العمل، وأنواعها، وأهميتها النسبية.</a:t>
            </a:r>
          </a:p>
          <a:p>
            <a:r>
              <a:rPr lang="ar-IQ" sz="2400" b="1" dirty="0"/>
              <a:t>(أ‌) المقصود بحوافز العمل: </a:t>
            </a:r>
          </a:p>
          <a:p>
            <a:r>
              <a:rPr lang="ar-IQ" sz="2400" b="1" dirty="0"/>
              <a:t>ليس هناك خلاف على أن العوامل الفنية في العمل لها تأثيرها الهام على الكفاءة الانتاجية للمشروع.</a:t>
            </a:r>
          </a:p>
        </p:txBody>
      </p:sp>
    </p:spTree>
    <p:extLst>
      <p:ext uri="{BB962C8B-B14F-4D97-AF65-F5344CB8AC3E}">
        <p14:creationId xmlns:p14="http://schemas.microsoft.com/office/powerpoint/2010/main" val="3411608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98902" y="681925"/>
            <a:ext cx="10605710" cy="5229297"/>
          </a:xfrm>
        </p:spPr>
        <p:txBody>
          <a:bodyPr>
            <a:noAutofit/>
          </a:bodyPr>
          <a:lstStyle/>
          <a:p>
            <a:r>
              <a:rPr lang="ar-IQ" sz="2400" b="1" dirty="0"/>
              <a:t>ولكن مهما بلغت تلك العوامل الفنية من الدقة والكمال فمازالت الكفاءة الانتاجية تتوقف في نهاية الأمر على الطريقة التي يؤدي بها الافراد أعمالهم ولضمان حد معقول من الانتاجية يتطلب الامر ضرورة توفر عنصرين أساسيين في الأفراد القائمين بالعمل هما: المقدرة على العمل </a:t>
            </a:r>
            <a:r>
              <a:rPr lang="en-US" sz="2400" b="1" dirty="0"/>
              <a:t>Ability، </a:t>
            </a:r>
            <a:r>
              <a:rPr lang="ar-IQ" sz="2400" b="1" dirty="0"/>
              <a:t>والرغبة في العمل </a:t>
            </a:r>
            <a:r>
              <a:rPr lang="en-US" sz="2400" b="1" dirty="0"/>
              <a:t>Motivation.</a:t>
            </a:r>
          </a:p>
          <a:p>
            <a:r>
              <a:rPr lang="ar-IQ" sz="2400" b="1" dirty="0"/>
              <a:t>وتكتسب المقدرة على العمل عن طريق التعليم والتدريب والخبرة العملية، بالإضافة الى الاستعداد الشخصي والقدرات التي ينميها التعليم ويصقلها التدريب. أما العنصر الثاني من عناصر الأداء، فهو الرغبة في العمل والتحفز لأدائه. وتتحدد الرغبة في أداء العمل عن طريق الظروف الاجتماعية والمادية المحيطة بالعمل، كما تحدد باحتياجات الفرد ومدى ملاءمة نوع العمل لميوله واتجاهاته. ويجب التفرقة بين الدافع الى العمل من جهة، والحافز على العمل من جهة أخرى. وقد عرف التقليديون الدافعية على أنها ((فن استمالة الفرد بهدف تحقيق هدف معين)). فإذا سلمنا بهذا التعريف للدافعية يمكننا القول بأن الدافعية تعتبر من بين وظائف الإدارة وعلى المدير أن يعمل على حث الأفراد واستمالتهم لتحقيق أهداف التنظيم.</a:t>
            </a:r>
          </a:p>
          <a:p>
            <a:endParaRPr lang="ar-IQ" sz="2400" b="1" dirty="0"/>
          </a:p>
        </p:txBody>
      </p:sp>
    </p:spTree>
    <p:extLst>
      <p:ext uri="{BB962C8B-B14F-4D97-AF65-F5344CB8AC3E}">
        <p14:creationId xmlns:p14="http://schemas.microsoft.com/office/powerpoint/2010/main" val="40220502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66427" y="387459"/>
            <a:ext cx="10838185" cy="5523764"/>
          </a:xfrm>
        </p:spPr>
        <p:txBody>
          <a:bodyPr>
            <a:normAutofit/>
          </a:bodyPr>
          <a:lstStyle/>
          <a:p>
            <a:endParaRPr lang="ar-IQ" sz="2400" b="1" dirty="0" smtClean="0"/>
          </a:p>
          <a:p>
            <a:endParaRPr lang="ar-IQ" sz="2400" b="1" dirty="0"/>
          </a:p>
          <a:p>
            <a:r>
              <a:rPr lang="ar-IQ" sz="2400" b="1" dirty="0" smtClean="0"/>
              <a:t>والدافع </a:t>
            </a:r>
            <a:r>
              <a:rPr lang="en-US" sz="2400" b="1" dirty="0"/>
              <a:t>Motive </a:t>
            </a:r>
            <a:r>
              <a:rPr lang="ar-IQ" sz="2400" b="1" dirty="0"/>
              <a:t>شيء داخلي ينبع من نفس الفرد ويثير فيه الرغبة في العمل. وأهم تلك الدوافع الحاجات الإنسانية التي تنبع من شعور الإنسان بالحاجة الى شيء معين، فتخلق تلك الحاجة رغبة محددة في الحصور على ذلك الشيء فيسعى الفرد الى البحث عما يشبع تلك الحاجة. </a:t>
            </a:r>
          </a:p>
          <a:p>
            <a:r>
              <a:rPr lang="ar-IQ" sz="2400" b="1" dirty="0"/>
              <a:t>ونجد أن الحاجات الإنسانية ليست في أهمية واحدة. فقد ذكر ((أبراهام     ما سلو)) </a:t>
            </a:r>
            <a:r>
              <a:rPr lang="en-US" sz="2400" b="1" dirty="0"/>
              <a:t>Abraham Maslow </a:t>
            </a:r>
            <a:r>
              <a:rPr lang="ar-IQ" sz="2400" b="1" dirty="0"/>
              <a:t>أنه يمكن تقسيم الحاجات الإنسانية طبقاً لأهميتها الى خمسة مستويات تأخذ شكل السلم المتصاعد على النحو التالي:</a:t>
            </a:r>
          </a:p>
          <a:p>
            <a:endParaRPr lang="ar-IQ" sz="2400" b="1" dirty="0"/>
          </a:p>
        </p:txBody>
      </p:sp>
    </p:spTree>
    <p:extLst>
      <p:ext uri="{BB962C8B-B14F-4D97-AF65-F5344CB8AC3E}">
        <p14:creationId xmlns:p14="http://schemas.microsoft.com/office/powerpoint/2010/main" val="1614459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883403" y="557939"/>
            <a:ext cx="10621209" cy="5353283"/>
          </a:xfrm>
        </p:spPr>
        <p:txBody>
          <a:bodyPr>
            <a:normAutofit/>
          </a:bodyPr>
          <a:lstStyle/>
          <a:p>
            <a:r>
              <a:rPr lang="ar-IQ" sz="2000" b="1" dirty="0" smtClean="0"/>
              <a:t>1-</a:t>
            </a:r>
            <a:r>
              <a:rPr lang="ar-IQ" sz="2000" b="1" dirty="0"/>
              <a:t>	الحاجات الأولية (كالحاجة الى الطعام والملبس والمأوى).</a:t>
            </a:r>
          </a:p>
          <a:p>
            <a:r>
              <a:rPr lang="ar-IQ" sz="2000" b="1" dirty="0"/>
              <a:t>2-	الحاجة الى الأمن.</a:t>
            </a:r>
          </a:p>
          <a:p>
            <a:r>
              <a:rPr lang="ar-IQ" sz="2000" b="1" dirty="0"/>
              <a:t>3-	الحاجة الى الحب والصداقة والعاطفة.</a:t>
            </a:r>
          </a:p>
          <a:p>
            <a:r>
              <a:rPr lang="ar-IQ" sz="2000" b="1" dirty="0"/>
              <a:t>4-	الحاجة الى تقدير الذات، والتقدير الاجتماعي من جانب الآخرين في المجتمع.</a:t>
            </a:r>
          </a:p>
          <a:p>
            <a:r>
              <a:rPr lang="ar-IQ" sz="2000" b="1" dirty="0"/>
              <a:t>5-	الحاجة الى تحقيق الذات </a:t>
            </a:r>
            <a:r>
              <a:rPr lang="en-US" sz="2000" b="1" dirty="0"/>
              <a:t>Self-Actualization.</a:t>
            </a:r>
          </a:p>
          <a:p>
            <a:r>
              <a:rPr lang="ar-IQ" sz="2000" b="1" dirty="0"/>
              <a:t>وفي ضوء هذا التدرج الهرمي للحاجات الإنسانية، نجد أننا إذا أردنا أن نثير الدافع لدى الشخص نحو أداء عمله على الوجه الأكمل، فأن الأمر يتطلب البدء في مساعدته ليبدأ الحركة على سلم الحاجات الإنسانية، فيعبر الحاجات الدنيا صعوداً الى الحاجات الأعلى بشرط أن يتم ذلك في أطار التتابع السابق.</a:t>
            </a:r>
          </a:p>
          <a:p>
            <a:endParaRPr lang="ar-IQ" sz="2000" b="1" dirty="0"/>
          </a:p>
        </p:txBody>
      </p:sp>
    </p:spTree>
    <p:extLst>
      <p:ext uri="{BB962C8B-B14F-4D97-AF65-F5344CB8AC3E}">
        <p14:creationId xmlns:p14="http://schemas.microsoft.com/office/powerpoint/2010/main" val="364528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26942" y="557939"/>
            <a:ext cx="10977670" cy="5353283"/>
          </a:xfrm>
        </p:spPr>
        <p:txBody>
          <a:bodyPr>
            <a:normAutofit/>
          </a:bodyPr>
          <a:lstStyle/>
          <a:p>
            <a:endParaRPr lang="ar-IQ" sz="2000" b="1" dirty="0" smtClean="0"/>
          </a:p>
          <a:p>
            <a:endParaRPr lang="ar-IQ" sz="2000" b="1" dirty="0"/>
          </a:p>
          <a:p>
            <a:r>
              <a:rPr lang="ar-IQ" sz="2000" b="1" dirty="0" smtClean="0"/>
              <a:t>اما </a:t>
            </a:r>
            <a:r>
              <a:rPr lang="ar-IQ" sz="2000" b="1" dirty="0"/>
              <a:t>الحافز على العمل فهو شيء خارجي يوجد في المجتمع أو البيئة المحيطة بالشخص تجذب اليها الفرد باعتبارها وسيلة لإشباع حاجاته التي يشعر بها. ومن ثم يمكن تعريف حوافز العمل بأنها ((مجموعة العوامل أو الظروف التي تتوفر في جو العمل والتي تعمل على أثارة تلك القوى الحركية في الإنسان والتي تؤثر على سلوكه وتصرفاته)). </a:t>
            </a:r>
          </a:p>
          <a:p>
            <a:r>
              <a:rPr lang="ar-IQ" sz="2000" b="1" dirty="0"/>
              <a:t>(ب‌)	أنواع الحوافز: </a:t>
            </a:r>
          </a:p>
          <a:p>
            <a:r>
              <a:rPr lang="ar-IQ" sz="2000" b="1" dirty="0"/>
              <a:t>يمكن تصنيف العمل الى نوعين: حوافز مادية وحوافز غير مادية. والحوافز المادية هي تلك الحوافز التي تشبع حاجات الإنسان المادية مثل الحاجة الى الطعام والملبس والمأوى وغيرها. ومن هذه الحوافز المادية الأجر، وضمان استقرار العمل، وظروف وإمكانات العمل، وساعات العمل. أما الحوافز غير المادية، فهي الحوافز التي تشبع حاجات الإنسان الاجتماعية والذاتية، مثل الحاجة الى الاصدقاء والانتماء الى جماعة، </a:t>
            </a:r>
          </a:p>
        </p:txBody>
      </p:sp>
    </p:spTree>
    <p:extLst>
      <p:ext uri="{BB962C8B-B14F-4D97-AF65-F5344CB8AC3E}">
        <p14:creationId xmlns:p14="http://schemas.microsoft.com/office/powerpoint/2010/main" val="61437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04434" y="557939"/>
            <a:ext cx="10900178" cy="5734373"/>
          </a:xfrm>
        </p:spPr>
        <p:txBody>
          <a:bodyPr>
            <a:normAutofit/>
          </a:bodyPr>
          <a:lstStyle/>
          <a:p>
            <a:endParaRPr lang="ar-IQ" sz="2400" b="1" dirty="0" smtClean="0"/>
          </a:p>
          <a:p>
            <a:endParaRPr lang="ar-IQ" sz="2400" b="1" dirty="0"/>
          </a:p>
          <a:p>
            <a:r>
              <a:rPr lang="ar-IQ" sz="2400" b="1" dirty="0" smtClean="0"/>
              <a:t>والحاجة </a:t>
            </a:r>
            <a:r>
              <a:rPr lang="ar-IQ" sz="2400" b="1" dirty="0"/>
              <a:t>الى التقدير والاحترام والثناء على جهوده وغير ذلك. ومن هذه الحوافز غير المادية، فرص الترقية، والتقدم، والعلاقات الاجتماعية بين الزملاء في العمل، والاشراف، والعلاقات الطيبة مع الرؤساء، والاعتراف بأهمية الفرد وتقدير جهوده في العمل، وسياسات الإدارة ونظرتها الى العاملين. وقد أشار ((براون)) الى أن هناك عوامل اجتماعية معينة في المنظمة، لها من القوة بحيث تعمل كبواعث أو حوافز للعمل، وقد يكون لها تأثيرها الايجابي أو السلبي.</a:t>
            </a:r>
          </a:p>
        </p:txBody>
      </p:sp>
    </p:spTree>
    <p:extLst>
      <p:ext uri="{BB962C8B-B14F-4D97-AF65-F5344CB8AC3E}">
        <p14:creationId xmlns:p14="http://schemas.microsoft.com/office/powerpoint/2010/main" val="364712362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18</TotalTime>
  <Words>722</Words>
  <Application>Microsoft Office PowerPoint</Application>
  <PresentationFormat>ملء الشاشة</PresentationFormat>
  <Paragraphs>51</Paragraphs>
  <Slides>12</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12</vt:i4>
      </vt:variant>
    </vt:vector>
  </HeadingPairs>
  <TitlesOfParts>
    <vt:vector size="17" baseType="lpstr">
      <vt:lpstr>Arial</vt:lpstr>
      <vt:lpstr>Century Gothic</vt:lpstr>
      <vt:lpstr>Tahoma</vt:lpstr>
      <vt:lpstr>Wingdings 3</vt:lpstr>
      <vt:lpstr>Wisp</vt:lpstr>
      <vt:lpstr>    المحاضرة الثانية عشرة: حوافز العمل داخل التنظيمات المادة: علم اجتماع التنظيم أستاذ المادة: د. رباح احمد مهدي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الثانية عشرة: حوافز العمل داخل التنظيمات المادة: علم اجتماع التنظيم أستاذ المادة: د. رباح احمد مهدي </dc:title>
  <dc:creator>F1</dc:creator>
  <cp:lastModifiedBy>F1</cp:lastModifiedBy>
  <cp:revision>13</cp:revision>
  <dcterms:created xsi:type="dcterms:W3CDTF">2018-01-29T18:55:26Z</dcterms:created>
  <dcterms:modified xsi:type="dcterms:W3CDTF">2018-01-29T19:14:00Z</dcterms:modified>
</cp:coreProperties>
</file>