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59" autoAdjust="0"/>
    <p:restoredTop sz="94660"/>
  </p:normalViewPr>
  <p:slideViewPr>
    <p:cSldViewPr snapToGrid="0">
      <p:cViewPr varScale="1">
        <p:scale>
          <a:sx n="61" d="100"/>
          <a:sy n="61" d="100"/>
        </p:scale>
        <p:origin x="66"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C764DE79-268F-4C1A-8933-263129D2AF90}" type="datetimeFigureOut">
              <a:rPr lang="en-US" dirty="0"/>
              <a:t>1/29/2018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1/29/2018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839788" y="2505075"/>
            <a:ext cx="5157787"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6172200" y="2505075"/>
            <a:ext cx="5183188"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1/29/2018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1/29/2018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1/29/2018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C764DE79-268F-4C1A-8933-263129D2AF90}" type="datetimeFigureOut">
              <a:rPr lang="en-US" dirty="0"/>
              <a:t>1/29/2018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C764DE79-268F-4C1A-8933-263129D2AF90}" type="datetimeFigureOut">
              <a:rPr lang="en-US" dirty="0"/>
              <a:t>1/29/2018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1/29/2018</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663485" y="1394847"/>
            <a:ext cx="9144000" cy="3990411"/>
          </a:xfrm>
        </p:spPr>
        <p:txBody>
          <a:bodyPr>
            <a:normAutofit fontScale="90000"/>
          </a:bodyPr>
          <a:lstStyle/>
          <a:p>
            <a:r>
              <a:rPr lang="ar-IQ" dirty="0"/>
              <a:t>المحاضرة الثالثة عشرة: المنظمات وطبيعة التكيف التنظيمي:</a:t>
            </a:r>
            <a:br>
              <a:rPr lang="ar-IQ" dirty="0"/>
            </a:br>
            <a:r>
              <a:rPr lang="ar-IQ" dirty="0"/>
              <a:t>المادة: علم اجتماع التنظيم</a:t>
            </a:r>
            <a:br>
              <a:rPr lang="ar-IQ" dirty="0"/>
            </a:br>
            <a:r>
              <a:rPr lang="ar-IQ" dirty="0"/>
              <a:t>أستاذ المادة: د. رباح احمد مهدي</a:t>
            </a:r>
            <a:br>
              <a:rPr lang="ar-IQ" dirty="0"/>
            </a:br>
            <a:endParaRPr lang="ar-IQ" dirty="0"/>
          </a:p>
        </p:txBody>
      </p:sp>
    </p:spTree>
    <p:extLst>
      <p:ext uri="{BB962C8B-B14F-4D97-AF65-F5344CB8AC3E}">
        <p14:creationId xmlns:p14="http://schemas.microsoft.com/office/powerpoint/2010/main" val="25594407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95946" y="573437"/>
            <a:ext cx="10857854" cy="5603526"/>
          </a:xfrm>
        </p:spPr>
        <p:txBody>
          <a:bodyPr/>
          <a:lstStyle/>
          <a:p>
            <a:r>
              <a:rPr lang="ar-IQ" b="1" dirty="0"/>
              <a:t>بعد اختيار الأفراد للمنظمة وقبولها لهم أعضاء فيها تجري عمليات بالغة الصعوبة والتعقيد يتم فيها تكيف الطرفين لبعضهما. وعن طريق التكيف لابد للأعضاء الجدد ومنظماتهم التي انضموا اليها أن ينجحوا في مواءمة العلاقة المتبادلة وفقاً لضرورات العمل والمهام المطلوبة من الطرفين بشكل تلقائي. وتشبه هذه العلاقة في بعض مضامينها والتزاماتها الزواج، وذلك لقوتها وديمومتها وشموليتها لمختلف جوانب حياة الأعضاء الاقتصادية والاجتماعية والاخلاقية. وتقع على عاتق الموظفين الجدد والمنظمات المهنية والخدمية والانتاجية التي ينتمون اليها مهمة مواءمة علاقاتهما المتبادلة وتذليل ما يتخللها من صعوبات. وتتباين الصعوبات باختلاف الأفراد اذ تكون أخف وطأة وسرعان ما تستقر وتنساب بشكل اعتيادي بالنسبة لبعضهم، بينما تواجه تعقيدات أكبر وتتطلب وقتاً أطول وجهوداً أكبر لكي تبلغ مستوى الانسجام والتوافق. وقد تصل العلاقات حد التوتر الشديد والتقاطع مما يؤدي الى انقطاعها نتيجة تخلي الاعضاء عن عضويتهم ووظائفهم في المنظمة.</a:t>
            </a:r>
          </a:p>
        </p:txBody>
      </p:sp>
    </p:spTree>
    <p:extLst>
      <p:ext uri="{BB962C8B-B14F-4D97-AF65-F5344CB8AC3E}">
        <p14:creationId xmlns:p14="http://schemas.microsoft.com/office/powerpoint/2010/main" val="694898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74729" y="371959"/>
            <a:ext cx="10515600" cy="5805004"/>
          </a:xfrm>
        </p:spPr>
        <p:txBody>
          <a:bodyPr/>
          <a:lstStyle/>
          <a:p>
            <a:endParaRPr lang="ar-IQ" b="1" dirty="0" smtClean="0"/>
          </a:p>
          <a:p>
            <a:endParaRPr lang="ar-IQ" b="1" dirty="0"/>
          </a:p>
          <a:p>
            <a:r>
              <a:rPr lang="ar-IQ" b="1" dirty="0" smtClean="0"/>
              <a:t>غير </a:t>
            </a:r>
            <a:r>
              <a:rPr lang="ar-IQ" b="1" dirty="0"/>
              <a:t>أن بين هذين الطرفين من العلاقات التي تتكيف سريعاً وتلك التي تتعثر وتصل حد الفشل والتخلي عن الوظيفة توجد حالات أعم من العلاقات المتوسطة التي تتطور تدريجياً نحو المواءمة والتوافق بجهود حثيثة وناجحة ولكنها بطيئة نسبياً وغالباً ما يصاحبا تنازلات وتضحيات متنوعة. إذ لا يستطيع أعضاء المنظمات أن يتوقعوا الحصول على كل ما يطمحون اليه في تكيفهم لأجواء المنظمة بل يرضون بما يتحقق في حدود التنازلات التي يظهرونها مقابل ضمان ما هو أساسي من الحقوق والحاجات. من ناحية أخرى لا تتوانى المنظمات في تسهيل عملية تكيف أعضائها لمتطلبات العمل بما تبديه من تسهيلات دون أن تستغل القادمين الجدد من موظفيها وأعضائها لأغراضها الخاصة. وعبر هذه المواءمة المتبادلة يأمل كل من الطرفين تحقيق منافعه المستقبلية عبر تلك التنازلات الواعدة.</a:t>
            </a:r>
          </a:p>
        </p:txBody>
      </p:sp>
    </p:spTree>
    <p:extLst>
      <p:ext uri="{BB962C8B-B14F-4D97-AF65-F5344CB8AC3E}">
        <p14:creationId xmlns:p14="http://schemas.microsoft.com/office/powerpoint/2010/main" val="6587854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38200" y="511444"/>
            <a:ext cx="10515600" cy="5665519"/>
          </a:xfrm>
        </p:spPr>
        <p:txBody>
          <a:bodyPr/>
          <a:lstStyle/>
          <a:p>
            <a:endParaRPr lang="ar-IQ" b="1" dirty="0" smtClean="0"/>
          </a:p>
          <a:p>
            <a:endParaRPr lang="ar-IQ" b="1" dirty="0"/>
          </a:p>
          <a:p>
            <a:r>
              <a:rPr lang="ar-IQ" b="1" dirty="0" smtClean="0"/>
              <a:t>لعل </a:t>
            </a:r>
            <a:r>
              <a:rPr lang="ar-IQ" b="1" dirty="0"/>
              <a:t>طبيعة هذه العلاقة المتبادلة بين المنظمة وأعضائها تبرر تسميتها ((بالتعاقد النفسي)) </a:t>
            </a:r>
            <a:r>
              <a:rPr lang="en-US" b="1" dirty="0"/>
              <a:t>Psychological Contract </a:t>
            </a:r>
            <a:r>
              <a:rPr lang="ar-IQ" b="1" dirty="0"/>
              <a:t>ويقصد بهذا المصطلح سلسلة من التوقعات المتبادلة التي قد لا تعيها الأطراف المرتبطة بها بالرغم مما تتسم به من قوة الالتزام. فضلاً عن أن الأطراف المعنية بهذا التعاقد لا تدرك تماماً ما تريد عبر الفترة التي يستغرقها التعاقد. بمعنى أن كلا من الموظف أو العضو الجديد والمنظمة حين تأسيس العلاقة الرسمية بينهما لا يحملان توقعات معينة. لكن هذه التوقعات والمواقف تتغير وتتطور مع مرور الوقت كلما طالت فترة عمل العضو القادم. لكنها لن تتحدد بدقة ووضوح ولهذا تظل عرضة للمفاجأة وعدم الوثوق بما يمكن ان تكون في المستقبل. كل هذا يدخل عنصر الإحباط والأثارة الى عملية تكوين هذه العلاقة التعاقدية بين الفرد والمنظمة.</a:t>
            </a:r>
          </a:p>
        </p:txBody>
      </p:sp>
    </p:spTree>
    <p:extLst>
      <p:ext uri="{BB962C8B-B14F-4D97-AF65-F5344CB8AC3E}">
        <p14:creationId xmlns:p14="http://schemas.microsoft.com/office/powerpoint/2010/main" val="7841711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38200" y="480447"/>
            <a:ext cx="10515600" cy="5696516"/>
          </a:xfrm>
        </p:spPr>
        <p:txBody>
          <a:bodyPr/>
          <a:lstStyle/>
          <a:p>
            <a:r>
              <a:rPr lang="ar-IQ" b="1" dirty="0"/>
              <a:t>أهم ما يميز هذه العلاقة التكيفية أنها تسير باتجاهين هما الفرد والمنظمة. فالفرد يتخلى عن جزء من حريته المتعلقة بتصرفاته حينما يلتحق بالمنظمة. وكجزء من التعاقد النفسي يرضى ضمنياً بأن تمارس المنظمة بعض الأوامر المشروعة عليه، من ذلك فرض عدد محدد من الساعات عليه أسبوعياً، وهذا بحد ذاته أثراً مباشراً على حريته في التصرف. كما تتدخل المنظمة في تعديل وتشكيل سلوك الفرد وفقاً لاحتياجاتها ولا تترك ذلك للصدف. ويطلق على هذه العملية ((التنشئة)) أو التأهيل الاجتماعي. ولعل هذا يعني أن المنظمة تضع بصماتها على الأفراد. في الوقت نفسه يبدي العضو الجديد بعض المحاولات للتأثير على المنظمة لكي يشعر ببعض الرضا الذاتي. ومن الواضح أن هاتين العمليتين المزدوجتين تعبران عن النزعة ((الفردية)) لكل من المنظمة والفرد بشكل عام. ويبدو أن هاتين العمليتين الخاصتين بالمنظمة والفرد تستمران على التفاعل بحيث أن كلا منهما تظل تغير مجرى الأخرى لصالح الطرفين.</a:t>
            </a:r>
          </a:p>
        </p:txBody>
      </p:sp>
    </p:spTree>
    <p:extLst>
      <p:ext uri="{BB962C8B-B14F-4D97-AF65-F5344CB8AC3E}">
        <p14:creationId xmlns:p14="http://schemas.microsoft.com/office/powerpoint/2010/main" val="12918253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38200" y="402956"/>
            <a:ext cx="10515600" cy="5774007"/>
          </a:xfrm>
        </p:spPr>
        <p:txBody>
          <a:bodyPr/>
          <a:lstStyle/>
          <a:p>
            <a:r>
              <a:rPr lang="ar-IQ" b="1" dirty="0"/>
              <a:t>طبيعة وأهمية التنشئة التنظيمية:</a:t>
            </a:r>
          </a:p>
          <a:p>
            <a:r>
              <a:rPr lang="ar-IQ" b="1" dirty="0"/>
              <a:t>	قد يبدو العنوان غريباً بعض الشيء لأن التنشئة في تصور الكثيرين تعني تربية الصغار وغرس الثقافة والتراث في شخصياتهم. وينطبق ذلك فعلاً على التعريف الكلاسيكي هذا المصطلح وهو يقول بأن التنشئة هي مصطلح يشير الى مجمل العملية التي تتضمن توجيه الطفل المولود حديثاً والذي يحمل إمكانيات واستعدادات هائلة بشكل يسمح له باكتساب وتطوير سلوك حقيقي معين يكون محصوراً في نطاق المدى التقليدي المقبول له وفقاً لمعايير جماعته. ويتمتع هذا التعريف بأهمية كبيرة خصوصاً في تحليل تأثير العوامل الثقافية في نمو شخصية الأفراد. وفي زمن قريب وجد الباحثون التنظيميون أن هذا التعريف مفيد لو طبق على المنظمات بوصفها كيانات اجتماعية. وهكذا صار مصطلح تنشئة تنظيمية يعني مرور الفرد بعملية غرس المفاهيم الفكرية والتأهيل، وتلقي مختلف أشكال المعرفة عما هو ضروري وأساسي في المنظمة. ويعد هذا النوع من التعليم ثمناً لعضوية الفرد في المنظمة.</a:t>
            </a:r>
          </a:p>
          <a:p>
            <a:endParaRPr lang="ar-IQ" b="1" dirty="0"/>
          </a:p>
        </p:txBody>
      </p:sp>
    </p:spTree>
    <p:extLst>
      <p:ext uri="{BB962C8B-B14F-4D97-AF65-F5344CB8AC3E}">
        <p14:creationId xmlns:p14="http://schemas.microsoft.com/office/powerpoint/2010/main" val="23710267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38200" y="387458"/>
            <a:ext cx="10515600" cy="5789505"/>
          </a:xfrm>
        </p:spPr>
        <p:txBody>
          <a:bodyPr/>
          <a:lstStyle/>
          <a:p>
            <a:endParaRPr lang="ar-IQ" b="1" dirty="0" smtClean="0"/>
          </a:p>
          <a:p>
            <a:endParaRPr lang="ar-IQ" b="1" dirty="0"/>
          </a:p>
          <a:p>
            <a:r>
              <a:rPr lang="ar-IQ" b="1" dirty="0" smtClean="0"/>
              <a:t>ولبحث </a:t>
            </a:r>
            <a:r>
              <a:rPr lang="ar-IQ" b="1" dirty="0"/>
              <a:t>عملية التنشئة التنظيمية، ولابد من تذكر طبيعتها المستمرة وغير المتقطعة. وهي تبدأ حتى قبل زمن انتماء الفرد الى المنظمة، إذ غالباً ما تكون لديه معلومات وتصورات ومواقف عن القيم والمعايير التنظيمية كانت وفرتها له الأسرة والمدرسة والمؤسسات الاجتماعية الأخرى والأقارب والأصدقاء قبل انضمامه للمنظمة التي توظفه. ويستمر حصوله عليها حتى بعد توظفه وعبر تغير مراكزه أو انتقاله الى منظمة أخرى. وهكذا فأن تعلم الأفراد السلوك المناسب للعمل في المنظمات لا يقتصر على مصدر واحد وليس له من نهاية بل هو عملية مستمرة عبر حياته وتنقله بين مختلف الوظائف والمراكز والمنظمات فضلاً عن كونها متعددة المصادر.</a:t>
            </a:r>
          </a:p>
        </p:txBody>
      </p:sp>
    </p:spTree>
    <p:extLst>
      <p:ext uri="{BB962C8B-B14F-4D97-AF65-F5344CB8AC3E}">
        <p14:creationId xmlns:p14="http://schemas.microsoft.com/office/powerpoint/2010/main" val="27324843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38200" y="557939"/>
            <a:ext cx="10515600" cy="5619024"/>
          </a:xfrm>
        </p:spPr>
        <p:txBody>
          <a:bodyPr/>
          <a:lstStyle/>
          <a:p>
            <a:endParaRPr lang="ar-IQ" b="1" dirty="0" smtClean="0"/>
          </a:p>
          <a:p>
            <a:endParaRPr lang="ar-IQ" b="1" dirty="0"/>
          </a:p>
          <a:p>
            <a:endParaRPr lang="ar-IQ" b="1" dirty="0" smtClean="0"/>
          </a:p>
          <a:p>
            <a:r>
              <a:rPr lang="ar-IQ" b="1" dirty="0" smtClean="0"/>
              <a:t>لا </a:t>
            </a:r>
            <a:r>
              <a:rPr lang="ar-IQ" b="1" dirty="0"/>
              <a:t>حاجة للمبالغة في أهمية التنشئة من جهة الفرد والمنظمة، لأن هذه العملية شاملة ومستمرة ونحن نمر بها دائماً خلال أعمالنا دون الانتباه لها. وهي قد تنسجم أو تخرج عن خطط وأنساق المنظمات والقوى العاملة فيها. ويلاحظ أن سرعة وفاعلية التنشئة تحدد ولاء الموظف والتزامه وانتاجيته وحصيلة ما يقدم من خدمات. كما يتوقف استقرار وفاعلية المنظمة على قدرتها في تنشئة وتأهيل أعضائها الجدد.</a:t>
            </a:r>
          </a:p>
        </p:txBody>
      </p:sp>
    </p:spTree>
    <p:extLst>
      <p:ext uri="{BB962C8B-B14F-4D97-AF65-F5344CB8AC3E}">
        <p14:creationId xmlns:p14="http://schemas.microsoft.com/office/powerpoint/2010/main" val="2626394317"/>
      </p:ext>
    </p:extLst>
  </p:cSld>
  <p:clrMapOvr>
    <a:masterClrMapping/>
  </p:clrMapOvr>
  <p:timing>
    <p:tnLst>
      <p:par>
        <p:cTn id="1" dur="indefinite" restart="never" nodeType="tmRoot"/>
      </p:par>
    </p:tnLst>
  </p:timing>
</p:sld>
</file>

<file path=ppt/theme/theme1.xml><?xml version="1.0" encoding="utf-8"?>
<a:theme xmlns:a="http://schemas.openxmlformats.org/drawingml/2006/main" name="نسق Offic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TotalTime>
  <Words>724</Words>
  <Application>Microsoft Office PowerPoint</Application>
  <PresentationFormat>ملء الشاشة</PresentationFormat>
  <Paragraphs>18</Paragraphs>
  <Slides>8</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8</vt:i4>
      </vt:variant>
    </vt:vector>
  </HeadingPairs>
  <TitlesOfParts>
    <vt:vector size="13" baseType="lpstr">
      <vt:lpstr>Arial</vt:lpstr>
      <vt:lpstr>Calibri</vt:lpstr>
      <vt:lpstr>Calibri Light</vt:lpstr>
      <vt:lpstr>Times New Roman</vt:lpstr>
      <vt:lpstr>نسق Office</vt:lpstr>
      <vt:lpstr>المحاضرة الثالثة عشرة: المنظمات وطبيعة التكيف التنظيمي: المادة: علم اجتماع التنظيم أستاذ المادة: د. رباح احمد مهدي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الثالثة عشرة: المنظمات وطبيعة التكيف التنظيمي: المادة: علم اجتماع التنظيم أستاذ المادة: د. رباح احمد مهدي </dc:title>
  <dc:creator>F1</dc:creator>
  <cp:lastModifiedBy>F1</cp:lastModifiedBy>
  <cp:revision>8</cp:revision>
  <dcterms:created xsi:type="dcterms:W3CDTF">2018-01-29T19:21:39Z</dcterms:created>
  <dcterms:modified xsi:type="dcterms:W3CDTF">2018-01-29T19:29:15Z</dcterms:modified>
</cp:coreProperties>
</file>