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1" d="100"/>
          <a:sy n="61" d="100"/>
        </p:scale>
        <p:origin x="3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85535" y="1925967"/>
            <a:ext cx="8911687" cy="3870398"/>
          </a:xfrm>
        </p:spPr>
        <p:txBody>
          <a:bodyPr>
            <a:normAutofit/>
          </a:bodyPr>
          <a:lstStyle/>
          <a:p>
            <a:pPr algn="r"/>
            <a:r>
              <a:rPr lang="ar-IQ" b="1" dirty="0"/>
              <a:t>المحاضرة الرابعة عشرة: خطوات عملية التنشئة التنظيمية:</a:t>
            </a:r>
            <a:br>
              <a:rPr lang="ar-IQ" b="1" dirty="0"/>
            </a:br>
            <a:r>
              <a:rPr lang="ar-IQ" b="1" dirty="0"/>
              <a:t>المادة: علم اجتماع التنظيم</a:t>
            </a:r>
            <a:br>
              <a:rPr lang="ar-IQ" b="1" dirty="0"/>
            </a:br>
            <a:r>
              <a:rPr lang="ar-IQ" b="1" dirty="0"/>
              <a:t>أستاذ المادة: د. رباح احمد مهدي</a:t>
            </a:r>
            <a:br>
              <a:rPr lang="ar-IQ" b="1" dirty="0"/>
            </a:br>
            <a:r>
              <a:rPr lang="ar-IQ" b="1" dirty="0"/>
              <a:t/>
            </a:r>
            <a:br>
              <a:rPr lang="ar-IQ" b="1" dirty="0"/>
            </a:br>
            <a:endParaRPr lang="ar-IQ" b="1" dirty="0"/>
          </a:p>
        </p:txBody>
      </p:sp>
    </p:spTree>
    <p:extLst>
      <p:ext uri="{BB962C8B-B14F-4D97-AF65-F5344CB8AC3E}">
        <p14:creationId xmlns:p14="http://schemas.microsoft.com/office/powerpoint/2010/main" val="2591011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1925" y="402956"/>
            <a:ext cx="10822687" cy="6106332"/>
          </a:xfrm>
        </p:spPr>
        <p:txBody>
          <a:bodyPr>
            <a:normAutofit/>
          </a:bodyPr>
          <a:lstStyle/>
          <a:p>
            <a:r>
              <a:rPr lang="ar-IQ" sz="2400" b="1" dirty="0" smtClean="0"/>
              <a:t>‌</a:t>
            </a:r>
          </a:p>
          <a:p>
            <a:endParaRPr lang="ar-IQ" sz="2400" b="1" dirty="0"/>
          </a:p>
          <a:p>
            <a:r>
              <a:rPr lang="ar-IQ" sz="2400" b="1" dirty="0" smtClean="0"/>
              <a:t>ج-التدرب </a:t>
            </a:r>
            <a:r>
              <a:rPr lang="ar-IQ" sz="2400" b="1" dirty="0"/>
              <a:t>على صنعة </a:t>
            </a:r>
            <a:r>
              <a:rPr lang="en-US" sz="2400" b="1" dirty="0"/>
              <a:t>Apprenticeship:</a:t>
            </a:r>
          </a:p>
          <a:p>
            <a:r>
              <a:rPr lang="ar-IQ" sz="2400" b="1" dirty="0"/>
              <a:t>يكون هذا النوع من الاتفاق بين المنظمة وأعضائها أحد أهم الأدوات في عملية التنشئة، وذلك في ضوء تشديد المنظمة على القيم المركزية التي تنقلها لأعضائها برصفها من أهم الركائز التي تعتمد عليها مسؤولية الأعضاء. على وفق ذلك يتوقع من العضو أن يعطي في سلوكه نموذجاً رفيعاً يحتذيه ويقلده الآخرون. ويبدو أن نظام التدريب على صنعة ما هو إلا من بواقي الماضي حينما كان يمارس الأستاذ نفوذاً يكاد يكون كاملاً على مساعديه وصناعه والمتدربين تحت رعايته وإشرافه. لكن التدريب على صنعة في المنظمات المعاصرة قد يكون واضحاً ومعترفاً به، وقد يكون غير مباشر ومبطناً. </a:t>
            </a:r>
          </a:p>
        </p:txBody>
      </p:sp>
    </p:spTree>
    <p:extLst>
      <p:ext uri="{BB962C8B-B14F-4D97-AF65-F5344CB8AC3E}">
        <p14:creationId xmlns:p14="http://schemas.microsoft.com/office/powerpoint/2010/main" val="4170673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35431" y="371959"/>
            <a:ext cx="10869181" cy="5889356"/>
          </a:xfrm>
        </p:spPr>
        <p:txBody>
          <a:bodyPr>
            <a:normAutofit/>
          </a:bodyPr>
          <a:lstStyle/>
          <a:p>
            <a:r>
              <a:rPr lang="ar-IQ" sz="2400" b="1" dirty="0"/>
              <a:t>. وفي الحالات الأخيرة حينما ينسب القادم الجديد الى أحد المهنيين القدامى في المنظمة ليكون تحت أشرافه في صيغة ((التدرب على صنعة))، فأن المشرف لا يطلق ذلك المصطلح على الخاضعين لإشرافه كما كان يفعل الحرفيون في العصور السالفة. لكن تلك العلاقة بين المدرب والمتدرب قائمة ومشابهة لنظيرتها الغابرة فعلاً على الرغم من العزوف عن إطلاق تلك التسمية عليها.</a:t>
            </a:r>
          </a:p>
          <a:p>
            <a:r>
              <a:rPr lang="ar-IQ" sz="2400" b="1" dirty="0"/>
              <a:t>	ونظراً الى أن التعاقد المهني السالف ليس أسلوباً فاعلاً في عملية التنشئة التنظيمية في المنظمات الحديثة والمعاصرة حيث يوجد عدد كبير من المتدربين، فأنه لا يستخدم الا في حدود ضيقة وفي وضعيات خاصة أو في مهمات ضرورية.</a:t>
            </a:r>
          </a:p>
          <a:p>
            <a:endParaRPr lang="ar-IQ" sz="2400" b="1" dirty="0"/>
          </a:p>
        </p:txBody>
      </p:sp>
    </p:spTree>
    <p:extLst>
      <p:ext uri="{BB962C8B-B14F-4D97-AF65-F5344CB8AC3E}">
        <p14:creationId xmlns:p14="http://schemas.microsoft.com/office/powerpoint/2010/main" val="2187829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35431" y="356461"/>
            <a:ext cx="10869181" cy="5951349"/>
          </a:xfrm>
        </p:spPr>
        <p:txBody>
          <a:bodyPr>
            <a:normAutofit/>
          </a:bodyPr>
          <a:lstStyle/>
          <a:p>
            <a:endParaRPr lang="ar-IQ" sz="2400" b="1" dirty="0" smtClean="0"/>
          </a:p>
          <a:p>
            <a:r>
              <a:rPr lang="ar-IQ" sz="2400" b="1" dirty="0" smtClean="0"/>
              <a:t>د-الصدمات</a:t>
            </a:r>
            <a:r>
              <a:rPr lang="ar-IQ" sz="2400" b="1" dirty="0"/>
              <a:t>:</a:t>
            </a:r>
          </a:p>
          <a:p>
            <a:r>
              <a:rPr lang="ar-IQ" sz="2400" b="1" dirty="0"/>
              <a:t>	وهي تشمل التجارب القاسية التي يتعرض لها الأفراد حيث أنها تترك آثاراً قوية فيهم تستغرق وقتاً غير قليل. قد تدفع هذه الصدمات الأفراد الى التخلي عن بعض قيمهم ومبادئهم السابقة وتصوراتهم عن أنفسهم لتحل محلها رؤية ذهنية أكثر تواضعاً مما يعطي مجالاً أكبر لتأثير قيم ومعايير المنظمة عليهم. على أن بعض هذه التجارب تكون عرضية ووليدة الصدفة. لكن بعضها الآخر يكون مقصوداً ومخططاً من قبل المنظمة.</a:t>
            </a:r>
          </a:p>
          <a:p>
            <a:r>
              <a:rPr lang="ar-IQ" sz="2400" b="1" dirty="0"/>
              <a:t>هـ-التنشئة المتوقعة:</a:t>
            </a:r>
          </a:p>
          <a:p>
            <a:r>
              <a:rPr lang="ar-IQ" sz="2400" b="1" dirty="0"/>
              <a:t>	تتضمن هذه الطريقة محاولة الفرد تطوير قدر من الولاء والاصطفاف مع إحدى الجماعات التي يوشك أن ينتمي اليها. وفي سياق منظمة العمل يعبر مصطلح التنشئة المتوقعة عن تبني الأعضاء المتواصل لقيم وأطرزه سلوك جماعة من الأفراد يشغلون عادة مراكز ذات مستوى أعلى من مراكزهم. </a:t>
            </a:r>
          </a:p>
        </p:txBody>
      </p:sp>
    </p:spTree>
    <p:extLst>
      <p:ext uri="{BB962C8B-B14F-4D97-AF65-F5344CB8AC3E}">
        <p14:creationId xmlns:p14="http://schemas.microsoft.com/office/powerpoint/2010/main" val="67552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35431" y="495946"/>
            <a:ext cx="10900178" cy="6106331"/>
          </a:xfrm>
        </p:spPr>
        <p:txBody>
          <a:bodyPr>
            <a:normAutofit/>
          </a:bodyPr>
          <a:lstStyle/>
          <a:p>
            <a:endParaRPr lang="ar-IQ" sz="2400" b="1" dirty="0" smtClean="0"/>
          </a:p>
          <a:p>
            <a:endParaRPr lang="ar-IQ" sz="2400" b="1" dirty="0"/>
          </a:p>
          <a:p>
            <a:r>
              <a:rPr lang="ar-IQ" sz="2400" b="1" dirty="0" smtClean="0"/>
              <a:t>من </a:t>
            </a:r>
            <a:r>
              <a:rPr lang="ar-IQ" sz="2400" b="1" dirty="0"/>
              <a:t>الامثلة على ذلك ما يظهره المدير الشاب من طموح الى مركز أعلى بين نخبة مدراء المنظمة وفي الوقت نفسه يحاول الاقتداء بما يظهره هؤلاء من سلوك ومواقف. وقد ينطبق هذا على الفرد الذي يسعى لأن يكون عضواً فاعلاً في جماعة من نظرائه وأقرانه. ويبدو أن التنشئة المتوقعة تشكل أرضية تتوقف على قوة تأثير نجاحات المنظمة في التأثير على أعضائها الجدد بشكل خاص. ولكن في حالات نادرة قد يبدي الأعضاء من خلال التنشئة المتوقعة رفضهم لبعض معايير وقيم المنظمة مما يعرقل مهماتها في تحويل سلوكهم الى أنماطها.</a:t>
            </a:r>
          </a:p>
        </p:txBody>
      </p:sp>
    </p:spTree>
    <p:extLst>
      <p:ext uri="{BB962C8B-B14F-4D97-AF65-F5344CB8AC3E}">
        <p14:creationId xmlns:p14="http://schemas.microsoft.com/office/powerpoint/2010/main" val="2979878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1925" y="418454"/>
            <a:ext cx="10822687" cy="5966848"/>
          </a:xfrm>
        </p:spPr>
        <p:txBody>
          <a:bodyPr>
            <a:normAutofit/>
          </a:bodyPr>
          <a:lstStyle/>
          <a:p>
            <a:endParaRPr lang="ar-IQ" sz="2400" b="1" dirty="0" smtClean="0"/>
          </a:p>
          <a:p>
            <a:r>
              <a:rPr lang="ar-IQ" sz="2400" b="1" dirty="0" smtClean="0"/>
              <a:t>و-المحاولة </a:t>
            </a:r>
            <a:r>
              <a:rPr lang="ar-IQ" sz="2400" b="1" dirty="0"/>
              <a:t>والخطأ:</a:t>
            </a:r>
          </a:p>
          <a:p>
            <a:r>
              <a:rPr lang="ar-IQ" sz="2400" b="1" dirty="0"/>
              <a:t>	تمثل المحاولة والخطأ إحدى أهم الوسائل وأكثرها شيوعاً بين أشكال التنشئة. وهي تعد برهاناً على أن التعليم والتنشئة لا يمكن أن يخضعا تماماً الى البرمجة وضمان النتائج المستهدفة سواء كان ذلك في المنظمات أو الأسرة والمدرسة وغيرها من المؤسسات. ونظراً الى أن معظم المنظمات لا تستطيع ضمان السيطرة الكاملة على تجارب الفرد في العمل فأنها تضطر الى استخدام أسلوب المحاولة والخطأ في عملية التنشئة التنظيمية. وتدرك المنظمات أن القادمين الجدد عبر مجرى الاحداث اليومية لابد أن يواجهوا عدداً من الوضعيات التي يستطيعون أن يتعلموا منها من خلال أساليب متعددة يلجأوا اليها لتحقيق تلك الغاية. وعلى الرغم من أن هذه الطريقة ليست مقننة كما في طريقة التعاقد الحرفي والأشراف المباشر على المتدربين، إلا أنها قليلة التكلفة بدرجة كبيرة بالنسبة للمنظمات.</a:t>
            </a:r>
          </a:p>
          <a:p>
            <a:endParaRPr lang="ar-IQ" sz="2400" b="1" dirty="0"/>
          </a:p>
        </p:txBody>
      </p:sp>
    </p:spTree>
    <p:extLst>
      <p:ext uri="{BB962C8B-B14F-4D97-AF65-F5344CB8AC3E}">
        <p14:creationId xmlns:p14="http://schemas.microsoft.com/office/powerpoint/2010/main" val="932074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90414" y="588936"/>
            <a:ext cx="10714198" cy="5322286"/>
          </a:xfrm>
        </p:spPr>
        <p:txBody>
          <a:bodyPr>
            <a:normAutofit/>
          </a:bodyPr>
          <a:lstStyle/>
          <a:p>
            <a:endParaRPr lang="ar-IQ" sz="2000" b="1" dirty="0" smtClean="0"/>
          </a:p>
          <a:p>
            <a:r>
              <a:rPr lang="ar-IQ" sz="2000" b="1" dirty="0" smtClean="0"/>
              <a:t>تتضمن </a:t>
            </a:r>
            <a:r>
              <a:rPr lang="ar-IQ" sz="2000" b="1" dirty="0"/>
              <a:t>التنشئة التنظيمية ثلاث خطوات هي ما قبل الوصول للتنظيم، وبداية الدخول وأثناء التغيير وبعد التأقلم.</a:t>
            </a:r>
          </a:p>
          <a:p>
            <a:r>
              <a:rPr lang="ar-IQ" sz="2000" b="1" dirty="0"/>
              <a:t>أولاً: خطوة قبل وبدء الوصول:</a:t>
            </a:r>
          </a:p>
          <a:p>
            <a:r>
              <a:rPr lang="ar-IQ" sz="2000" b="1" dirty="0"/>
              <a:t>	تبدأ هذه الخطوة مع دخول الفرد المنظمة الجديدة أو المركز الجديد فيها مع مجموعة القيم والتوقعات المرتبطة بالمركز. وفي حين تكون الوضعية الجديدة غامضة بالنسبة للفرد القادم، الا انه لا يكون ذهنه خالياً تماماً من القيم والمواقف المسبقة التي عرفها قبل ذلك. فهو قد سبق له اجتياز نظام القيم في أسرته والمدارس التي دخلها وتعلم فيها. فضلاً عن علاقاته السابقة بمنظمات ومؤسسات أخرى. ولا يستبعد حصول المتقدم بطلب التوظيف على معلومات من أصدقائه وأقربائه حول المنظمة المستهدفة. لذا فأن الفرد القادم يأتي مزوداً بكل هذه المواقف والقيم والتصورات المسبقة عن المنظمة التي يتوظف فيها وعن الوظيفة التي يتسلمها.</a:t>
            </a:r>
          </a:p>
          <a:p>
            <a:endParaRPr lang="ar-IQ" sz="2000" b="1" dirty="0"/>
          </a:p>
        </p:txBody>
      </p:sp>
    </p:spTree>
    <p:extLst>
      <p:ext uri="{BB962C8B-B14F-4D97-AF65-F5344CB8AC3E}">
        <p14:creationId xmlns:p14="http://schemas.microsoft.com/office/powerpoint/2010/main" val="1290797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90414" y="666427"/>
            <a:ext cx="10714198" cy="5594888"/>
          </a:xfrm>
        </p:spPr>
        <p:txBody>
          <a:bodyPr>
            <a:normAutofit/>
          </a:bodyPr>
          <a:lstStyle/>
          <a:p>
            <a:endParaRPr lang="ar-IQ" sz="2000" b="1" dirty="0" smtClean="0"/>
          </a:p>
          <a:p>
            <a:endParaRPr lang="ar-IQ" sz="2000" b="1" dirty="0"/>
          </a:p>
          <a:p>
            <a:r>
              <a:rPr lang="ar-IQ" sz="2000" b="1" dirty="0" smtClean="0"/>
              <a:t>في </a:t>
            </a:r>
            <a:r>
              <a:rPr lang="ar-IQ" sz="2000" b="1" dirty="0"/>
              <a:t>هذه الخطوة السابقة للوظيفة يتفاوت وضوح ودقة معلومات وتصورات القادمين الجدد حول المنظمات التي توظفهم وقد لا تتعدى صوراً ضبابية مشوشة. قد يشعر القادم الجديد بشيء من الضياع بعكس شخص آخر يحمل شهادة من جامعة ذات مكانة مرموقة وفي اختصاص أكثر أهمية من زميله، ونتيجة لذلك يشعر بثقة عالية بنفسه ما يبعد عنه القلق والشعور بالضياع. لا شك أن القادم الأخير سيحمل توقعات ومشاعر أكثر تفاؤلاً عن المنظمة وغالباً ما تكون غير واقعية بسبب المبالغة بالثقة الذاتية. وقد تأتي تلك المشاعر والتوقعات أيضاً من دعم ومساندة أعضاء المنظمة للقادم الجديد بقصد تخفيف قلقه المبدئي ورفع معنوياته وتعزيز توقعاته الإيجابية عن العمل في المنظمة. وفي كل الأحوال تؤلف التأثيرات الموجهة على سلوك القادم الجديد ضغوطاً تجعله يتبنى بعض معايير السلوك المناسبة والتي يكون بعضها موجودة لديه قبل توظيفه وقد يضطر لتغيير بعض قيمه التي جلبها معه الى المنظمة.</a:t>
            </a:r>
          </a:p>
        </p:txBody>
      </p:sp>
    </p:spTree>
    <p:extLst>
      <p:ext uri="{BB962C8B-B14F-4D97-AF65-F5344CB8AC3E}">
        <p14:creationId xmlns:p14="http://schemas.microsoft.com/office/powerpoint/2010/main" val="2736501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52407" y="588935"/>
            <a:ext cx="10864312" cy="5749871"/>
          </a:xfrm>
        </p:spPr>
        <p:txBody>
          <a:bodyPr>
            <a:normAutofit/>
          </a:bodyPr>
          <a:lstStyle/>
          <a:p>
            <a:r>
              <a:rPr lang="ar-IQ" sz="2400" b="1" dirty="0"/>
              <a:t>ثانياً: خطوة المواجهة:</a:t>
            </a:r>
          </a:p>
          <a:p>
            <a:r>
              <a:rPr lang="ar-IQ" sz="2400" b="1" dirty="0"/>
              <a:t>	نظراً الى أن مواجهة وتفاعل القادم الجديد مع واقع الوظيفة في المنظمة تسبب له قدراً من عدم الارتياح، غير أن النجاح في تلك الوضعية من وجهة نظر المنظمة يتضمن عاملين قد لا يكونان دائماً تحت سيطرة المنظمة. يتمثل العامل الأول في مستوى الحافز أو الدافعية التي يحملها القادم في بداية المواجهة عند دخول الوظيفة. فلو كان هذا المستوى المبدئي عالياً فأنه سيشجع القادم الجديد على بذل جهود مضاعفة لتقبل وامتصاص الاحباطات والصدمات التي تأتي من المنظمة أو الأعضاء قد يتمثل ذلك في حالة لاعب قدم يريد الانضمام الى فريق مرموق يتيح له فرصاً كبيرة للحصول على مكاسب مالية ضخمة. ولو كانت دافعيته منخفضة فانه لن يصمد طويلاً حتى حينما تكون عملية التنشئة بالنسبة له معتدلة حيث قد يقرر ترك الفريق. وهكذا لابد للمنظمة أن تراعي قيمة القادم الجديد ومستوى دافعيته في تحديد مدى التنشئة الاجتماعية التي يحتاجها.</a:t>
            </a:r>
          </a:p>
          <a:p>
            <a:endParaRPr lang="ar-IQ" sz="2400" b="1" dirty="0"/>
          </a:p>
        </p:txBody>
      </p:sp>
    </p:spTree>
    <p:extLst>
      <p:ext uri="{BB962C8B-B14F-4D97-AF65-F5344CB8AC3E}">
        <p14:creationId xmlns:p14="http://schemas.microsoft.com/office/powerpoint/2010/main" val="1661663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90414" y="495945"/>
            <a:ext cx="10714198" cy="5734373"/>
          </a:xfrm>
        </p:spPr>
        <p:txBody>
          <a:bodyPr>
            <a:normAutofit/>
          </a:bodyPr>
          <a:lstStyle/>
          <a:p>
            <a:endParaRPr lang="ar-IQ" sz="2400" b="1" dirty="0" smtClean="0"/>
          </a:p>
          <a:p>
            <a:endParaRPr lang="ar-IQ" sz="2400" b="1" dirty="0"/>
          </a:p>
          <a:p>
            <a:r>
              <a:rPr lang="ar-IQ" sz="2400" b="1" dirty="0" smtClean="0"/>
              <a:t>أما </a:t>
            </a:r>
            <a:r>
              <a:rPr lang="ar-IQ" sz="2400" b="1" dirty="0"/>
              <a:t>العامل الثاني فيميل الى التأثير في مدى نجاح التنشئة المبدئية وهو يتصل بما تستخدمه المنظمة مع القادم الجديد من اغراءات وعوامل تشجيع من أجل تقوية رغبته في البقاء معها. قد تؤجل المنظمة تقديم بعض مكافآتها وحوافزها للقادم الجديد لحين تأكدها من عزمه على مواصلة العمل معها. من جهة أخرى قد تلوح المنظمة للقادم الجديد بأنها لن تمنحه أية توصية إيجابية للحصول على وظيفة في المنظمات الأخرى في حالة انسحابه منها. إن هذه الإجراءات والأساليب تؤثر على القادمين الجدد وتبقيهم مع المنظمة ولكن في وضع غير مريح. وقد يدفع ذلك القادم الجديد الى مقاومة محاولات التنشئة التنظيمية التي تبذلها. هناك من يعتقد أن الأسرة تعد الفرد لكل ظروف الحياة المستقبلية بضمنها المنظمة الاجتماعية.</a:t>
            </a:r>
          </a:p>
        </p:txBody>
      </p:sp>
    </p:spTree>
    <p:extLst>
      <p:ext uri="{BB962C8B-B14F-4D97-AF65-F5344CB8AC3E}">
        <p14:creationId xmlns:p14="http://schemas.microsoft.com/office/powerpoint/2010/main" val="133124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43919" y="433953"/>
            <a:ext cx="10760693" cy="5920352"/>
          </a:xfrm>
        </p:spPr>
        <p:txBody>
          <a:bodyPr>
            <a:normAutofit/>
          </a:bodyPr>
          <a:lstStyle/>
          <a:p>
            <a:endParaRPr lang="ar-IQ" sz="2400" b="1" dirty="0" smtClean="0"/>
          </a:p>
          <a:p>
            <a:endParaRPr lang="ar-IQ" sz="2400" b="1" dirty="0"/>
          </a:p>
          <a:p>
            <a:r>
              <a:rPr lang="ar-IQ" sz="2400" b="1" dirty="0" smtClean="0"/>
              <a:t>ثالثاً</a:t>
            </a:r>
            <a:r>
              <a:rPr lang="ar-IQ" sz="2400" b="1" dirty="0"/>
              <a:t>: خطوة التغيير والاكتساب:</a:t>
            </a:r>
          </a:p>
          <a:p>
            <a:r>
              <a:rPr lang="ar-IQ" sz="2400" b="1" dirty="0"/>
              <a:t>	نتيجة لمواجهات التنشئة التنظيمية المبكرة، وهي مرحلة ((إذابة الثلج)) فأن من المتوقع أن يتغير الفرد وفقاً للاتجاهات التنظيمية المطلوب تكيفه لها. بعد ذلك يدخل العضو الجديد المرحلة الثالثة من التنشئة، وهي مرحلة اكتساب وتطوير الأفكار ونماذج السلوك التي تعرض لها في المنظمة. وتتضمن هذه المرحلة قبل كل شيء رؤية جديدة للذات كما تشمل أدواراً جديدة تتدرج في أهميتها حيث يكون بعضها مركزياً وضرورياً لاستمرار العضو الجديد في المنظمة وتأمين ما تقدمه من مكافآت، بينما يعد غيرها ثانوياً وهامشياً. </a:t>
            </a:r>
          </a:p>
        </p:txBody>
      </p:sp>
    </p:spTree>
    <p:extLst>
      <p:ext uri="{BB962C8B-B14F-4D97-AF65-F5344CB8AC3E}">
        <p14:creationId xmlns:p14="http://schemas.microsoft.com/office/powerpoint/2010/main" val="93067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60895" y="309966"/>
            <a:ext cx="10543717" cy="5997844"/>
          </a:xfrm>
        </p:spPr>
        <p:txBody>
          <a:bodyPr>
            <a:normAutofit/>
          </a:bodyPr>
          <a:lstStyle/>
          <a:p>
            <a:endParaRPr lang="ar-IQ" sz="2400" b="1" dirty="0" smtClean="0"/>
          </a:p>
          <a:p>
            <a:endParaRPr lang="ar-IQ" sz="2400" b="1" dirty="0"/>
          </a:p>
          <a:p>
            <a:r>
              <a:rPr lang="ar-IQ" sz="2400" b="1" dirty="0" smtClean="0"/>
              <a:t>أساليب </a:t>
            </a:r>
            <a:r>
              <a:rPr lang="ar-IQ" sz="2400" b="1" dirty="0"/>
              <a:t>تطوير التنشئة التنظيمية:</a:t>
            </a:r>
          </a:p>
          <a:p>
            <a:r>
              <a:rPr lang="ar-IQ" sz="2400" b="1" dirty="0"/>
              <a:t>	تعتمد جميع المنظمات سواء كانت منظمات عمل، أو تشكيلات دينية، أو اتحادات علمية أو سجون أو غيرها على وسائل متنوعة لتطوير تنشئة الأعضاء الجدد والمستمرين فيها، وقد تكون بعض هذه الوسائل ملائمة لبعض المنظمات أكثر من غيرها. نتيجة لذلك يتم التركيز على الوسائل والأساليب التي تعد الأفضل بينما لا تلقى الوسائل الأخرى مثل هذا الاهتمام وقد تهمل. وتشمل هذه الأساليب التي تحظى بتفضيل كثير من المنظمات الآتي:</a:t>
            </a:r>
          </a:p>
          <a:p>
            <a:endParaRPr lang="ar-IQ" sz="2400" b="1" dirty="0"/>
          </a:p>
        </p:txBody>
      </p:sp>
    </p:spTree>
    <p:extLst>
      <p:ext uri="{BB962C8B-B14F-4D97-AF65-F5344CB8AC3E}">
        <p14:creationId xmlns:p14="http://schemas.microsoft.com/office/powerpoint/2010/main" val="1596501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83403" y="340963"/>
            <a:ext cx="10621209" cy="5966847"/>
          </a:xfrm>
        </p:spPr>
        <p:txBody>
          <a:bodyPr>
            <a:normAutofit/>
          </a:bodyPr>
          <a:lstStyle/>
          <a:p>
            <a:r>
              <a:rPr lang="ar-IQ" sz="2000" b="1" dirty="0" smtClean="0"/>
              <a:t>‌</a:t>
            </a:r>
          </a:p>
          <a:p>
            <a:endParaRPr lang="ar-IQ" sz="2000" b="1" dirty="0"/>
          </a:p>
          <a:p>
            <a:r>
              <a:rPr lang="ar-IQ" sz="2000" b="1" dirty="0" smtClean="0"/>
              <a:t>أ-الاختيار</a:t>
            </a:r>
            <a:r>
              <a:rPr lang="ar-IQ" sz="2000" b="1" dirty="0"/>
              <a:t>:</a:t>
            </a:r>
          </a:p>
          <a:p>
            <a:r>
              <a:rPr lang="ar-IQ" sz="2000" b="1" dirty="0"/>
              <a:t>قد يغفل هذا الاسلوب في تحليل المنظمات لأنه يحصل قبل دخول الشخص الى المنظمة، لكنه في الوقت نفسه واسع الاستخدام وبالغ التأثير في تسهيل عملية التنشئة. قد نفكر بتنظيمات العمل الصناعية والخدمية والادارية والمالية وغيرها من زاوية أنها تكون شديدة التدقيق في لياقات ومؤهلات الأفراد المتقدمين للتوظف فيها لكي تضمن اختيار الأكفأ والأفضل. ولكن هناك خطر على المنظمة من شدة التأكيد على الاختيار كوسيلة للتنشئة لأنها قد تستبعد بعض المزايا النوعية الجيدة التي تحتاجها بدون وعي ولأن أساليب الاختيار لا تخلو من هكذا ثغرات. وعلى هذا لابد للمنظمة أن تكون في غاية الاحتراز في تقييمها للمنافع والأضرار الناجمة عن هذه الوسيلة. </a:t>
            </a:r>
          </a:p>
          <a:p>
            <a:endParaRPr lang="ar-IQ" sz="2000" b="1" dirty="0"/>
          </a:p>
        </p:txBody>
      </p:sp>
    </p:spTree>
    <p:extLst>
      <p:ext uri="{BB962C8B-B14F-4D97-AF65-F5344CB8AC3E}">
        <p14:creationId xmlns:p14="http://schemas.microsoft.com/office/powerpoint/2010/main" val="3054419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45397" y="511444"/>
            <a:ext cx="10833315" cy="5765370"/>
          </a:xfrm>
        </p:spPr>
        <p:txBody>
          <a:bodyPr>
            <a:normAutofit/>
          </a:bodyPr>
          <a:lstStyle/>
          <a:p>
            <a:endParaRPr lang="ar-IQ" sz="2000" b="1" dirty="0" smtClean="0"/>
          </a:p>
          <a:p>
            <a:endParaRPr lang="ar-IQ" sz="2000" b="1" dirty="0"/>
          </a:p>
          <a:p>
            <a:r>
              <a:rPr lang="ar-IQ" sz="2000" b="1" dirty="0" smtClean="0"/>
              <a:t>ب-التدريب</a:t>
            </a:r>
            <a:r>
              <a:rPr lang="ar-IQ" sz="2000" b="1" dirty="0"/>
              <a:t>:</a:t>
            </a:r>
          </a:p>
          <a:p>
            <a:r>
              <a:rPr lang="ar-IQ" sz="2000" b="1" dirty="0"/>
              <a:t>	تعد هذه الطريقة من الطرق المركزية في عملية التنشئة التنظيمية. وبكل وضوح فأن المنظمة تستخدم التدريب لتطوير مهارات وقدرات الأعضاء الفنية والعملية الضرورية لرفع مستوى أدائهم. من هذا المنظور تقوم المنظمة بتطوير التنشئة لكي تسهل اكتساب الأفراد أشكالاً جديدة للسلوك مرتبطة مباشرة بالعمل. إضافة الى أن التدريب يتضمن تأثيراً على أهداف التنشئة الأخرى بضمنها تغيير رؤية الأعضاء الذاتية لنفوسهم ولعلاقتهم ولقيمهم الجديدة، ويطلق عليها مصطلح ((مهارات تكيفية)). وتؤثر مستويات نجاح وإنجاز الأعضاء عبر التدريب في مجمل عملهم المستقبلي في المنظمة.</a:t>
            </a:r>
          </a:p>
          <a:p>
            <a:endParaRPr lang="ar-IQ" sz="2000" b="1" dirty="0"/>
          </a:p>
        </p:txBody>
      </p:sp>
    </p:spTree>
    <p:extLst>
      <p:ext uri="{BB962C8B-B14F-4D97-AF65-F5344CB8AC3E}">
        <p14:creationId xmlns:p14="http://schemas.microsoft.com/office/powerpoint/2010/main" val="229999633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TotalTime>
  <Words>687</Words>
  <Application>Microsoft Office PowerPoint</Application>
  <PresentationFormat>ملء الشاشة</PresentationFormat>
  <Paragraphs>46</Paragraphs>
  <Slides>14</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14</vt:i4>
      </vt:variant>
    </vt:vector>
  </HeadingPairs>
  <TitlesOfParts>
    <vt:vector size="19" baseType="lpstr">
      <vt:lpstr>Arial</vt:lpstr>
      <vt:lpstr>Century Gothic</vt:lpstr>
      <vt:lpstr>Tahoma</vt:lpstr>
      <vt:lpstr>Wingdings 3</vt:lpstr>
      <vt:lpstr>Wisp</vt:lpstr>
      <vt:lpstr>المحاضرة الرابعة عشرة: خطوات عملية التنشئة التنظيمية: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عشرة: خطوات عملية التنشئة التنظيمية: المادة: علم اجتماع التنظيم أستاذ المادة: د. رباح احمد مهدي  </dc:title>
  <dc:creator>F1</dc:creator>
  <cp:lastModifiedBy>F1</cp:lastModifiedBy>
  <cp:revision>15</cp:revision>
  <dcterms:created xsi:type="dcterms:W3CDTF">2018-01-29T20:25:51Z</dcterms:created>
  <dcterms:modified xsi:type="dcterms:W3CDTF">2018-01-29T21:00:47Z</dcterms:modified>
</cp:coreProperties>
</file>