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1/30/2018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91892" y="1208868"/>
            <a:ext cx="9794928" cy="3812583"/>
          </a:xfrm>
        </p:spPr>
        <p:txBody>
          <a:bodyPr>
            <a:normAutofit/>
          </a:bodyPr>
          <a:lstStyle/>
          <a:p>
            <a:pPr algn="r"/>
            <a:r>
              <a:rPr lang="ar-IQ" dirty="0"/>
              <a:t>المحاضرة الخامسة عشرة: التفرد الذاتي:</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410570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629551" cy="5761495"/>
          </a:xfrm>
        </p:spPr>
        <p:txBody>
          <a:bodyPr>
            <a:normAutofit/>
          </a:bodyPr>
          <a:lstStyle/>
          <a:p>
            <a:r>
              <a:rPr lang="ar-IQ" sz="2400" b="1" dirty="0"/>
              <a:t>بعدما حللنا التنشئة التنظيمية وسلطنا الضوء على بعض جوانبها المرادفة لعملية تكيف الأعضاء خصوصاً الجدد، ينبغي أن نبحث عملية التفرد الذاتي المتبادلة بين الأعضاء ومنظماتهم في سياقات التكيف المتزامن للطرفين. علماً بأن موضوع التفرد الذاتي لم يحظ بما يستحقه من اهتمام الباحثين.</a:t>
            </a:r>
          </a:p>
          <a:p>
            <a:r>
              <a:rPr lang="ar-IQ" sz="2400" b="1" dirty="0"/>
              <a:t>	وكما أكدنا في بداية هذا الفصل بإسهاب على أن المنظمة تحاول وضع بصماتها المميزة على الفرد، مثلما يحاول الفرد من ناحيته يسعى الى التأثير في المنظمة لكي ترضي احتياجاته بشكل أفضل وافكاره حول كيفية إدارتها بصورة أمثل. وهذا ما يقصد بالمصطلح التفرد التنظيمي، وهو ما يدعى أحياناً بالشخصانية </a:t>
            </a:r>
            <a:r>
              <a:rPr lang="en-US" sz="2400" b="1" dirty="0"/>
              <a:t>Personification.</a:t>
            </a:r>
          </a:p>
          <a:p>
            <a:endParaRPr lang="ar-IQ" sz="2400" b="1" dirty="0"/>
          </a:p>
        </p:txBody>
      </p:sp>
    </p:spTree>
    <p:extLst>
      <p:ext uri="{BB962C8B-B14F-4D97-AF65-F5344CB8AC3E}">
        <p14:creationId xmlns:p14="http://schemas.microsoft.com/office/powerpoint/2010/main" val="1182226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18486" cy="5761495"/>
          </a:xfrm>
        </p:spPr>
        <p:txBody>
          <a:bodyPr>
            <a:normAutofit/>
          </a:bodyPr>
          <a:lstStyle/>
          <a:p>
            <a:r>
              <a:rPr lang="ar-IQ" sz="2400" b="1" dirty="0"/>
              <a:t>وبغض النظر عن المصطلح الذي قد يستخدم، فأن هذه العملية تعد ضرورية للمنظمة بدرجة أهمية التنشئة. إذ بدون التفرد التنظيمي أو الشخصانية المبتكرة لا يكون هناك الكثير من التجديد التنظيمي. وبدون الشخصانية هذه يكون مشروع المنظمة قد أغلق على نفسه كل فرص التقدم مما يؤدي الى حرمانه من فرص التجديد والابتكار. وحتى حينما تكون تلك الحالة غير الطبيعية الجامدة سائدة، فأنها قد لا تمنع المنظمة من تحقيق النجاح في المدى القصير. لكن ديناميكية (حركية) البيئة التي تعمل فيها المنظمة في ظل التزمت الذي تبديه المنظمة لن تسمح لها بالنجاح في المدى الطويل. لذا فان التفرد او الشخصانية، بمعزل عن خصائصها الوظيفية المهمة لإرضاء الرفاه النفسي لأعضائها، يتضمنان إمكانية الديمومة والبقاء للمنظمة.</a:t>
            </a:r>
          </a:p>
        </p:txBody>
      </p:sp>
    </p:spTree>
    <p:extLst>
      <p:ext uri="{BB962C8B-B14F-4D97-AF65-F5344CB8AC3E}">
        <p14:creationId xmlns:p14="http://schemas.microsoft.com/office/powerpoint/2010/main" val="684355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40995" cy="5869983"/>
          </a:xfrm>
        </p:spPr>
        <p:txBody>
          <a:bodyPr>
            <a:normAutofit/>
          </a:bodyPr>
          <a:lstStyle/>
          <a:p>
            <a:r>
              <a:rPr lang="ar-IQ" sz="2400" b="1" dirty="0"/>
              <a:t>وهكذا قد تأتي المبادرات التي تتمخض عنها انفراد موظف واحد في المنظمة استجابة لعمق محاولات التنشئة للمنظمة. أن بعض الأفراد قد لا يستطيعون فرض خصائصهم النوعية المتفردة بسبب صرامة واتساع عملية التنشئة –كما يحدث في السجون ومستشفيات الأمراض العقلية. وحتى في الشركات المتخصصة في الأنشطة التجارية أو بعض الأعمال يحتاج الموظفون على الأغلب لبذل جهد كبير إذا ما أرادوا الحفاظ على شعورهم بالتفرد وسط كثير من تأثيرات التنشئة التنظيمية. لكن ينبغي أن نلاحظ أنه على الرغم من الفرص المتاحة للتعبير عن التفرد الشخصي ومع التنوع الواسع في سمات الأفراد إلا أن بعض الأشخاص لا يقدمون شيئاً يذكر على مستوى التفرد بينما أشخاص آخرون يظهرون قدرات نوعية فائقة على مستوى الابداع والعطاء. لهذا وبينما يكون لأساليب المنظمة في التنشئة تأثير مميز على حركة التفرد، ألا أن هذه الأساليب لا تحدد بصورة نهائية تلك القدرات.	أما مدى ردود فعل التفرد فيمكن تصنيفها كالآتي:</a:t>
            </a:r>
          </a:p>
        </p:txBody>
      </p:sp>
    </p:spTree>
    <p:extLst>
      <p:ext uri="{BB962C8B-B14F-4D97-AF65-F5344CB8AC3E}">
        <p14:creationId xmlns:p14="http://schemas.microsoft.com/office/powerpoint/2010/main" val="2090100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95978" cy="5947475"/>
          </a:xfrm>
        </p:spPr>
        <p:txBody>
          <a:bodyPr>
            <a:normAutofit/>
          </a:bodyPr>
          <a:lstStyle/>
          <a:p>
            <a:r>
              <a:rPr lang="ar-IQ" sz="2400" b="1" dirty="0" smtClean="0"/>
              <a:t>1.</a:t>
            </a:r>
            <a:r>
              <a:rPr lang="ar-IQ" sz="2400" b="1" dirty="0"/>
              <a:t>	التمرد:</a:t>
            </a:r>
          </a:p>
          <a:p>
            <a:r>
              <a:rPr lang="ar-IQ" sz="2400" b="1" dirty="0"/>
              <a:t>يتضمن هذا الصنف المتطرف من الأفراد الذين يرفضون جميع قيم ومعايير المنظمة والذين يدفعون تفردهم الى حدود التطرف لكي لا يتم تجاهلها وحتى يعترف بها. وتكون الحصيلة الطبيعية لهذه العملية المتفردة أما فصل هؤلاء أو أن ينجحوا في تحقيق تحولات عميقة فيها. وقد تكون النتيجة المحتملة الأخرى لذلك السلوك أن المنظمة تمنح الفرد المتمرد مركزاً يتضمن قدراً كبيراً من المسؤولية يكون جذاباً له وبهذا يصبح من المدافعين عن سياسة ومعايير المنظمة بدلاً من مهاجمتها. </a:t>
            </a:r>
          </a:p>
          <a:p>
            <a:r>
              <a:rPr lang="ar-IQ" sz="2400" b="1" dirty="0"/>
              <a:t>2.التفرد الخلاق:</a:t>
            </a:r>
          </a:p>
          <a:p>
            <a:r>
              <a:rPr lang="ar-IQ" sz="2400" b="1" dirty="0"/>
              <a:t>يتضمن رد الفعل هذا للتنشئة التنظيمية قبول الشخص للمعايير والقيم المركزية الضرورية للمنظمة، في وقت يرفض فيه بعض تك القيم الهامشية. قد يكون هذا أفضل وانجح أشكال التفرد للطرفين. فالفرد يكسب من خلال تأثيره على مجموع الموظفين، في الوقت الذي تستفيد فيه المنظمة من مزاوجة الأفكار الجديدة وربما أشكال الأداء المبتكر. </a:t>
            </a:r>
          </a:p>
        </p:txBody>
      </p:sp>
    </p:spTree>
    <p:extLst>
      <p:ext uri="{BB962C8B-B14F-4D97-AF65-F5344CB8AC3E}">
        <p14:creationId xmlns:p14="http://schemas.microsoft.com/office/powerpoint/2010/main" val="2323053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63503" cy="5838986"/>
          </a:xfrm>
        </p:spPr>
        <p:txBody>
          <a:bodyPr>
            <a:normAutofit/>
          </a:bodyPr>
          <a:lstStyle/>
          <a:p>
            <a:r>
              <a:rPr lang="ar-IQ" sz="2400" b="1" dirty="0"/>
              <a:t>. لكن من الصعب أن يبقى الفرد المبتكر دائماً محتفظاً بمستواه الابتكاري المتفرد بسبب إعادة وتجديد عملية التنشئة وما تفرضه من ضغوط مستمرة على الكوادر العاملة في المنظمة والتي تصحبها عمليات الترفيع والنقل من طرف واحد، ومع كل حملة تنقلات بين أقسام المنظمة، تتحرك القوى فيها باتجاه التمرد أو باتجاه الخنوع والمسايرة. في تلك الظروف المتقلبة يصعب تركيز الأفراد على ما هو ضروري من المعايير والاحتفاظ بفرديتهم مدداً طويلة.</a:t>
            </a:r>
          </a:p>
          <a:p>
            <a:r>
              <a:rPr lang="ar-IQ" sz="2400" b="1" dirty="0"/>
              <a:t>3.المسايرة:</a:t>
            </a:r>
          </a:p>
          <a:p>
            <a:r>
              <a:rPr lang="ar-IQ" sz="2400" b="1" dirty="0"/>
              <a:t>يتعاكس هذا الشكل من السلوك تماماً مع التمرد، حيث أنه يعني قبول الأفراد الكامل لكل المعايير وقيم المنظمة الضرورية والهامشية على حد سواء. وللوهلة الأولى قد يبدو هذا السلوك على أنه أفضل نتائج التنشئة، إلا أنه في واقع الأمر وعلى المدى الطويل لا يتوقع له أن يحقق مستويات عالية من التقدم. </a:t>
            </a:r>
          </a:p>
          <a:p>
            <a:endParaRPr lang="ar-IQ" sz="2400" b="1" dirty="0"/>
          </a:p>
        </p:txBody>
      </p:sp>
    </p:spTree>
    <p:extLst>
      <p:ext uri="{BB962C8B-B14F-4D97-AF65-F5344CB8AC3E}">
        <p14:creationId xmlns:p14="http://schemas.microsoft.com/office/powerpoint/2010/main" val="1483791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01510" cy="5730498"/>
          </a:xfrm>
        </p:spPr>
        <p:txBody>
          <a:bodyPr>
            <a:normAutofit/>
          </a:bodyPr>
          <a:lstStyle/>
          <a:p>
            <a:r>
              <a:rPr lang="ar-IQ" sz="2400" b="1" dirty="0"/>
              <a:t>وينبغي أن نتذكر أن هذه الاشكال الثلاثة هي نماذج سلوكية تنتشر على مدى واسع، وأن أعضاء المنظمة معرضون للوقوع في أي منها. ولا يخفى أن الفروق بين المنظمات تتضمن انتشار الأفراد على هذا المدى انطلاقاً من نموذج التمرد الخلاق وانتهاء بالمسايرة. وباستطاعتنا الافتراض أنه كلما وقعت نسبة أكبر من الموظفين في المنظمة في وسط هذا المدى بين طرفي التمرد والمسايرة كلما كانت المنظمة على مستوى أعلى من الصحة </a:t>
            </a:r>
            <a:r>
              <a:rPr lang="ar-IQ" sz="2400" b="1" dirty="0" err="1"/>
              <a:t>التنظيمية،غير</a:t>
            </a:r>
            <a:r>
              <a:rPr lang="ar-IQ" sz="2400" b="1" dirty="0"/>
              <a:t> أن من الصعب على الفرد والمنظمة إدراك متى يظهر الشخص ما يكفي من التفرد ليضيف من خلال قدراته الابتكارية ما يعود بالنفع على حركة النمو والتقدم في المنظمة. من جهة أخرى يصعب أيضاً تحديد متى تصبح فرادة الفرد عاملاً يهدد النسيج الاجتماعي والنظام الوظيفي الذي يعتمد عليه بقاء المنظمة واستقرارها.</a:t>
            </a:r>
          </a:p>
        </p:txBody>
      </p:sp>
    </p:spTree>
    <p:extLst>
      <p:ext uri="{BB962C8B-B14F-4D97-AF65-F5344CB8AC3E}">
        <p14:creationId xmlns:p14="http://schemas.microsoft.com/office/powerpoint/2010/main" val="2477468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001510" cy="5792492"/>
          </a:xfrm>
        </p:spPr>
        <p:txBody>
          <a:bodyPr>
            <a:normAutofit/>
          </a:bodyPr>
          <a:lstStyle/>
          <a:p>
            <a:r>
              <a:rPr lang="ar-IQ" sz="2400" b="1" dirty="0"/>
              <a:t>لابد أيضاً من التطرق الى جانب آخر للتفرد يشير الى أن القدرات الإبداعية الفردية والعطاء النوعي لأعضاء المنظمة تظهر في الفترة الزمنية المتوسطة أو المتأخرة من خدمتهم الوظيفية في المنظمة وليس في السنوات المبكرة من عملهم. وقد نفكر في ضوء هذه المعلومة في احتمال أن يكون ميل الأفراد في السنوات المبكرة من عملهم نحو مسايرة القوانين واظهار درجات متواضعة من التفرد الإبداعي بحكم قلة الخبرة وضعف المركز الوظيفي والتأثير الاجتماعي للأعضاء. لكنهم في الفترة المتوسطة من خدمتهم يتوقع أن يزداد تأثيرهم وترتفع فرادتهم الى مستويات أعلى. أما الفترة المتأخرة من خدمتهم يمكن أن يتوقع لهم مزيد من التأثير وبلوغ أعلى ما يطمحون اليه من مستويات التأثير والعطاء. مع ذلك يتوقع أيضاً أن يزداد ميل الأفراد في الجزء المتأخر من خدمتهم الوظيفية لدعم قوانين ومعايير المنظمة وإبداء درجات قصوى من التعاون مع الإدارة. في هذا الجزء من خدمة الأفراد يزداد الميل الى الحفاظ على أنساق المنظمة ودعم أشكال التنشئة التنظيمية المتوارثة.</a:t>
            </a:r>
          </a:p>
        </p:txBody>
      </p:sp>
    </p:spTree>
    <p:extLst>
      <p:ext uri="{BB962C8B-B14F-4D97-AF65-F5344CB8AC3E}">
        <p14:creationId xmlns:p14="http://schemas.microsoft.com/office/powerpoint/2010/main" val="471932421"/>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docProps/app.xml><?xml version="1.0" encoding="utf-8"?>
<Properties xmlns="http://schemas.openxmlformats.org/officeDocument/2006/extended-properties" xmlns:vt="http://schemas.openxmlformats.org/officeDocument/2006/docPropsVTypes">
  <Template>Slice</Template>
  <TotalTime>9</TotalTime>
  <Words>727</Words>
  <Application>Microsoft Office PowerPoint</Application>
  <PresentationFormat>ملء الشاشة</PresentationFormat>
  <Paragraphs>14</Paragraphs>
  <Slides>8</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8</vt:i4>
      </vt:variant>
    </vt:vector>
  </HeadingPairs>
  <TitlesOfParts>
    <vt:vector size="12" baseType="lpstr">
      <vt:lpstr>Century Gothic</vt:lpstr>
      <vt:lpstr>Tahoma</vt:lpstr>
      <vt:lpstr>Wingdings 3</vt:lpstr>
      <vt:lpstr>شريحة</vt:lpstr>
      <vt:lpstr>المحاضرة الخامسة عشرة: التفرد الذاتي: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الخامسة عشرة: التفرد الذاتي: المادة: علم اجتماع التنظيم أستاذ المادة: د. رباح احمد مهدي </dc:title>
  <dc:creator>F1</dc:creator>
  <cp:lastModifiedBy>F1</cp:lastModifiedBy>
  <cp:revision>9</cp:revision>
  <dcterms:created xsi:type="dcterms:W3CDTF">2018-01-29T21:07:17Z</dcterms:created>
  <dcterms:modified xsi:type="dcterms:W3CDTF">2018-01-29T21:17:08Z</dcterms:modified>
</cp:coreProperties>
</file>