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1/30/2018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062270" y="1100380"/>
            <a:ext cx="8915399" cy="4122549"/>
          </a:xfrm>
        </p:spPr>
        <p:txBody>
          <a:bodyPr>
            <a:normAutofit fontScale="90000"/>
          </a:bodyPr>
          <a:lstStyle/>
          <a:p>
            <a:pPr algn="r"/>
            <a:r>
              <a:rPr lang="ar-IQ" dirty="0"/>
              <a:t>المحاضرة السادسة عشرة: وضعية وتوقعات العضو التنظيمي المستجد:</a:t>
            </a:r>
            <a:br>
              <a:rPr lang="ar-IQ" dirty="0"/>
            </a:br>
            <a:r>
              <a:rPr lang="ar-IQ" dirty="0"/>
              <a:t>المادة: علم اجتماع التنظيم</a:t>
            </a:r>
            <a:br>
              <a:rPr lang="ar-IQ" dirty="0"/>
            </a:br>
            <a:r>
              <a:rPr lang="ar-IQ" dirty="0"/>
              <a:t>أستاذ المادة: د. رباح احمد مهدي</a:t>
            </a:r>
          </a:p>
        </p:txBody>
      </p:sp>
    </p:spTree>
    <p:extLst>
      <p:ext uri="{BB962C8B-B14F-4D97-AF65-F5344CB8AC3E}">
        <p14:creationId xmlns:p14="http://schemas.microsoft.com/office/powerpoint/2010/main" val="390848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12922" y="387458"/>
            <a:ext cx="10791690" cy="6028840"/>
          </a:xfrm>
        </p:spPr>
        <p:txBody>
          <a:bodyPr>
            <a:normAutofit/>
          </a:bodyPr>
          <a:lstStyle/>
          <a:p>
            <a:endParaRPr lang="ar-IQ" sz="2400" b="1" dirty="0" smtClean="0"/>
          </a:p>
          <a:p>
            <a:endParaRPr lang="ar-IQ" sz="2400" b="1" dirty="0"/>
          </a:p>
          <a:p>
            <a:endParaRPr lang="ar-IQ" sz="2400" b="1" dirty="0" smtClean="0"/>
          </a:p>
          <a:p>
            <a:r>
              <a:rPr lang="ar-IQ" sz="2400" b="1" dirty="0" smtClean="0"/>
              <a:t>فلو </a:t>
            </a:r>
            <a:r>
              <a:rPr lang="ar-IQ" sz="2400" b="1" dirty="0"/>
              <a:t>كان الشخص المتقدم بطلب التوظف قد جاء مدفوعاً بالحاجة الاقتصادية لراتب الوظيفة فأن المنظمة لا تنتظر منه كثيراً من الإنجاز والإبداع، بل تكون توقعاتها عنه وعن أمثاله متواضعة تكاد تخلو من الطموح، ومن جهة أخرى، حينما تشتد حاجة المنظمة ورغبتها في توظيف شخص ما فأن توقعاتها عن أدائه وعطائه قد تتجاوز إنجازاته الحقيقية خصوصاً في الفترة المبكرة من عمله. وهكذا نكتشف أن توقعات المنظمات، على الرغم من استنادها الى تخطيط مدروس، لا تخلو من مبالغة وبعد عن الواقع مثلما يحدث في توقعات الأفراد القادمين للمنظمة وأن اختلف الاثنان في الدرجة.</a:t>
            </a:r>
          </a:p>
        </p:txBody>
      </p:sp>
    </p:spTree>
    <p:extLst>
      <p:ext uri="{BB962C8B-B14F-4D97-AF65-F5344CB8AC3E}">
        <p14:creationId xmlns:p14="http://schemas.microsoft.com/office/powerpoint/2010/main" val="2521291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69383" y="371959"/>
            <a:ext cx="10435229" cy="5997844"/>
          </a:xfrm>
        </p:spPr>
        <p:txBody>
          <a:bodyPr>
            <a:normAutofit/>
          </a:bodyPr>
          <a:lstStyle/>
          <a:p>
            <a:endParaRPr lang="ar-IQ" sz="2400" b="1" dirty="0" smtClean="0"/>
          </a:p>
          <a:p>
            <a:endParaRPr lang="ar-IQ" sz="2400" b="1" dirty="0"/>
          </a:p>
          <a:p>
            <a:endParaRPr lang="ar-IQ" sz="2400" b="1" dirty="0" smtClean="0"/>
          </a:p>
          <a:p>
            <a:r>
              <a:rPr lang="ar-IQ" sz="2400" b="1" dirty="0" smtClean="0"/>
              <a:t>ولعل </a:t>
            </a:r>
            <a:r>
              <a:rPr lang="ar-IQ" sz="2400" b="1" dirty="0"/>
              <a:t>من المهم الإشارة الى أن توقعات المشرفين الإداريين الذين يشتغلون مع القادمين الجدد تختلف عن توقعات المسؤولين التنظيميين البعيدين عنهم والذين شاركوا في اتخاذ القرار بتعيينهم. يرجح أن تكون توقعات هؤلاء الإداريين عن الأعضاء الجدد أكثر إيجابية مما يحمله المشرفون، خصوصاً وأن الإداريين البيروقراطيين ربما كانوا قد بذلوا جهداً بأغراء القادمين للالتحاق بالمنظمة فضلاً عن تحمل مسؤولية تعيينهم. بعكس المشرف الذي يشتغل مع القادم الذي تكون توقعاته عن قدراته وأدائه أقل بريقاً. وقد يتراءى للمشرفين في المنظمة أن القادمين الجدد يمثلون تهديداً لمصالحهم وعلاقاتهم المستقرة بزملائهم.</a:t>
            </a:r>
          </a:p>
        </p:txBody>
      </p:sp>
    </p:spTree>
    <p:extLst>
      <p:ext uri="{BB962C8B-B14F-4D97-AF65-F5344CB8AC3E}">
        <p14:creationId xmlns:p14="http://schemas.microsoft.com/office/powerpoint/2010/main" val="327379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53885" y="263471"/>
            <a:ext cx="10450727" cy="6075336"/>
          </a:xfrm>
        </p:spPr>
        <p:txBody>
          <a:bodyPr>
            <a:normAutofit/>
          </a:bodyPr>
          <a:lstStyle/>
          <a:p>
            <a:endParaRPr lang="ar-IQ" sz="2400" b="1" dirty="0" smtClean="0"/>
          </a:p>
          <a:p>
            <a:endParaRPr lang="ar-IQ" sz="2400" b="1" dirty="0"/>
          </a:p>
          <a:p>
            <a:r>
              <a:rPr lang="ar-IQ" sz="2400" b="1" dirty="0" smtClean="0"/>
              <a:t>إضافة </a:t>
            </a:r>
            <a:r>
              <a:rPr lang="ar-IQ" sz="2400" b="1" dirty="0"/>
              <a:t>الى انزعاجهم من كثرة أخطائهم ونقص خبرتهم في العمل. ولذلك فأن هذه المواقف المعادية وغير الودية التي قد يبديها الموظفون القدماء نحو الموظفين المستجدين يمكن أن تزيد قلق الأخيرين وشعورهم بالاغتراب والضياع. ويتضاعف هذا القلق لديهم بحكم حاجتهم الى مساعدة المشرفين والمدربين الأقدم وتشجيعهم لهم بدلاً من كرههم واحتقارهم. ومن المحتمل أن يضاعف قلق وخوف المستجدين من احتمالات فشلهم نتيجة لفقدان الثقة الذاتية في ظل الظروف غير الإيجابية. بينما يخاف الموظف الأقدم من الموظفين الجدد الذين يبدون قدرات ومهارات عالية في تعلم وإتقان العمل التي قد يتفوقون فيها عليهم في المستقبل.</a:t>
            </a:r>
          </a:p>
        </p:txBody>
      </p:sp>
    </p:spTree>
    <p:extLst>
      <p:ext uri="{BB962C8B-B14F-4D97-AF65-F5344CB8AC3E}">
        <p14:creationId xmlns:p14="http://schemas.microsoft.com/office/powerpoint/2010/main" val="196625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43919" y="371959"/>
            <a:ext cx="10760693" cy="5920353"/>
          </a:xfrm>
        </p:spPr>
        <p:txBody>
          <a:bodyPr>
            <a:normAutofit/>
          </a:bodyPr>
          <a:lstStyle/>
          <a:p>
            <a:endParaRPr lang="ar-IQ" sz="2400" b="1" dirty="0" smtClean="0"/>
          </a:p>
          <a:p>
            <a:endParaRPr lang="ar-IQ" sz="2400" b="1" dirty="0"/>
          </a:p>
          <a:p>
            <a:endParaRPr lang="ar-IQ" sz="2400" b="1" dirty="0" smtClean="0"/>
          </a:p>
          <a:p>
            <a:r>
              <a:rPr lang="ar-IQ" sz="2400" b="1" dirty="0" smtClean="0"/>
              <a:t>ولا </a:t>
            </a:r>
            <a:r>
              <a:rPr lang="ar-IQ" sz="2400" b="1" dirty="0"/>
              <a:t>تقتصر توقعات المنظمة على مدى إجادة وإتقان الموظف الجديد لعمله بل وتتعدى ذلك الى مدى تكيفه لها ولثقافتها وظروفها. بمعنى أن المنظمة تحمل توقعات تتعلق بالتنشئة التنظيمية وما يمكن أن تحققه من أهدافها المتعددة. ويؤمل أن يتكيف القادم الجديد للمعايير والقيم التنظيمية الرئيسة والقواعد المعمول بها لتعزيز المناخ النفسي فيها وتدعيم سمعتها الجيدة خارج المنظمة. نستنتج من كل ذلك أن المستوى المحدد للأداء المبدئي للقادم الجديد قد لا يكون في نظر المنظمة بدرجة أهمية الأهداف الأخرى التي تسعى اليها عبر جهودها المبذولة في التنشئة التنظيمية.</a:t>
            </a:r>
          </a:p>
        </p:txBody>
      </p:sp>
    </p:spTree>
    <p:extLst>
      <p:ext uri="{BB962C8B-B14F-4D97-AF65-F5344CB8AC3E}">
        <p14:creationId xmlns:p14="http://schemas.microsoft.com/office/powerpoint/2010/main" val="1885947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69383" y="387457"/>
            <a:ext cx="10435229" cy="5982345"/>
          </a:xfrm>
        </p:spPr>
        <p:txBody>
          <a:bodyPr>
            <a:normAutofit/>
          </a:bodyPr>
          <a:lstStyle/>
          <a:p>
            <a:endParaRPr lang="ar-IQ" sz="2000" b="1" dirty="0" smtClean="0"/>
          </a:p>
          <a:p>
            <a:endParaRPr lang="ar-IQ" sz="2000" b="1" dirty="0"/>
          </a:p>
          <a:p>
            <a:r>
              <a:rPr lang="ar-IQ" sz="2000" b="1" dirty="0" smtClean="0"/>
              <a:t>ومن </a:t>
            </a:r>
            <a:r>
              <a:rPr lang="ar-IQ" sz="2000" b="1" dirty="0"/>
              <a:t>البديهي أن المنظمة تتمسك بتوقعاتها التفصيلية حول القادمين الجدد الذين يمثلون أعلى التكاليف في سياق الموارد. ويبدو أن ذلك ينطبق بشكل خاص على خريجي الكليات الجدد العاملين فيها والمفتقرين للخبرة العملية. اذ يبدي هؤلاء طموحات مبالغ بها وغير واقعية، خصوصاً ما يأملونه من تقدمهم السريع في العمل وفي مجال المسؤوليات. ومن جهة أخرى ترى المنظمات أنهم نظريون أكثر من اللزوم ومثاليون وسطحيون في رؤاهم، فضلاً عن كونهم (حسب رأي المنظمات )غير ناضجين وقليلي الخبرة العملية مما لا يسمح بتكليفهم مسؤوليات كبيرة، فضلاً عن أتسام سلوك هؤلاء بالقلق وعدم الرغبة بالمغامرة، لكنهم مع ذلك يمثلون مورداً مهماً للمنظمة،	وتشمل توقعات المنظمة حول المستجدين الجامعيين تطوير قدراتهم على سرعة إنجاز العمل، والتكيف للواقع التنظيمي، وطرح الأفكار النافعة والقدرة على تسويقها ونشرها، فضلاً عن الولاء التام للمنظمة، ومن الواضح أن أنجاز كل هذه التوقعات والتطلعات شيء مثير للجدل لأن الأمر يختلف حسب تباين قدرات هؤلاء الأفراد الجامعيين.</a:t>
            </a:r>
          </a:p>
        </p:txBody>
      </p:sp>
    </p:spTree>
    <p:extLst>
      <p:ext uri="{BB962C8B-B14F-4D97-AF65-F5344CB8AC3E}">
        <p14:creationId xmlns:p14="http://schemas.microsoft.com/office/powerpoint/2010/main" val="3979256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28420" y="309966"/>
            <a:ext cx="10729697" cy="6137329"/>
          </a:xfrm>
        </p:spPr>
        <p:txBody>
          <a:bodyPr>
            <a:normAutofit/>
          </a:bodyPr>
          <a:lstStyle/>
          <a:p>
            <a:endParaRPr lang="ar-IQ" sz="2400" b="1" dirty="0" smtClean="0"/>
          </a:p>
          <a:p>
            <a:endParaRPr lang="ar-IQ" sz="2400" b="1"/>
          </a:p>
          <a:p>
            <a:r>
              <a:rPr lang="ar-IQ" sz="2400" b="1" smtClean="0"/>
              <a:t>مع </a:t>
            </a:r>
            <a:r>
              <a:rPr lang="ar-IQ" sz="2400" b="1" dirty="0"/>
              <a:t>ذلك لابد من الاعتراف بأن المنظمات تحمل توقعات متطورة عبر تجاربها المتراكمة والتي لها دور بناء في تسهيل تكييف الأعضاء الجدد، فضلاً عن النظر إليهم كعناصر إيجابية تسهم في إغناء المنظمة اذ أحسن تدريبهم وتأهيلهم.</a:t>
            </a:r>
          </a:p>
          <a:p>
            <a:r>
              <a:rPr lang="ar-IQ" sz="2400" b="1" dirty="0"/>
              <a:t>	أما من جهة القادمين الجدد ذوي التوقعات الهابطة وغير الطموحة فأن من المستبعد بلوغهم مستوى قدراتهم الحقيقية. وبالعكس حينما تكون طموحاتهم أعلى مما ينبغي فأنها على الأرجح ستعرقل تكيفهم وقد تدفعهم الى ترك منظماتهم في زمن قصير. وهكذا تكون توقعات المستجدين في حالتي تدني أو ارتفاع التوقعات عن مستوياتها الواقعية عاملاً يلحق الضرر بالمنظمة وبالأفراد ويحول دون تكيفهم بالسرعة المناسبة. كما يؤدي ذلك الى ضياع الفرص والجهود التي بذلها هؤلاء الأعضاء المستجدون من أجل خدمة تلك المنظمات. </a:t>
            </a:r>
          </a:p>
          <a:p>
            <a:endParaRPr lang="ar-IQ" sz="2400" b="1" dirty="0"/>
          </a:p>
        </p:txBody>
      </p:sp>
    </p:spTree>
    <p:extLst>
      <p:ext uri="{BB962C8B-B14F-4D97-AF65-F5344CB8AC3E}">
        <p14:creationId xmlns:p14="http://schemas.microsoft.com/office/powerpoint/2010/main" val="370977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29898" y="464949"/>
            <a:ext cx="10574714" cy="5842861"/>
          </a:xfrm>
        </p:spPr>
        <p:txBody>
          <a:bodyPr>
            <a:normAutofit/>
          </a:bodyPr>
          <a:lstStyle/>
          <a:p>
            <a:endParaRPr lang="ar-IQ" sz="2400" b="1" dirty="0" smtClean="0"/>
          </a:p>
          <a:p>
            <a:endParaRPr lang="ar-IQ" sz="2400" b="1" dirty="0"/>
          </a:p>
          <a:p>
            <a:endParaRPr lang="ar-IQ" sz="2400" b="1" dirty="0" smtClean="0"/>
          </a:p>
          <a:p>
            <a:r>
              <a:rPr lang="ar-IQ" sz="2400" b="1" dirty="0" smtClean="0"/>
              <a:t>حينما </a:t>
            </a:r>
            <a:r>
              <a:rPr lang="ar-IQ" sz="2400" b="1" dirty="0"/>
              <a:t>يدخل الموظف الجديد منظمة ما ليبتدئ عمله، فأنه يشبه شخصاً أتى متأخراً الى حفلة كان الكل حاضرين فيها قبله وهو لا يعرف سوى عدد ضئيل من المدعوين، فمن الطبيعي أن يشعر هذا القادم الجديد بأنه غريب عن الحاضرين الذين استقروا وتعارفوا قبل وصوله بساعات. لا شك أن شعور الغربة والضياع يكون أقوى وأشد وطأة على الموظف الجديد في المنظمة الذي يستهل عمله مع أفراد غرباء وفي ظل نظام لا يعرف عنه الكثير، إضافة الى انعدام الخبرة التقنية العملية التي يستغرق الحصول عليها كثير من الوقت.</a:t>
            </a:r>
          </a:p>
        </p:txBody>
      </p:sp>
    </p:spTree>
    <p:extLst>
      <p:ext uri="{BB962C8B-B14F-4D97-AF65-F5344CB8AC3E}">
        <p14:creationId xmlns:p14="http://schemas.microsoft.com/office/powerpoint/2010/main" val="2990301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97424" y="294467"/>
            <a:ext cx="10807188" cy="5966847"/>
          </a:xfrm>
        </p:spPr>
        <p:txBody>
          <a:bodyPr>
            <a:normAutofit/>
          </a:bodyPr>
          <a:lstStyle/>
          <a:p>
            <a:endParaRPr lang="ar-IQ" sz="2400" b="1" dirty="0" smtClean="0"/>
          </a:p>
          <a:p>
            <a:endParaRPr lang="ar-IQ" sz="2400" b="1" dirty="0"/>
          </a:p>
          <a:p>
            <a:endParaRPr lang="ar-IQ" sz="2400" b="1" dirty="0" smtClean="0"/>
          </a:p>
          <a:p>
            <a:endParaRPr lang="ar-IQ" sz="2400" b="1" dirty="0"/>
          </a:p>
          <a:p>
            <a:r>
              <a:rPr lang="ar-IQ" sz="2400" b="1" dirty="0" smtClean="0"/>
              <a:t>على </a:t>
            </a:r>
            <a:r>
              <a:rPr lang="ar-IQ" sz="2400" b="1" dirty="0"/>
              <a:t>الرغم من أن هذا المثل التشبيهي ينبغي أن لا يبالغ ويستطرد في تحليله، إلا أنه يوضح بعض جوانب الوضعية التي تتصل بقدوم العضو الجديد الى المنظمة. هذا القدوم من وجهة نظر الفرد تعني اكتئاباً وضياعاً وأملاً بالانفراج غير البعيد. ومن وجهة نظر المنظمة تعد تلك اللحظة فرصة لممارسة تأثيرها على القادم الجديد. ولعل أهم ما في الأمر التوقعات التي تدور في رأس القادم الجديد.</a:t>
            </a:r>
          </a:p>
        </p:txBody>
      </p:sp>
    </p:spTree>
    <p:extLst>
      <p:ext uri="{BB962C8B-B14F-4D97-AF65-F5344CB8AC3E}">
        <p14:creationId xmlns:p14="http://schemas.microsoft.com/office/powerpoint/2010/main" val="200023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1925" y="247973"/>
            <a:ext cx="10822687" cy="5997844"/>
          </a:xfrm>
        </p:spPr>
        <p:txBody>
          <a:bodyPr>
            <a:normAutofit/>
          </a:bodyPr>
          <a:lstStyle/>
          <a:p>
            <a:endParaRPr lang="ar-IQ" sz="2400" b="1" dirty="0" smtClean="0"/>
          </a:p>
          <a:p>
            <a:endParaRPr lang="ar-IQ" sz="2400" b="1" dirty="0"/>
          </a:p>
          <a:p>
            <a:endParaRPr lang="ar-IQ" sz="2400" b="1" dirty="0" smtClean="0"/>
          </a:p>
          <a:p>
            <a:r>
              <a:rPr lang="ar-IQ" sz="2400" b="1" dirty="0" smtClean="0"/>
              <a:t>أما </a:t>
            </a:r>
            <a:r>
              <a:rPr lang="ar-IQ" sz="2400" b="1" dirty="0"/>
              <a:t>توقعات العضو الجديد فتتوقف على بعض الأمور منها كيفية التوظيف والظروف التي رافقتها، وفي حالة الموظفين العاديين يكون الشخص هو الذي يأتي طالباً التوظف في المنظمة عارضاً خدماته في ظل حاجته الماسة لراتب الوظيفة ولم تكن المنظمة قد دعته انطلاقاً من مؤهلات مميزة يمتلكها، ولا شك أن هذا الشخص وأمثاله من المتقدمين للعمل ليس لديهم توقعات كبيرة عدا أنهم يريدون التوظف بأي أجر، ويتوقع من القادم الجديد شدة الحرص على إرضاء إدارة المنظمة والاحتفاظ بوظيفته فيها من خلال المسايرة التامة.</a:t>
            </a:r>
          </a:p>
        </p:txBody>
      </p:sp>
    </p:spTree>
    <p:extLst>
      <p:ext uri="{BB962C8B-B14F-4D97-AF65-F5344CB8AC3E}">
        <p14:creationId xmlns:p14="http://schemas.microsoft.com/office/powerpoint/2010/main" val="1554024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28420" y="309966"/>
            <a:ext cx="10776192" cy="6106332"/>
          </a:xfrm>
        </p:spPr>
        <p:txBody>
          <a:bodyPr>
            <a:normAutofit/>
          </a:bodyPr>
          <a:lstStyle/>
          <a:p>
            <a:endParaRPr lang="ar-IQ" sz="2400" b="1" dirty="0" smtClean="0"/>
          </a:p>
          <a:p>
            <a:endParaRPr lang="ar-IQ" sz="2400" b="1" dirty="0"/>
          </a:p>
          <a:p>
            <a:r>
              <a:rPr lang="ar-IQ" sz="2400" b="1" dirty="0" smtClean="0"/>
              <a:t>وعموماً </a:t>
            </a:r>
            <a:r>
              <a:rPr lang="ar-IQ" sz="2400" b="1" dirty="0"/>
              <a:t>يغلب القلق على القادمين الجدد الى المنظمة خصوصاً الأفراد الذين ليس لديهم مؤهلات أو مهارات أو خبرات سابقة، وغالباً ما تكون توقعاتهم عن المنظمة والعمل متواضعة تكاد تخلو من الطموح. كما لا يتوقعوا معاملة استثنائية خاصة كالتي تقدم عادة للخبراء أصحاب الكفاءة التقنية أو العلمية العالية التي تهم المنظمة بشكل خاص. وقد يقلق القادمين الجدد غير الماهرين من حرصهم الشديد على الوظيفة خصوصاً حينما يكونوا مسؤولين عن إعالة أسرة. وبحكم وعيهم بأن حاجة المنظمة إليهم ليست كبيرة وبأن استبدالهم لا يشكل صعوبة لكثرة العاطلين عن العمل غير المهرة أو شبه الماهرين. كل هذه العوامل والظروف الصعبة لهؤلاء العاملين الجدد من شأنها أن تشغل تفكيرهم وتعرضهم للمعاناة التي تؤثر بدورها على أدائهم الوظيفي وقد تعرقل تعلمهم واتقانهم للعمل الجديد.</a:t>
            </a:r>
          </a:p>
        </p:txBody>
      </p:sp>
    </p:spTree>
    <p:extLst>
      <p:ext uri="{BB962C8B-B14F-4D97-AF65-F5344CB8AC3E}">
        <p14:creationId xmlns:p14="http://schemas.microsoft.com/office/powerpoint/2010/main" val="279514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74915" y="340963"/>
            <a:ext cx="10729697" cy="5982345"/>
          </a:xfrm>
        </p:spPr>
        <p:txBody>
          <a:bodyPr>
            <a:normAutofit/>
          </a:bodyPr>
          <a:lstStyle/>
          <a:p>
            <a:endParaRPr lang="ar-IQ" sz="2400" b="1" dirty="0" smtClean="0"/>
          </a:p>
          <a:p>
            <a:endParaRPr lang="ar-IQ" sz="2400" b="1" dirty="0"/>
          </a:p>
          <a:p>
            <a:r>
              <a:rPr lang="ar-IQ" sz="2400" b="1" dirty="0" smtClean="0"/>
              <a:t>ومن </a:t>
            </a:r>
            <a:r>
              <a:rPr lang="ar-IQ" sz="2400" b="1" dirty="0"/>
              <a:t>امثلة ذلك الظروف التي عاشها المهاجرون في الخارج، فقد كانوا بأمس الحاجة للعمل بسبب ظروفهم وظروف أسرهم التي كانت بأمس الحاجة الى رواتبهم. وقد أبدى هؤلاء الأشخاص تنازلات كبيرة، وقبلوا بأقل الرواتب وبأكثر الأعمال إرهاقاً لعدم وجود بديل يسمح لهم بتحقيق جزء ضئيل من تطلعاتهم المستقبلية. وهكذا فأن المنظمات والشركات والمشاريع عموماً تبني سياستها تجاه القادمين من الموظفين والعمال على مدى حاجتهم للوظيفية وعلى نوع ودرجة ندرة خبرتهم واختصاصاتهم في سوق العمل ومستوى توقعاتهم. ولكن حينما تشتد حاجة المنظمة للأعضاء الجدد فأن هؤلاء سيحملون في أذهانهم توقعات كبيرة عن المنظمة وعن الحوافز التي يتوقعونها منها.</a:t>
            </a:r>
          </a:p>
        </p:txBody>
      </p:sp>
    </p:spTree>
    <p:extLst>
      <p:ext uri="{BB962C8B-B14F-4D97-AF65-F5344CB8AC3E}">
        <p14:creationId xmlns:p14="http://schemas.microsoft.com/office/powerpoint/2010/main" val="302223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53885" y="263471"/>
            <a:ext cx="10450727" cy="6044339"/>
          </a:xfrm>
        </p:spPr>
        <p:txBody>
          <a:bodyPr>
            <a:normAutofit lnSpcReduction="10000"/>
          </a:bodyPr>
          <a:lstStyle/>
          <a:p>
            <a:endParaRPr lang="ar-IQ" sz="2400" dirty="0" smtClean="0"/>
          </a:p>
          <a:p>
            <a:endParaRPr lang="ar-IQ" sz="2400" dirty="0"/>
          </a:p>
          <a:p>
            <a:endParaRPr lang="ar-IQ" sz="2400" dirty="0" smtClean="0"/>
          </a:p>
          <a:p>
            <a:endParaRPr lang="ar-IQ" sz="2400" dirty="0"/>
          </a:p>
          <a:p>
            <a:r>
              <a:rPr lang="ar-IQ" sz="2400" b="1" dirty="0" smtClean="0"/>
              <a:t>وقد </a:t>
            </a:r>
            <a:r>
              <a:rPr lang="ar-IQ" sz="2400" b="1" dirty="0"/>
              <a:t>تبتعد تلك التوقعات عن الواقع ولصالح الموظفين وليس لصالح المنظمة عندما يغالون في حجم الحقوق والمكافآت التي يأملون الحصول عليها. وقد يكون ذلك بسبب مغالاة المنظمة بتجميل صورتها بدافع الدعاية والإعلان مما يدفع الموظفين الجدد الى تكوين تلك التوقعات التي غالباً ما تعجز المنظمة عن توفيرها لهم. قد تكون صدمة القادمين الجدد من أصحاب الكفاءات العلمية والتقنية العالية أكبر من غيرهم إذا كان واقع المنظمة وحقيقة الحوافز أدنى كثيراً من التوقعات، ان مشكلة التوقعات الكبيرة التي تدور في أذهان الأعضاء الجدد خصوصاً أصحاب المؤهلات الجامعية العالية تواجه كثيراً من المنظمات المعاصرة، خصوصاً في الدول الصناعية المتقدمة. وتتعاظم تلك المشكلة حينما تبتعد التوقعات كثيراً عن الواقع.</a:t>
            </a:r>
          </a:p>
        </p:txBody>
      </p:sp>
    </p:spTree>
    <p:extLst>
      <p:ext uri="{BB962C8B-B14F-4D97-AF65-F5344CB8AC3E}">
        <p14:creationId xmlns:p14="http://schemas.microsoft.com/office/powerpoint/2010/main" val="750306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1925" y="356461"/>
            <a:ext cx="10822687" cy="6028841"/>
          </a:xfrm>
        </p:spPr>
        <p:txBody>
          <a:bodyPr>
            <a:normAutofit/>
          </a:bodyPr>
          <a:lstStyle/>
          <a:p>
            <a:endParaRPr lang="ar-IQ" sz="2400" b="1" dirty="0" smtClean="0"/>
          </a:p>
          <a:p>
            <a:endParaRPr lang="ar-IQ" sz="2400" b="1" dirty="0"/>
          </a:p>
          <a:p>
            <a:endParaRPr lang="ar-IQ" sz="2400" b="1" dirty="0" smtClean="0"/>
          </a:p>
          <a:p>
            <a:r>
              <a:rPr lang="ar-IQ" sz="2400" b="1" dirty="0" smtClean="0"/>
              <a:t>ويحدث </a:t>
            </a:r>
            <a:r>
              <a:rPr lang="ar-IQ" sz="2400" b="1" dirty="0"/>
              <a:t>ذلك عادة في بداية تسلم العمل والمباشرة في الوظيفة. ومن المؤكد أن المنظمات تحاول أن تقرب تلك التوقعات من واقعها الحقيقي، وتطرح صورتها على الراغبين في الوظيفة قبل التوظف بشكل مقارب للواقع لتحقيق رضا أعلى بين القادمين الجدد من المنظمات التي تبالغ في تجميل وتلطيف ما تقدمه من معلومات دعائية عن ظروفها وطبيعة العمل فيها. ولكي تدعم ثقة المتقدمين للعمل في المنظمة التي تمنحهم الوظيفة توازن ما تمنحه المنظمة إياهم من معلومات متوازنة تتضمن الإيجابيات والسلبيات بدلاً من اقتصارها على الإيجابيات. وبالعكس حين تخفي النشرات الدعائية للمنظمات ما فيها من سلبيات فأن القادمين الجدد فيها يظهرون تذمراً أكبر من ظروف العمل قياساً بالموظفين في المنظمات التي تكشف نشراتها عن واقعها بسلبياته وإيجابياته.</a:t>
            </a:r>
          </a:p>
        </p:txBody>
      </p:sp>
    </p:spTree>
    <p:extLst>
      <p:ext uri="{BB962C8B-B14F-4D97-AF65-F5344CB8AC3E}">
        <p14:creationId xmlns:p14="http://schemas.microsoft.com/office/powerpoint/2010/main" val="450596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6427" y="340963"/>
            <a:ext cx="10838185" cy="6059837"/>
          </a:xfrm>
        </p:spPr>
        <p:txBody>
          <a:bodyPr/>
          <a:lstStyle/>
          <a:p>
            <a:endParaRPr lang="ar-IQ" sz="2400" b="1" dirty="0"/>
          </a:p>
          <a:p>
            <a:endParaRPr lang="ar-IQ" sz="2400" b="1" dirty="0" smtClean="0"/>
          </a:p>
          <a:p>
            <a:r>
              <a:rPr lang="ar-IQ" sz="2400" b="1" dirty="0" smtClean="0"/>
              <a:t>توقعات </a:t>
            </a:r>
            <a:r>
              <a:rPr lang="ar-IQ" sz="2400" b="1" dirty="0"/>
              <a:t>المنظمة:</a:t>
            </a:r>
          </a:p>
          <a:p>
            <a:r>
              <a:rPr lang="ar-IQ" sz="2400" b="1" dirty="0"/>
              <a:t>	تظهر مشكلات تنظيمية أخرى حينما نشرع في مناقشة توقعات المنظمات حول كوادرها الوظيفية القادمة اليها حديثاً. وكما تكون للأفراد في المنظمات طموحات وآمال تعبر عنها توقعاتهم، كذلك تراود المنظمات آمالها وتوقعاتها حول كوادرها ومتطلبات نجاحها وتقدمها. لكن توقعات المنظمات لا تقتصر على الإيجابيات والانجازات المشرقة التي تتطلع اليها، بل وتتضمن السلبيات والصعوبات التي قد تواجهها في أي وقت.</a:t>
            </a:r>
          </a:p>
        </p:txBody>
      </p:sp>
    </p:spTree>
    <p:extLst>
      <p:ext uri="{BB962C8B-B14F-4D97-AF65-F5344CB8AC3E}">
        <p14:creationId xmlns:p14="http://schemas.microsoft.com/office/powerpoint/2010/main" val="16490357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1239</Words>
  <Application>Microsoft Office PowerPoint</Application>
  <PresentationFormat>ملء الشاشة</PresentationFormat>
  <Paragraphs>55</Paragraphs>
  <Slides>15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15</vt:i4>
      </vt:variant>
    </vt:vector>
  </HeadingPairs>
  <TitlesOfParts>
    <vt:vector size="20" baseType="lpstr">
      <vt:lpstr>Arial</vt:lpstr>
      <vt:lpstr>Century Gothic</vt:lpstr>
      <vt:lpstr>Tahoma</vt:lpstr>
      <vt:lpstr>Wingdings 3</vt:lpstr>
      <vt:lpstr>Wisp</vt:lpstr>
      <vt:lpstr>المحاضرة السادسة عشرة: وضعية وتوقعات العضو التنظيمي المستجد: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عشرة: وضعية وتوقعات العضو التنظيمي المستجد: المادة: علم اجتماع التنظيم أستاذ المادة: د. رباح احمد مهدي</dc:title>
  <dc:creator>F1</dc:creator>
  <cp:lastModifiedBy>F1</cp:lastModifiedBy>
  <cp:revision>17</cp:revision>
  <dcterms:created xsi:type="dcterms:W3CDTF">2018-01-30T17:39:51Z</dcterms:created>
  <dcterms:modified xsi:type="dcterms:W3CDTF">2018-01-30T18:09:55Z</dcterms:modified>
</cp:coreProperties>
</file>