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1/12/2018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03764" y="1053885"/>
            <a:ext cx="11388968" cy="3843580"/>
          </a:xfrm>
        </p:spPr>
        <p:txBody>
          <a:bodyPr/>
          <a:lstStyle/>
          <a:p>
            <a:pPr algn="r"/>
            <a:r>
              <a:rPr lang="ar-IQ" dirty="0"/>
              <a:t>المحاضرة الأولى: نشأة علم اجتماع التنظيم</a:t>
            </a:r>
            <a:br>
              <a:rPr lang="ar-IQ" dirty="0"/>
            </a:br>
            <a:r>
              <a:rPr lang="ar-IQ" dirty="0"/>
              <a:t>المادة: علم اجتماع التنظيم</a:t>
            </a:r>
            <a:br>
              <a:rPr lang="ar-IQ" dirty="0"/>
            </a:br>
            <a:r>
              <a:rPr lang="ar-IQ" dirty="0"/>
              <a:t>أستاذ المادة: د. رباح احمد مهدي</a:t>
            </a:r>
          </a:p>
        </p:txBody>
      </p:sp>
    </p:spTree>
    <p:extLst>
      <p:ext uri="{BB962C8B-B14F-4D97-AF65-F5344CB8AC3E}">
        <p14:creationId xmlns:p14="http://schemas.microsoft.com/office/powerpoint/2010/main" val="974618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3471" y="309966"/>
            <a:ext cx="11732217" cy="6354305"/>
          </a:xfrm>
        </p:spPr>
        <p:txBody>
          <a:bodyPr/>
          <a:lstStyle/>
          <a:p>
            <a:r>
              <a:rPr lang="ar-IQ" b="1" dirty="0"/>
              <a:t>الواقع ان علم اجتماع التنظيم </a:t>
            </a:r>
            <a:r>
              <a:rPr lang="en-US" b="1" dirty="0"/>
              <a:t>Sociology of organization </a:t>
            </a:r>
            <a:r>
              <a:rPr lang="ar-IQ" b="1" dirty="0"/>
              <a:t>قد ارتبط في نشأته</a:t>
            </a:r>
          </a:p>
          <a:p>
            <a:r>
              <a:rPr lang="ar-IQ" b="1" dirty="0"/>
              <a:t>ارتباطاً وثيقاً بعلم الاجتماع الصناعي. ففي عام 1944 استكمل ((التون مايو)) </a:t>
            </a:r>
            <a:r>
              <a:rPr lang="en-US" b="1" dirty="0"/>
              <a:t>E. Mayo </a:t>
            </a:r>
            <a:r>
              <a:rPr lang="ar-IQ" b="1" dirty="0"/>
              <a:t>وزملاؤه دراساتهم التي قاموا بإجرائها في عدة تنظيمات صناعية وهي: مصنع النسيج بالقرب من فيلادلفيا، ومصانع الطائرات في جنوب كاليفورنيا، ومصنع المعادن، ومصانع ((ها وثورن)) </a:t>
            </a:r>
            <a:r>
              <a:rPr lang="en-US" b="1" dirty="0"/>
              <a:t>Hawthorne </a:t>
            </a:r>
            <a:r>
              <a:rPr lang="ar-IQ" b="1" dirty="0"/>
              <a:t>لإنتاج معدات التليفونات التابعة لشركة ((ويسترن إلكتريك)) </a:t>
            </a:r>
            <a:r>
              <a:rPr lang="en-US" b="1" dirty="0"/>
              <a:t>Western Electric </a:t>
            </a:r>
            <a:r>
              <a:rPr lang="ar-IQ" b="1" dirty="0"/>
              <a:t>الموجودة في مدينة شيكاغو بالولايات المتحدة.</a:t>
            </a:r>
          </a:p>
          <a:p>
            <a:r>
              <a:rPr lang="ar-IQ" b="1" dirty="0"/>
              <a:t>	وبعد استكمال هذه الدراسات السالفة الذكر، بدأ العلماء في تطبيق نتائج دراستهم داخل تنظيمات العمل المختلفة. وقد اتسعت مجالات البحوث لتشمل دراسة المجالات التجارية، والمستشفيات، والنقابات، والمصالح الحكومية، والسجون، والمكتبات العامة، والمناجم، وغير ذلك من تنظيمات العمل المختلفة. وقد ترتب على تراكم قدر كبير من المعلومات عن التنظيمات المختلفة ظهور علم اجتماع التنظيم على الاساس الذي سبق أن وضعه علم الاجتماع الصناعي.</a:t>
            </a:r>
          </a:p>
          <a:p>
            <a:endParaRPr lang="ar-IQ" b="1" dirty="0"/>
          </a:p>
        </p:txBody>
      </p:sp>
    </p:spTree>
    <p:extLst>
      <p:ext uri="{BB962C8B-B14F-4D97-AF65-F5344CB8AC3E}">
        <p14:creationId xmlns:p14="http://schemas.microsoft.com/office/powerpoint/2010/main" val="2403867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294468"/>
            <a:ext cx="11233985" cy="6292312"/>
          </a:xfrm>
        </p:spPr>
        <p:txBody>
          <a:bodyPr/>
          <a:lstStyle/>
          <a:p>
            <a:r>
              <a:rPr lang="ar-IQ" b="1" dirty="0"/>
              <a:t>ومن العوامل التي ساعدت على نشأة علم اجتماع التنظيم، اتساع نطاق النمو التنظيمي في العصر الحديث، الذي يمكن أن يمكن أن يطلق عليه عصر التنظيمات، مما جعل ((روبرت </a:t>
            </a:r>
            <a:r>
              <a:rPr lang="ar-IQ" b="1" dirty="0" err="1"/>
              <a:t>بريثيوس</a:t>
            </a:r>
            <a:r>
              <a:rPr lang="ar-IQ" b="1" dirty="0"/>
              <a:t>)) </a:t>
            </a:r>
            <a:r>
              <a:rPr lang="en-US" b="1" dirty="0"/>
              <a:t>R. </a:t>
            </a:r>
            <a:r>
              <a:rPr lang="en-US" b="1" dirty="0" err="1"/>
              <a:t>Presthus</a:t>
            </a:r>
            <a:r>
              <a:rPr lang="en-US" b="1" dirty="0"/>
              <a:t> </a:t>
            </a:r>
            <a:r>
              <a:rPr lang="ar-IQ" b="1" dirty="0"/>
              <a:t>يطلق على المجتمع الحديث اسم المجتمع التنظيمي. فعلى الرغم من أن التنظيمات كانت توجد منذ آلاف السنين في مصر والصين، الا ان هذه التنظيمات قد تزايد وجودها في المجتمع الحديث، واصبحت أكبر حجماً، وأكثر تعقيداً، وأكثر فاعلية وكفاءة وعقلانية. وتشير المسميات والمصطلحات التي تستخدم للتعبير عن مفهوم التنظيم-مثل البيروقراطية، والمؤسسة، والمنظمة، والهيئة-الى غلبة الطابع التنظيمي الذي يعد أبرز سمات العصر الحديث.</a:t>
            </a:r>
          </a:p>
          <a:p>
            <a:r>
              <a:rPr lang="ar-IQ" b="1" dirty="0"/>
              <a:t>وقد تزايد اهتمام علماء الاجتماع بدراسة التنظيم بعد أن أصبح للتنظيم دور واضح في الحياة الاجتماعية، وبعد أن أصبحت التنظيمات تحيط بالإنسان منذ مولده حتى انتهاء حياته. وفي هذا الصدد، يذكر ((</a:t>
            </a:r>
            <a:r>
              <a:rPr lang="ar-IQ" b="1" dirty="0" err="1"/>
              <a:t>بريثيوس</a:t>
            </a:r>
            <a:r>
              <a:rPr lang="ar-IQ" b="1" dirty="0"/>
              <a:t>)) أن الانسان أصبح يعيش حالياً داخل أكبر تنظيم وهو الدولة، وقد ولدنا في التنظيمات، ونتكلم عن طريقها، ونقضي معظم فترات حياتنا نعمل بداخلها، ونقضي كثيراً من أوقات فراغنا وعبادتنا داخل تنظيمات محددة، وأخيراً قد تنتهي حياة الانسان في أحد هذه التنظيمات.</a:t>
            </a:r>
          </a:p>
          <a:p>
            <a:endParaRPr lang="ar-IQ" b="1" dirty="0"/>
          </a:p>
        </p:txBody>
      </p:sp>
    </p:spTree>
    <p:extLst>
      <p:ext uri="{BB962C8B-B14F-4D97-AF65-F5344CB8AC3E}">
        <p14:creationId xmlns:p14="http://schemas.microsoft.com/office/powerpoint/2010/main" val="4118642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171991" cy="5900980"/>
          </a:xfrm>
        </p:spPr>
        <p:txBody>
          <a:bodyPr/>
          <a:lstStyle/>
          <a:p>
            <a:r>
              <a:rPr lang="ar-IQ" b="1" dirty="0"/>
              <a:t>ونجد أن كثيراً من التغيرات التي تحدث داخل التنظيمات تؤدي الى ظهور مشكلات تنظيمية متعددة، مما يتطلب دراسة التغير التنظيمي والمشكلات التنظيمية الناجمة عنه. وقد أدرك علماء الاجتماع أنه بدون فهم التنظيمات وما يحدث بداخلها، والنتائج المترتبة على الحياة الاجتماعية المعاصرة ومشكلاتها. ونتيجة لتراكم قدر كبير من المعلومات عن تنظيمات العمل المختلفة واتساع نطاق النمو التنظيمي، وفاعلية الدور الذي يؤديه التنظيم في الحياة الاجتماعية، والتغيرات التي تحدث داخل التنظيمات، وما قد يترتب عليها من مشكلات تنظيمية لذلك فقد ظهرت الحاجة الى ميدان جديد من ميادين الدراسة في علم الاجتماع لدراسة التنظيمات. وقد كان لكتاب ((</a:t>
            </a:r>
            <a:r>
              <a:rPr lang="ar-IQ" b="1" dirty="0" err="1"/>
              <a:t>أميتاى</a:t>
            </a:r>
            <a:r>
              <a:rPr lang="ar-IQ" b="1" dirty="0"/>
              <a:t> </a:t>
            </a:r>
            <a:r>
              <a:rPr lang="ar-IQ" b="1" dirty="0" err="1"/>
              <a:t>إتزيونى</a:t>
            </a:r>
            <a:r>
              <a:rPr lang="ar-IQ" b="1" dirty="0"/>
              <a:t>)) </a:t>
            </a:r>
            <a:r>
              <a:rPr lang="en-US" b="1" dirty="0"/>
              <a:t>A. </a:t>
            </a:r>
            <a:r>
              <a:rPr lang="en-US" b="1" dirty="0" err="1"/>
              <a:t>Etzioni</a:t>
            </a:r>
            <a:r>
              <a:rPr lang="en-US" b="1" dirty="0"/>
              <a:t>   </a:t>
            </a:r>
            <a:r>
              <a:rPr lang="ar-IQ" b="1" dirty="0"/>
              <a:t>الذي أطلق عليه (التنظيمات الحديثة) </a:t>
            </a:r>
            <a:r>
              <a:rPr lang="en-US" b="1" dirty="0"/>
              <a:t>Modern organization </a:t>
            </a:r>
            <a:r>
              <a:rPr lang="ar-IQ" b="1" dirty="0"/>
              <a:t>الفضل في أيقاظ الفكرة الداعية الى ضرورة تخصيص ميدان من ميادين الدراسة في علم الاجتماع لدراسة التنظيمات. ويهتم ميدان علم الاجتماع التنظيم بتطبيق نظريات علم الاجتماع ومناهجه وأدواته التصورية في دراسة التنظيمات ذات الانماط المختلفة والأهداف المتباينة. ويستمد هذا الميدان أهميته من ارتباطه الوثيق بالنظرية العامة في علم الاجتماع، ومن أهمية التنظيمات كمواقع استراتيجية أو مجتمعات صغيرة، يمكن اختبار هذه النظريات في نطاقها. وتستند دراسات هذا الميدان أساسا على الأسس النظرية التي قدمها عالم الاجتماع الألماني ((ماكس فيبر)) </a:t>
            </a:r>
            <a:r>
              <a:rPr lang="en-US" b="1" dirty="0"/>
              <a:t>M. Weber </a:t>
            </a:r>
            <a:r>
              <a:rPr lang="ar-IQ" b="1" dirty="0"/>
              <a:t>في دراسته للبيروقراطية، والتحليلات الاجتماعية للقوة والسلطة في المجتمع، وكافة التعديلات التي أدخلت على نموذجه المثالي للبيروقراطية.</a:t>
            </a:r>
          </a:p>
        </p:txBody>
      </p:sp>
    </p:spTree>
    <p:extLst>
      <p:ext uri="{BB962C8B-B14F-4D97-AF65-F5344CB8AC3E}">
        <p14:creationId xmlns:p14="http://schemas.microsoft.com/office/powerpoint/2010/main" val="2401526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295978" cy="5900980"/>
          </a:xfrm>
        </p:spPr>
        <p:txBody>
          <a:bodyPr/>
          <a:lstStyle/>
          <a:p>
            <a:r>
              <a:rPr lang="ar-IQ" b="1" dirty="0"/>
              <a:t>علاقة علم اجتماع التنظيم ببعض ميادين علم الاجتماع</a:t>
            </a:r>
          </a:p>
          <a:p>
            <a:r>
              <a:rPr lang="ar-IQ" b="1" dirty="0"/>
              <a:t>أصبح من المألوف أن يدرج ضمن دراسات علم اجتماع التنظيم بعض الدراسات التي تنتمي الى بعض ميادين الدراسة في علم الاجتماع مثل علم الاجتماع الصناعي، وعلم الاجتماع المهني، وكافة الدراسات التي تتناول تنظيمات سياسية أو ثقافية أو إدارية. ويحاول هذا الميدان ان يوسع من الأطر التصورية المستخدمة فيه من خلال الالتقاء بين علوم الاقتصاد، والسياسة، وعلم النفس، والإدارة. أي أن هذا الميدان يحاول تطوير ما يسمى بمدخل العلم الاجتماعي.</a:t>
            </a:r>
          </a:p>
          <a:p>
            <a:r>
              <a:rPr lang="ar-IQ" b="1" dirty="0"/>
              <a:t>	وعلى الرغم من أن ميدان علم اجتماع التنظيم يعتبر من الميادين المستقلة نسبياً في علم الاجتماع الا أن هناك درجة من التقارب والاعتماد المتبادل بين هذا الميدان وغيره من ميادين الدراسة في علم الاجتماع، وخاصة ميداني علم الاجتماع الصناعي وعلم الاجتماع المهني. وقد أدى هذا التقارب الى أن قامت الجمعية الدولية لعلم الاجتماع بوضع هذه الميادين الثلاثة وثيقة الصلة بعضها ببعض تحت عنوان (العمل والتنظيمات) , كما نجد أن هناك اتجاهاً قوياً بأن تضم هذه الميادين الثلاثة تحت عنوان علم اجتماع التنظيم.</a:t>
            </a:r>
          </a:p>
          <a:p>
            <a:endParaRPr lang="ar-IQ" b="1" dirty="0"/>
          </a:p>
        </p:txBody>
      </p:sp>
    </p:spTree>
    <p:extLst>
      <p:ext uri="{BB962C8B-B14F-4D97-AF65-F5344CB8AC3E}">
        <p14:creationId xmlns:p14="http://schemas.microsoft.com/office/powerpoint/2010/main" val="1898930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3471" y="387458"/>
            <a:ext cx="11763213" cy="6230318"/>
          </a:xfrm>
        </p:spPr>
        <p:txBody>
          <a:bodyPr/>
          <a:lstStyle/>
          <a:p>
            <a:r>
              <a:rPr lang="ar-IQ" b="1" dirty="0"/>
              <a:t>ولا شك أن هناك تداخلاً واضحاً بين ميداني علم الاجتماع الصناعي وعلم اجتماع التنظيم. ويبدو التداخل من خلال بعض التعريفات التي وضعها العلماء لعلم الاجتماع الصناعي، وعلم سبيل المثال نجد ((سميث)) </a:t>
            </a:r>
            <a:r>
              <a:rPr lang="en-US" b="1" dirty="0"/>
              <a:t>J. H. Smith </a:t>
            </a:r>
            <a:r>
              <a:rPr lang="ar-IQ" b="1" dirty="0"/>
              <a:t>يعرف علم الاجتماع الصناعي بأنه دراسة العلاقات الاجتماعية داخل المصانع والمنظمات الى جانب دراسة التأثير المتبادل بينها وبين المجتمع المحلي. ونلاحظ أن هذا التعريف يجعل ميدان علم الاجتماع الصناعي أكثر شمولاً واتساعاً، بحيث يشمل دراسة العلاقات الاجتماعية داخل جميع التنظيمات الصناعية وغير الصناعية. كما يرى بعض العلماء-مثل ((</a:t>
            </a:r>
            <a:r>
              <a:rPr lang="ar-IQ" b="1" dirty="0" err="1"/>
              <a:t>إتزيونى</a:t>
            </a:r>
            <a:r>
              <a:rPr lang="ar-IQ" b="1" dirty="0"/>
              <a:t>)) </a:t>
            </a:r>
            <a:r>
              <a:rPr lang="en-US" b="1" dirty="0"/>
              <a:t>A. </a:t>
            </a:r>
            <a:r>
              <a:rPr lang="en-US" b="1" dirty="0" err="1"/>
              <a:t>Etzioni</a:t>
            </a:r>
            <a:r>
              <a:rPr lang="en-US" b="1" dirty="0"/>
              <a:t> </a:t>
            </a:r>
            <a:r>
              <a:rPr lang="ar-IQ" b="1" dirty="0"/>
              <a:t>أنه يمكن اعتبار علم الاجتماع الصناعي فرعاً من علم اجتماع التنظيم، وذلك على اعتبار ان النظرية التنظيمية على درجة عالية من النمو والتكامل بحيث تصلح كموجه للبحوث التي تجري على التنظيمات الصناعية.</a:t>
            </a:r>
          </a:p>
          <a:p>
            <a:r>
              <a:rPr lang="ar-IQ" b="1" dirty="0"/>
              <a:t>	وعلى الرغم من صعوبة الفصل بين ميداني علم اجتماع التنظيم وعلم الاجتماع الصناعي، يرى العالمان ((ميللر)) </a:t>
            </a:r>
            <a:r>
              <a:rPr lang="en-US" b="1" dirty="0"/>
              <a:t>D. C. Miller </a:t>
            </a:r>
            <a:r>
              <a:rPr lang="ar-IQ" b="1" dirty="0"/>
              <a:t>و ((فورم)) </a:t>
            </a:r>
            <a:r>
              <a:rPr lang="en-US" b="1" dirty="0"/>
              <a:t>W. H. Form </a:t>
            </a:r>
            <a:r>
              <a:rPr lang="ar-IQ" b="1" dirty="0"/>
              <a:t>ان علماء اجتماع التنظيم كانوا يوجهون أكثر اهتمامهم نحو دراسة بعض أنماط من التنظيمات مثل المصانع، والبنوك، والتنظيمات التي تحقق منفعة عامة. ومن الناحية التاريخية، نجد أن علماء الاجتماع الصناعي كانوا يهتمون بدراسة الأبنية الداخلية لتنظيمات العمل والعمليات الاجتماعية التي تحدث في هذه الأبنية بينما نجد علماء اجتماع التنظيم يهتمون بإجراء الدراسة المقارنة للتنظيمات الرسمية, وذلك بهدف التعرف على مدى التشابه أو الاختلاف بين مختلف أنماط تنظيمات العمل. إلا أنه لا يزال هناك خلاف حول مدى قدرة المداخل النظرية المختلفة في دراسة التنظيم على تقديم أطار يصلح للتحليل التنظيمي المقارن يشمل تنظيمات العمل وغيرها. </a:t>
            </a:r>
          </a:p>
          <a:p>
            <a:endParaRPr lang="ar-IQ" b="1" dirty="0"/>
          </a:p>
        </p:txBody>
      </p:sp>
    </p:spTree>
    <p:extLst>
      <p:ext uri="{BB962C8B-B14F-4D97-AF65-F5344CB8AC3E}">
        <p14:creationId xmlns:p14="http://schemas.microsoft.com/office/powerpoint/2010/main" val="2462923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340964"/>
            <a:ext cx="11249483" cy="6214820"/>
          </a:xfrm>
        </p:spPr>
        <p:txBody>
          <a:bodyPr/>
          <a:lstStyle/>
          <a:p>
            <a:r>
              <a:rPr lang="ar-IQ" b="1" dirty="0"/>
              <a:t>وكذلك نجد أن هناك درجة من التقارب والاعتماد المتبادل بين علم اجتماع التنظيم وعلم الاجتماع المهني </a:t>
            </a:r>
            <a:r>
              <a:rPr lang="en-US" b="1" dirty="0"/>
              <a:t>Occupational Sociology </a:t>
            </a:r>
            <a:r>
              <a:rPr lang="ar-IQ" b="1" dirty="0"/>
              <a:t>مما جعل الجمعية الامريكية لعلم الاجتماع </a:t>
            </a:r>
            <a:r>
              <a:rPr lang="en-US" b="1" dirty="0"/>
              <a:t>The American Sociological Association </a:t>
            </a:r>
            <a:r>
              <a:rPr lang="ar-IQ" b="1" dirty="0"/>
              <a:t>تخصص قسماً مستقلاً للتنظيمات والمهن. وقد يكون هذا التداخل ناجماً عن أن علم الاجتماع المهني يشكل كما يرى العالمان ((</a:t>
            </a:r>
            <a:r>
              <a:rPr lang="ar-IQ" b="1" dirty="0" err="1"/>
              <a:t>نوسو</a:t>
            </a:r>
            <a:r>
              <a:rPr lang="ar-IQ" b="1" dirty="0"/>
              <a:t>)) </a:t>
            </a:r>
            <a:r>
              <a:rPr lang="en-US" b="1" dirty="0"/>
              <a:t>S. Noso </a:t>
            </a:r>
            <a:r>
              <a:rPr lang="ar-IQ" b="1" dirty="0"/>
              <a:t>و ((فورم)) </a:t>
            </a:r>
            <a:r>
              <a:rPr lang="en-US" b="1" dirty="0"/>
              <a:t>W. H. Form </a:t>
            </a:r>
            <a:r>
              <a:rPr lang="ar-IQ" b="1" dirty="0"/>
              <a:t>مجالاً فرعياً مستقلاً داخل علم الاجتماع الصناعي. ويهتم علم الاجتماع المهني بدراسة خمسة موضوعات أساسية هي: دراسة المهن الفردية، ودراسة البناء المهني، ودراسة العلاقة بين المهن الفردية أو البناء المهني وبين الجوانب العامة للبناء الاجتماعي، ودراسة العلاقة بين العمل وبين الظواهر الاجتماعية مثل وقت الفراغ والتقاعد والبطالة، وأخيراً دراسة احدى المهن لإلقاء الضوء على احدى مشكلات المجتمع. </a:t>
            </a:r>
          </a:p>
          <a:p>
            <a:r>
              <a:rPr lang="ar-IQ" b="1" dirty="0"/>
              <a:t>	</a:t>
            </a:r>
          </a:p>
        </p:txBody>
      </p:sp>
    </p:spTree>
    <p:extLst>
      <p:ext uri="{BB962C8B-B14F-4D97-AF65-F5344CB8AC3E}">
        <p14:creationId xmlns:p14="http://schemas.microsoft.com/office/powerpoint/2010/main" val="636918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8488" y="263471"/>
            <a:ext cx="11887200" cy="6323309"/>
          </a:xfrm>
        </p:spPr>
        <p:txBody>
          <a:bodyPr/>
          <a:lstStyle/>
          <a:p>
            <a:r>
              <a:rPr lang="ar-IQ" sz="2400" b="1" dirty="0"/>
              <a:t>وعلى الرغم من هذا الارتباط الواضح بين علم الاجتماع المهني وبين علم الاجتماع الصناعي ألا أنه يمكن النظر الى ميدان علم الاجتماع المهني على اعتبار انه يمثل ميداناً مستقلاً عن البحث في علم الاجتماع الصناعي. ويتحدد محور اهتمام علم الاجتماع المهني بدراسة العمل كظاهرة اجتماعية تنتشر في كافة المجتمعات الانسانية البسيطة والمركبة، ولا يقتصر على دراسة العمل في المجتمع الصناعي فقط. ذلك أن علم الاجتماع المهني يهتم بدراسة عدد كبير من المهن التي لا يتضمنها </a:t>
            </a:r>
            <a:r>
              <a:rPr lang="ar-IQ" sz="2400" b="1" dirty="0" smtClean="0"/>
              <a:t>المجال </a:t>
            </a:r>
            <a:r>
              <a:rPr lang="ar-IQ" sz="2400" b="1" dirty="0"/>
              <a:t>الصناعي مثل مهنة الأطباء والمدرسين وعمال الزراعة.</a:t>
            </a:r>
          </a:p>
          <a:p>
            <a:endParaRPr lang="ar-IQ" dirty="0"/>
          </a:p>
        </p:txBody>
      </p:sp>
    </p:spTree>
    <p:extLst>
      <p:ext uri="{BB962C8B-B14F-4D97-AF65-F5344CB8AC3E}">
        <p14:creationId xmlns:p14="http://schemas.microsoft.com/office/powerpoint/2010/main" val="996858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9966" y="418454"/>
            <a:ext cx="11577234" cy="6090834"/>
          </a:xfrm>
        </p:spPr>
        <p:txBody>
          <a:bodyPr/>
          <a:lstStyle/>
          <a:p>
            <a:r>
              <a:rPr lang="ar-IQ" b="1" dirty="0"/>
              <a:t>كما يرتبط علم الاجتماع المهني بدراسات علم اجتماع التنظيم، حيث تتجسد تنظيمات العمل في شكل التنظيمات البيروقراطية التي أصبحت من أهم موضوعات الدراسة في علم اجتماع التنظيم، الا ان تركيز عالم الاجتماع المهني يتحدد في النظر الى الادوار المهنية داخل التنظيمات الاجتماعية كوحدات ترتبط بالنسق الاجتماعي العام.</a:t>
            </a:r>
          </a:p>
          <a:p>
            <a:r>
              <a:rPr lang="ar-IQ" b="1" dirty="0"/>
              <a:t>	ويهتم عالم اجتماع التنظيم بالأسلوب الذي تترابط به المهن بهدف وضع إطار الهيكل التنظيمي للبناء الاجتماعي والعمل على تحقيق التكيف بين الأهداف المتغيرة وظواهر الصراع التي قد تنشأ خلال مرحلة التكيف للأوضاع الجديدة. </a:t>
            </a:r>
          </a:p>
          <a:p>
            <a:r>
              <a:rPr lang="ar-IQ" b="1" dirty="0"/>
              <a:t>	وفي ضوء ما سبق، يمكن القول بأنه يمكن اعتبار علم اجتماع التنظيم أحد الميادين المستقلة نسبياً في علم الاجتماع، وذلك على الرغم من وجود الارتباط الواضح والاعتماد المتبادل بين هذا الميدان وبين غيره من ميادين الدراسة في علم الاجتماع، وخاصة ميداني علم الاجتماع الصناعي وعلم الاجتماع المهني.</a:t>
            </a:r>
          </a:p>
          <a:p>
            <a:endParaRPr lang="ar-IQ" b="1" dirty="0"/>
          </a:p>
        </p:txBody>
      </p:sp>
    </p:spTree>
    <p:extLst>
      <p:ext uri="{BB962C8B-B14F-4D97-AF65-F5344CB8AC3E}">
        <p14:creationId xmlns:p14="http://schemas.microsoft.com/office/powerpoint/2010/main" val="1802095646"/>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13</TotalTime>
  <Words>983</Words>
  <Application>Microsoft Office PowerPoint</Application>
  <PresentationFormat>ملء الشاشة</PresentationFormat>
  <Paragraphs>18</Paragraphs>
  <Slides>9</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9</vt:i4>
      </vt:variant>
    </vt:vector>
  </HeadingPairs>
  <TitlesOfParts>
    <vt:vector size="13" baseType="lpstr">
      <vt:lpstr>Century Gothic</vt:lpstr>
      <vt:lpstr>Tahoma</vt:lpstr>
      <vt:lpstr>Wingdings 3</vt:lpstr>
      <vt:lpstr>شريحة</vt:lpstr>
      <vt:lpstr>المحاضرة الأولى: نشأة علم اجتماع التنظيم المادة: علم اجتماع التنظيم أستاذ المادة: د. رباح احمد مهدي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الأولى: نشأة علم اجتماع التنظيم المادة: علم اجتماع التنظيم أستاذ المادة: د. رباح احمد مهدي</dc:title>
  <dc:creator>F1</dc:creator>
  <cp:lastModifiedBy>F1</cp:lastModifiedBy>
  <cp:revision>9</cp:revision>
  <dcterms:created xsi:type="dcterms:W3CDTF">2018-01-12T14:24:59Z</dcterms:created>
  <dcterms:modified xsi:type="dcterms:W3CDTF">2018-01-12T14:38:50Z</dcterms:modified>
</cp:coreProperties>
</file>