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2391508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920476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E988BB-E1F2-4713-912E-F5290152CD61}"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9849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3092850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E988BB-E1F2-4713-912E-F5290152CD61}"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909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251245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002471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34810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3231673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31740F2-AB04-4799-997B-E58FD42F0737}" type="datetimeFigureOut">
              <a:rPr lang="ar-IQ" smtClean="0"/>
              <a:t>25/04/1439</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57818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2532360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31740F2-AB04-4799-997B-E58FD42F0737}" type="datetimeFigureOut">
              <a:rPr lang="ar-IQ" smtClean="0"/>
              <a:t>25/04/1439</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79811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31740F2-AB04-4799-997B-E58FD42F0737}" type="datetimeFigureOut">
              <a:rPr lang="ar-IQ" smtClean="0"/>
              <a:t>25/04/1439</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238051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740F2-AB04-4799-997B-E58FD42F0737}" type="datetimeFigureOut">
              <a:rPr lang="ar-IQ" smtClean="0"/>
              <a:t>25/04/1439</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2484733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1931707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31740F2-AB04-4799-997B-E58FD42F0737}" type="datetimeFigureOut">
              <a:rPr lang="ar-IQ" smtClean="0"/>
              <a:t>25/04/1439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E988BB-E1F2-4713-912E-F5290152CD61}" type="slidenum">
              <a:rPr lang="ar-IQ" smtClean="0"/>
              <a:t>‹#›</a:t>
            </a:fld>
            <a:endParaRPr lang="ar-IQ"/>
          </a:p>
        </p:txBody>
      </p:sp>
    </p:spTree>
    <p:extLst>
      <p:ext uri="{BB962C8B-B14F-4D97-AF65-F5344CB8AC3E}">
        <p14:creationId xmlns:p14="http://schemas.microsoft.com/office/powerpoint/2010/main" val="2913141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1740F2-AB04-4799-997B-E58FD42F0737}" type="datetimeFigureOut">
              <a:rPr lang="ar-IQ" smtClean="0"/>
              <a:t>25/04/1439</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DE988BB-E1F2-4713-912E-F5290152CD61}" type="slidenum">
              <a:rPr lang="ar-IQ" smtClean="0"/>
              <a:t>‹#›</a:t>
            </a:fld>
            <a:endParaRPr lang="ar-IQ"/>
          </a:p>
        </p:txBody>
      </p:sp>
    </p:spTree>
    <p:extLst>
      <p:ext uri="{BB962C8B-B14F-4D97-AF65-F5344CB8AC3E}">
        <p14:creationId xmlns:p14="http://schemas.microsoft.com/office/powerpoint/2010/main" val="295543835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3914586"/>
          </a:xfrm>
        </p:spPr>
        <p:txBody>
          <a:bodyPr>
            <a:normAutofit fontScale="90000"/>
          </a:bodyPr>
          <a:lstStyle/>
          <a:p>
            <a:r>
              <a:rPr lang="ar-IQ" dirty="0" smtClean="0"/>
              <a:t>المحاضرة الثانية: مفهوم التنظيم: </a:t>
            </a:r>
            <a:br>
              <a:rPr lang="ar-IQ" dirty="0" smtClean="0"/>
            </a:br>
            <a:r>
              <a:rPr lang="ar-IQ" dirty="0" smtClean="0"/>
              <a:t>المادة: علم اجتماع التنظيم</a:t>
            </a:r>
            <a:br>
              <a:rPr lang="ar-IQ" dirty="0" smtClean="0"/>
            </a:br>
            <a:r>
              <a:rPr lang="ar-IQ" dirty="0" smtClean="0"/>
              <a:t>أستاذ المادة: د. رباح احمد مهدي</a:t>
            </a:r>
            <a:br>
              <a:rPr lang="ar-IQ" dirty="0" smtClean="0"/>
            </a:br>
            <a:endParaRPr lang="ar-IQ" dirty="0"/>
          </a:p>
        </p:txBody>
      </p:sp>
    </p:spTree>
    <p:extLst>
      <p:ext uri="{BB962C8B-B14F-4D97-AF65-F5344CB8AC3E}">
        <p14:creationId xmlns:p14="http://schemas.microsoft.com/office/powerpoint/2010/main" val="279732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9212" y="805912"/>
            <a:ext cx="8915400" cy="5105310"/>
          </a:xfrm>
        </p:spPr>
        <p:txBody>
          <a:bodyPr>
            <a:normAutofit/>
          </a:bodyPr>
          <a:lstStyle/>
          <a:p>
            <a:r>
              <a:rPr lang="ar-IQ" sz="2000" b="1" dirty="0"/>
              <a:t>وسوف نعرض فيما يلي لأربعة أنواع من التصنيفات التي تم اختيارها على أساس أهميتها وفائدتها بالنسبة لتحليل التنظيمات واجراء الدراسات المقارنة. فقد حاولت هذه التصنيفات الوصول الى تعميمات تتعلق بجميع التنظيمات، وساعدت على فهم كافة التنظيمات عن طريق تصنيفها.</a:t>
            </a:r>
          </a:p>
          <a:p>
            <a:r>
              <a:rPr lang="ar-IQ" sz="2000" b="1" dirty="0"/>
              <a:t>(أ‌)	تصنيف التنظيمات على أساس علاقات الامتثال: </a:t>
            </a:r>
          </a:p>
          <a:p>
            <a:r>
              <a:rPr lang="ar-IQ" sz="2000" b="1" dirty="0"/>
              <a:t>وفي هذا الصدد، نجد أن ((</a:t>
            </a:r>
            <a:r>
              <a:rPr lang="ar-IQ" sz="2000" b="1" dirty="0" err="1"/>
              <a:t>إتزيونى</a:t>
            </a:r>
            <a:r>
              <a:rPr lang="ar-IQ" sz="2000" b="1" dirty="0"/>
              <a:t>)) </a:t>
            </a:r>
            <a:r>
              <a:rPr lang="en-US" sz="2000" b="1" dirty="0"/>
              <a:t>A. </a:t>
            </a:r>
            <a:r>
              <a:rPr lang="en-US" sz="2000" b="1" dirty="0" err="1"/>
              <a:t>Etzioni</a:t>
            </a:r>
            <a:r>
              <a:rPr lang="en-US" sz="2000" b="1" dirty="0"/>
              <a:t> </a:t>
            </a:r>
            <a:r>
              <a:rPr lang="ar-IQ" sz="2000" b="1" dirty="0"/>
              <a:t>قد وضع نموذجاً لتصنيف التنظيمات على أساس علاقات الامتثال </a:t>
            </a:r>
            <a:r>
              <a:rPr lang="en-US" sz="2000" b="1" dirty="0"/>
              <a:t>Compliance </a:t>
            </a:r>
            <a:r>
              <a:rPr lang="ar-IQ" sz="2000" b="1" dirty="0"/>
              <a:t>أي على أساس الطريقة التي يتصرف بها أعضاء المستوى التنظيمي الأدنى في مواجهة داخل التنظيم.</a:t>
            </a:r>
          </a:p>
          <a:p>
            <a:endParaRPr lang="ar-IQ" sz="2000" b="1" dirty="0"/>
          </a:p>
        </p:txBody>
      </p:sp>
    </p:spTree>
    <p:extLst>
      <p:ext uri="{BB962C8B-B14F-4D97-AF65-F5344CB8AC3E}">
        <p14:creationId xmlns:p14="http://schemas.microsoft.com/office/powerpoint/2010/main" val="292348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sz="2000" b="1" dirty="0"/>
              <a:t>ويرى </a:t>
            </a:r>
            <a:r>
              <a:rPr lang="ar-IQ" sz="2000" b="1" dirty="0" err="1"/>
              <a:t>إتزيونى</a:t>
            </a:r>
            <a:r>
              <a:rPr lang="ar-IQ" sz="2000" b="1" dirty="0"/>
              <a:t> أن هناك ثلاثة أنماط من السلطة يقابلها ثلاثة أنماط من الامتثال، فهناك نمط السلطة القهرية الذي يستخدم العقاب البدني ويقابله نمط الامتثال </a:t>
            </a:r>
            <a:r>
              <a:rPr lang="ar-IQ" sz="2000" b="1" dirty="0" err="1"/>
              <a:t>الاغترابي</a:t>
            </a:r>
            <a:r>
              <a:rPr lang="ar-IQ" sz="2000" b="1" dirty="0"/>
              <a:t>، وهناك نمط السلطة الذي يستخدم المكافآت ويقابله نمط الامتثال الحسابي أو النفعي، وأخيراً هناك نمط السلطة الذي يستخدم الاقناع والمكافآت الرمزية ويقابله نمط الامتثال الأخلاقي. وهذه الأشكال الثلاثة من علاقات الامتثال هي الأشكال الشائعة التي يتكرر حدوثها من الناحية العملية بالنسبة لغيرها من علاقات الامتثال.</a:t>
            </a:r>
          </a:p>
          <a:p>
            <a:endParaRPr lang="ar-IQ" dirty="0"/>
          </a:p>
        </p:txBody>
      </p:sp>
    </p:spTree>
    <p:extLst>
      <p:ext uri="{BB962C8B-B14F-4D97-AF65-F5344CB8AC3E}">
        <p14:creationId xmlns:p14="http://schemas.microsoft.com/office/powerpoint/2010/main" val="2648070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38386" y="712922"/>
            <a:ext cx="10466226" cy="5253925"/>
          </a:xfrm>
        </p:spPr>
        <p:txBody>
          <a:bodyPr/>
          <a:lstStyle/>
          <a:p>
            <a:endParaRPr lang="ar-IQ" b="1" dirty="0" smtClean="0"/>
          </a:p>
          <a:p>
            <a:endParaRPr lang="ar-IQ" b="1" dirty="0"/>
          </a:p>
          <a:p>
            <a:r>
              <a:rPr lang="ar-IQ" b="1" dirty="0" smtClean="0"/>
              <a:t>وفي </a:t>
            </a:r>
            <a:r>
              <a:rPr lang="ar-IQ" b="1" dirty="0"/>
              <a:t>ضوء ما سبق، قام ((</a:t>
            </a:r>
            <a:r>
              <a:rPr lang="ar-IQ" b="1" dirty="0" err="1"/>
              <a:t>إتزيوني</a:t>
            </a:r>
            <a:r>
              <a:rPr lang="ar-IQ" b="1" dirty="0"/>
              <a:t>)) بتصنيف التنظيمات حسب علاقات الامتثال الى ثلاثة أنماط على النحو التالي:</a:t>
            </a:r>
          </a:p>
          <a:p>
            <a:r>
              <a:rPr lang="ar-IQ" b="1" dirty="0"/>
              <a:t>أولاً-التنظيمات القهرية أو الملزمة </a:t>
            </a:r>
            <a:r>
              <a:rPr lang="en-US" b="1" dirty="0"/>
              <a:t>Coercive organizations: </a:t>
            </a:r>
            <a:r>
              <a:rPr lang="ar-IQ" b="1" dirty="0"/>
              <a:t>وهي تلك التنظيمات التي تفرض العضوية فيها على الأفراد بالقوة، ومن أمثلة هذه التنظيمات السجون والمستشفيات العقلية.</a:t>
            </a:r>
          </a:p>
          <a:p>
            <a:r>
              <a:rPr lang="ar-IQ" b="1" dirty="0"/>
              <a:t>ثانياً-التنظيمات النفعية</a:t>
            </a:r>
            <a:r>
              <a:rPr lang="en-US" b="1" dirty="0"/>
              <a:t>Utilitarian organization: </a:t>
            </a:r>
            <a:r>
              <a:rPr lang="ar-IQ" b="1" dirty="0"/>
              <a:t>وهي تلك التنظيمات التي يتم أنشاؤها من أجل تحقيق أهداف وفوائد عملية، ومن أمثلتها التنظيمات الصناعية، والتجارية، والجامعات.</a:t>
            </a:r>
          </a:p>
          <a:p>
            <a:r>
              <a:rPr lang="ar-IQ" b="1" dirty="0"/>
              <a:t>ثالثاُ-التنظيمات الاختيارية: </a:t>
            </a:r>
            <a:r>
              <a:rPr lang="en-US" b="1" dirty="0"/>
              <a:t>Voluntary organizations </a:t>
            </a:r>
            <a:r>
              <a:rPr lang="ar-IQ" b="1" dirty="0"/>
              <a:t>وهي تلك التنظيمات التي يلتحق بها الأفراد باختيارهم ويتركونها بإرادتهم الحرة، ومن أمثلة هذه التنظيمات، النوادي، ودور العبادة، ونلاحظ أن التنظيمات النفعية تقع في مركز متوسط بين التنظيمات القهرية والتنظيمات الاختيارية، وذلك نظراً لان العضوية في هذه التنظيمات لا تعتبر إجبارية تماماً، كما أنها لا تعتبر اختيارية تماماً.</a:t>
            </a:r>
          </a:p>
          <a:p>
            <a:endParaRPr lang="ar-IQ" b="1" dirty="0"/>
          </a:p>
        </p:txBody>
      </p:sp>
    </p:spTree>
    <p:extLst>
      <p:ext uri="{BB962C8B-B14F-4D97-AF65-F5344CB8AC3E}">
        <p14:creationId xmlns:p14="http://schemas.microsoft.com/office/powerpoint/2010/main" val="87523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67905" y="170481"/>
            <a:ext cx="10636707" cy="6230319"/>
          </a:xfrm>
        </p:spPr>
        <p:txBody>
          <a:bodyPr/>
          <a:lstStyle/>
          <a:p>
            <a:endParaRPr lang="ar-IQ" b="1" dirty="0" smtClean="0"/>
          </a:p>
          <a:p>
            <a:endParaRPr lang="ar-IQ" b="1" dirty="0"/>
          </a:p>
          <a:p>
            <a:endParaRPr lang="ar-IQ" b="1" dirty="0" smtClean="0"/>
          </a:p>
          <a:p>
            <a:r>
              <a:rPr lang="ar-IQ" b="1" dirty="0" smtClean="0"/>
              <a:t>أن </a:t>
            </a:r>
            <a:r>
              <a:rPr lang="ar-IQ" b="1" dirty="0"/>
              <a:t>هذه الأنماط الثلاثة من التنظيمات لا توجد دائماً مستقلة عن بعضها البعض. فقد يجمع تنظيم معين بين أكثر من نمط من هذه الأنماط التنظيمية السالفة الذكر.</a:t>
            </a:r>
          </a:p>
          <a:p>
            <a:r>
              <a:rPr lang="ar-IQ" b="1" dirty="0"/>
              <a:t>(ب‌)	تصنيف التنظيمات على أساس المستفيد الأول من الأنشطة التنظيمية:</a:t>
            </a:r>
          </a:p>
          <a:p>
            <a:r>
              <a:rPr lang="ar-IQ" b="1" dirty="0"/>
              <a:t>قام </a:t>
            </a:r>
            <a:r>
              <a:rPr lang="en-US" b="1" dirty="0"/>
              <a:t>P. M. </a:t>
            </a:r>
            <a:r>
              <a:rPr lang="en-US" b="1" dirty="0" err="1"/>
              <a:t>Blau</a:t>
            </a:r>
            <a:r>
              <a:rPr lang="en-US" b="1" dirty="0"/>
              <a:t> ((</a:t>
            </a:r>
            <a:r>
              <a:rPr lang="ar-IQ" b="1" dirty="0" err="1"/>
              <a:t>بلاو</a:t>
            </a:r>
            <a:r>
              <a:rPr lang="ar-IQ" b="1" dirty="0"/>
              <a:t>)) </a:t>
            </a:r>
            <a:r>
              <a:rPr lang="en-US" b="1" dirty="0"/>
              <a:t>W. R. Scott</a:t>
            </a:r>
            <a:r>
              <a:rPr lang="ar-IQ" b="1" dirty="0"/>
              <a:t>و ((سكوت)) بوضع تصنيف للتنظيمات على أساس سؤال بسيط مؤداه ((من المستفيد؟)) أي من المستفيد الأول من الأنشطة التنظيمية؟ وطبقاً للإجابة على هذا السؤال السابق، تم تصنيف التنظيمات الى أربعة أنماط من التنظيمات على النحو التالي:</a:t>
            </a:r>
          </a:p>
          <a:p>
            <a:r>
              <a:rPr lang="ar-IQ" b="1" dirty="0"/>
              <a:t>أولاً-تنظيمات المنفعة المتبادلة: وفيه يكون المستفيد الأول من أنشطة التنظيم هم الأعضاء، ومن أمثلة هذه التنظيمات: الأحزاب السياسية، والاتحادات، والنوادي، والهيئات المهنية، والتنظيمات الدينية. ونجد أن المشكلة الاساسية التي تواجه هذه التنظيمات، هي مشكلة ضبط سلوك الاعضاء داخل هذه التنظيمات، التي تعتبر العضوية فيها اختيارية.</a:t>
            </a:r>
          </a:p>
          <a:p>
            <a:endParaRPr lang="ar-IQ" b="1" dirty="0"/>
          </a:p>
        </p:txBody>
      </p:sp>
    </p:spTree>
    <p:extLst>
      <p:ext uri="{BB962C8B-B14F-4D97-AF65-F5344CB8AC3E}">
        <p14:creationId xmlns:p14="http://schemas.microsoft.com/office/powerpoint/2010/main" val="88886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271669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49" y="216976"/>
            <a:ext cx="11039663" cy="6292312"/>
          </a:xfrm>
        </p:spPr>
        <p:txBody>
          <a:bodyPr/>
          <a:lstStyle/>
          <a:p>
            <a:endParaRPr lang="ar-IQ" b="1" dirty="0" smtClean="0"/>
          </a:p>
          <a:p>
            <a:endParaRPr lang="ar-IQ" b="1" dirty="0"/>
          </a:p>
          <a:p>
            <a:endParaRPr lang="ar-IQ" b="1" dirty="0" smtClean="0"/>
          </a:p>
          <a:p>
            <a:r>
              <a:rPr lang="ar-IQ" b="1" dirty="0" smtClean="0"/>
              <a:t>ثانياً-تنظيمات </a:t>
            </a:r>
            <a:r>
              <a:rPr lang="ar-IQ" b="1" dirty="0"/>
              <a:t>العمل: وفيها يكون المستفيد الأول هم الملاك، ومن أمثلة هذه التنظيمات، المصانع، والبنوك، وشركات التأمين. ونجد أن أهم المشكلات التي تواجه مثل هذه التنظيمات تتمثل في كيفية تحقيق الأرباح عن طريق الحصول على أكبر عائد ممكن بأقل تكلفة ممكنة.</a:t>
            </a:r>
          </a:p>
          <a:p>
            <a:r>
              <a:rPr lang="ar-IQ" b="1" dirty="0"/>
              <a:t>ثالثاً-تنظيمات الخدمة: وفيها يكون المستفيد الأول هم العملاء، ومن أمثلتها، المستشفيات، ومؤسسات الرعاية الاجتماعية، والمدارس. ومن المشكلات الأساسية في هذه التنظيمات مشكلة رفع مستوى الكفاءة المهنية للعاملين في هذه التنظيمات حتى يمكنهم الارتفاع بمستوى الرعاية التي تقدم للعملاء.</a:t>
            </a:r>
          </a:p>
          <a:p>
            <a:r>
              <a:rPr lang="ar-IQ" b="1" dirty="0"/>
              <a:t>رابعاً-تنظيمات المصلحة العامة: وفيها يكون المستفيد الأول من أنشطة التنظيم هو الجمهور بوجه عام، ومن أمثلتها التنظيمات العسكرية، وتنظيمات الشرطة والاطفاء. ونجد أن مثل هذه التنظيمات تعمل تحت رقابة الجمهور، لذلك يجب أن تعمل على رفع كفاءتها حتى يمكنها إشباع احتياجات الجمهور. </a:t>
            </a:r>
          </a:p>
          <a:p>
            <a:r>
              <a:rPr lang="ar-IQ" b="1" dirty="0"/>
              <a:t>	ومن أوجه النقد التي يمكن أن يتعرض لها هذا التصنيف، أنه قد يكون من الصعب تحديد المستفيد الأول أو الأساسي من الأنشطة التي يؤديها التنظيم لذلك قد يصعب أحياناً استخدام مثل هذا التصنيف.</a:t>
            </a:r>
          </a:p>
          <a:p>
            <a:endParaRPr lang="ar-IQ" b="1" dirty="0"/>
          </a:p>
        </p:txBody>
      </p:sp>
    </p:spTree>
    <p:extLst>
      <p:ext uri="{BB962C8B-B14F-4D97-AF65-F5344CB8AC3E}">
        <p14:creationId xmlns:p14="http://schemas.microsoft.com/office/powerpoint/2010/main" val="3773756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371959"/>
            <a:ext cx="11220773" cy="6168326"/>
          </a:xfrm>
        </p:spPr>
        <p:txBody>
          <a:bodyPr/>
          <a:lstStyle/>
          <a:p>
            <a:endParaRPr lang="ar-IQ" b="1" dirty="0" smtClean="0"/>
          </a:p>
          <a:p>
            <a:endParaRPr lang="ar-IQ" b="1" dirty="0"/>
          </a:p>
          <a:p>
            <a:endParaRPr lang="ar-IQ" b="1" dirty="0" smtClean="0"/>
          </a:p>
          <a:p>
            <a:r>
              <a:rPr lang="ar-IQ" b="1" dirty="0" smtClean="0"/>
              <a:t>(</a:t>
            </a:r>
            <a:r>
              <a:rPr lang="ar-IQ" b="1" dirty="0"/>
              <a:t>ج) تصنيف التنظيمات على أساس التكنولوجيا:</a:t>
            </a:r>
          </a:p>
          <a:p>
            <a:r>
              <a:rPr lang="ar-IQ" b="1" dirty="0"/>
              <a:t>	ومن أهم العلماء الذين حاولوا تصنيف التنظيمات على أساس التكنولوجيا المستخدمة فيها ((جوان وود وارد)) </a:t>
            </a:r>
            <a:r>
              <a:rPr lang="en-US" b="1" dirty="0"/>
              <a:t>Joan Woodward </a:t>
            </a:r>
            <a:r>
              <a:rPr lang="ar-IQ" b="1" dirty="0"/>
              <a:t>و ((روبرت </a:t>
            </a:r>
            <a:r>
              <a:rPr lang="ar-IQ" b="1" dirty="0" err="1"/>
              <a:t>بلونر</a:t>
            </a:r>
            <a:r>
              <a:rPr lang="ar-IQ" b="1" dirty="0"/>
              <a:t>)) </a:t>
            </a:r>
            <a:r>
              <a:rPr lang="en-US" b="1" dirty="0"/>
              <a:t>Robert </a:t>
            </a:r>
            <a:r>
              <a:rPr lang="en-US" b="1" dirty="0" err="1"/>
              <a:t>Blauner</a:t>
            </a:r>
            <a:r>
              <a:rPr lang="en-US" b="1" dirty="0"/>
              <a:t> </a:t>
            </a:r>
            <a:r>
              <a:rPr lang="ar-IQ" b="1" dirty="0"/>
              <a:t>و((جيمس تومبسون)) </a:t>
            </a:r>
            <a:r>
              <a:rPr lang="en-US" b="1" dirty="0"/>
              <a:t>James Thompson.</a:t>
            </a:r>
          </a:p>
          <a:p>
            <a:r>
              <a:rPr lang="en-US" b="1" dirty="0"/>
              <a:t>	</a:t>
            </a:r>
            <a:r>
              <a:rPr lang="ar-IQ" b="1" dirty="0"/>
              <a:t>وعلى سبيل المثال، قامت ((وود وارد)) بدراسة لمائة مصنع من المصانع البريطانية، ثم قامت بتصنيف هذه التنظيمات الصناعية على أساس درجة التعقيد في التكنولوجيا المستخدمة فيها الى ثلاثة تنظيمات على النحو التالي:</a:t>
            </a:r>
          </a:p>
          <a:p>
            <a:r>
              <a:rPr lang="ar-IQ" b="1" dirty="0"/>
              <a:t>أولاً-التنظيمات الصناعية التي تستخدم التكنولوجيا البسيطة: وفيها يتم الانتاج بالوحدة، ويكون قليلاً من حيث الكمية.</a:t>
            </a:r>
          </a:p>
          <a:p>
            <a:r>
              <a:rPr lang="ar-IQ" b="1" dirty="0"/>
              <a:t>ثانياً-التنظيمات التي تستخدم عمليات الانتاج الكبير: ونجد أن مثل هذه التنظيمات تعتمد على خطوط التجميع</a:t>
            </a:r>
            <a:r>
              <a:rPr lang="en-US" b="1" dirty="0"/>
              <a:t>Assembly lines </a:t>
            </a:r>
            <a:r>
              <a:rPr lang="ar-IQ" b="1" dirty="0"/>
              <a:t>لإنتاج كميات ضخمة من الوحدات الانتاجية، مثل التليفزيون والسيارات.</a:t>
            </a:r>
          </a:p>
          <a:p>
            <a:r>
              <a:rPr lang="ar-IQ" b="1" dirty="0"/>
              <a:t>ثالثاً-التنظيمات الصناعية التي تستخدم العمليات الانتاجية بالغة التعقيد: وفي هذه التنظيمات تكون العمليات الانتاجية مستمرة، مثل التنظيمات التي تعمل في صناعة تكرير البترول.</a:t>
            </a:r>
          </a:p>
          <a:p>
            <a:endParaRPr lang="ar-IQ" b="1" dirty="0"/>
          </a:p>
        </p:txBody>
      </p:sp>
    </p:spTree>
    <p:extLst>
      <p:ext uri="{BB962C8B-B14F-4D97-AF65-F5344CB8AC3E}">
        <p14:creationId xmlns:p14="http://schemas.microsoft.com/office/powerpoint/2010/main" val="256299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325463"/>
            <a:ext cx="11163649" cy="6121831"/>
          </a:xfrm>
        </p:spPr>
        <p:txBody>
          <a:bodyPr/>
          <a:lstStyle/>
          <a:p>
            <a:endParaRPr lang="ar-IQ" b="1" dirty="0" smtClean="0"/>
          </a:p>
          <a:p>
            <a:endParaRPr lang="ar-IQ" b="1" dirty="0"/>
          </a:p>
          <a:p>
            <a:endParaRPr lang="ar-IQ" b="1" dirty="0" smtClean="0"/>
          </a:p>
          <a:p>
            <a:r>
              <a:rPr lang="ar-IQ" b="1" dirty="0" smtClean="0"/>
              <a:t>وقد </a:t>
            </a:r>
            <a:r>
              <a:rPr lang="ar-IQ" b="1" dirty="0"/>
              <a:t>درست ((وود وارد)) العلاقة بين نمط التكنولوجيا وعمليات الانتاج وبين البناء التنظيمي، فتبين أنه كلما زادت درجة التعقيد الفني داخل التنظيمات الصناعية، زاد عدد المستويات </a:t>
            </a:r>
            <a:r>
              <a:rPr lang="ar-IQ" b="1" dirty="0" err="1"/>
              <a:t>الاشرافية</a:t>
            </a:r>
            <a:r>
              <a:rPr lang="ar-IQ" b="1" dirty="0"/>
              <a:t>، وانخفضت تكلفة العمل. وفي التنظيمات التي تستخدم الانتاج الكبير يتسع نطاق الاشراف-اي يزداد عدد المرؤوسين-بالمقارنة بالتنظيمات الاخرى التي تستخدم الانتاج بالوحدة او الانتاج المستمر.</a:t>
            </a:r>
          </a:p>
          <a:p>
            <a:r>
              <a:rPr lang="ar-IQ" b="1" dirty="0"/>
              <a:t>	وعلى الرغم من أن ((وود وارد)) قد كشفت عن أن التكنولوجيا والطرق الفنية في الانتاج تعتبر من المحددات الاساسية للبناء التنظيمي، الا انه مما يؤخذ على ذلك التصنيف الذي قامت به أنه يعتبر ضيقاً من حيث المجال، نظراً لأنه يقتصر على تصنيف التنظيمات الصناعية فقط دون غيرها من التنظيمات الاخرى غير الصناعية. وهناك بعض الدلائل التي تشير الى أن النتائج التي توصلت اليها ((وود وارد)) ليست صحيحة في جميع الثقافات.</a:t>
            </a:r>
          </a:p>
          <a:p>
            <a:r>
              <a:rPr lang="ar-IQ" b="1" dirty="0"/>
              <a:t>(د) تصنيف التنظيمات على أساس وظائفها:</a:t>
            </a:r>
          </a:p>
          <a:p>
            <a:r>
              <a:rPr lang="ar-IQ" b="1" dirty="0"/>
              <a:t>	تأثر بعض المهتمين بشؤون التنظيم بالتحليل البنائي الوظيفي، وما أطلق عليه ((بارسونز)) </a:t>
            </a:r>
            <a:r>
              <a:rPr lang="en-US" b="1" dirty="0" err="1"/>
              <a:t>T.Parsons</a:t>
            </a:r>
            <a:r>
              <a:rPr lang="en-US" b="1" dirty="0"/>
              <a:t> </a:t>
            </a:r>
            <a:r>
              <a:rPr lang="ar-IQ" b="1" dirty="0"/>
              <a:t>الشروط أو المتطلبات الوظيفية </a:t>
            </a:r>
            <a:r>
              <a:rPr lang="en-US" b="1" dirty="0"/>
              <a:t>Functional requisites </a:t>
            </a:r>
            <a:r>
              <a:rPr lang="ar-IQ" b="1" dirty="0"/>
              <a:t>فقد ذهب ((بارسونز)) الى أن هناك أربعة متطلبات وظيفية أساسية يتعين على كل نسق أن </a:t>
            </a:r>
            <a:r>
              <a:rPr lang="ar-IQ" b="1" dirty="0" err="1"/>
              <a:t>يواجهها</a:t>
            </a:r>
            <a:r>
              <a:rPr lang="ar-IQ" b="1" dirty="0"/>
              <a:t> إذا ما أراد البقاء. وهذه المتطلبات هي: المواءمة</a:t>
            </a:r>
            <a:r>
              <a:rPr lang="en-US" b="1" dirty="0"/>
              <a:t>adaptation </a:t>
            </a:r>
            <a:r>
              <a:rPr lang="ar-IQ" b="1" dirty="0"/>
              <a:t>وتحقيق الهدف </a:t>
            </a:r>
            <a:r>
              <a:rPr lang="en-US" b="1" dirty="0"/>
              <a:t>goal-attainment </a:t>
            </a:r>
            <a:r>
              <a:rPr lang="ar-IQ" b="1" dirty="0"/>
              <a:t>والتكامل   </a:t>
            </a:r>
            <a:r>
              <a:rPr lang="en-US" b="1" dirty="0"/>
              <a:t>integration، </a:t>
            </a:r>
            <a:r>
              <a:rPr lang="ar-IQ" b="1" dirty="0"/>
              <a:t>والكمون أو ضبط أو خفض التوتر</a:t>
            </a:r>
            <a:r>
              <a:rPr lang="en-US" b="1" dirty="0"/>
              <a:t>latency </a:t>
            </a:r>
            <a:r>
              <a:rPr lang="ar-IQ" b="1" dirty="0"/>
              <a:t>وعلى التنظيم بوصفه نسقاً اجتماعياً أن يواجه هذه المتطلبات، وأن يضمن لها التحقيق أذا أراد تحقيق وظائفه.</a:t>
            </a:r>
          </a:p>
          <a:p>
            <a:endParaRPr lang="ar-IQ" b="1" dirty="0"/>
          </a:p>
        </p:txBody>
      </p:sp>
    </p:spTree>
    <p:extLst>
      <p:ext uri="{BB962C8B-B14F-4D97-AF65-F5344CB8AC3E}">
        <p14:creationId xmlns:p14="http://schemas.microsoft.com/office/powerpoint/2010/main" val="1798741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263472"/>
            <a:ext cx="11055161" cy="6431796"/>
          </a:xfrm>
        </p:spPr>
        <p:txBody>
          <a:bodyPr>
            <a:normAutofit/>
          </a:bodyPr>
          <a:lstStyle/>
          <a:p>
            <a:endParaRPr lang="ar-IQ" sz="2000" b="1" dirty="0" smtClean="0"/>
          </a:p>
          <a:p>
            <a:endParaRPr lang="ar-IQ" sz="2000" b="1" dirty="0"/>
          </a:p>
          <a:p>
            <a:endParaRPr lang="ar-IQ" sz="2000" b="1" smtClean="0"/>
          </a:p>
          <a:p>
            <a:r>
              <a:rPr lang="ar-IQ" sz="2000" b="1" smtClean="0"/>
              <a:t>وفي </a:t>
            </a:r>
            <a:r>
              <a:rPr lang="ar-IQ" sz="2000" b="1" dirty="0"/>
              <a:t>ضوء المتطلبات الوظيفية السالفة الذكر، حاول بعض العلماء تصنيف التنظيمات على أساس وظائفها. فشكل التنظيم يحدده الدور الذي يلعبه النسق الاجتماعي ككل أكثر مما تحدده أهداف أعضائه. وإذا أمكن تحديد حاجات النسق التي يشبعها (التكيف، تحقيق الهدف، التكامل، ضبط أو خفض التوتر)، فأنه يمكن التنبؤ باستجابة التنظيم  وعلى ذلك يمكن تصنيف التنظيمات على أساس وظائفها الى أربعة أصناف على النحو التالي:</a:t>
            </a:r>
          </a:p>
          <a:p>
            <a:r>
              <a:rPr lang="ar-IQ" sz="2000" b="1" dirty="0"/>
              <a:t>أولاً-التنظيمات التي تهدف الى تحقيق التكيف: ومن أمثلتها تنظيمات العمل.</a:t>
            </a:r>
          </a:p>
          <a:p>
            <a:r>
              <a:rPr lang="ar-IQ" sz="2000" b="1" dirty="0"/>
              <a:t>ثانياً-التنظيمات التي تواجه مطلب تحقيق الهدف: ومن أمثلتها التنظيمات العسكرية.</a:t>
            </a:r>
          </a:p>
          <a:p>
            <a:r>
              <a:rPr lang="ar-IQ" sz="2000" b="1" dirty="0"/>
              <a:t>ثالثاً-التنظيمات التي تهدف الى التكامل: ومن أمثلتها، المستشفيات.</a:t>
            </a:r>
          </a:p>
          <a:p>
            <a:r>
              <a:rPr lang="ar-IQ" sz="2000" b="1" dirty="0"/>
              <a:t>رابعاً-التنظيمات التي تهدف الى ضبط أو حفظ التوتر ومن أمثلتها، التنظيمات الدينية التي تهدف الى المحافظة على أنماط القيم الاساسية.</a:t>
            </a:r>
          </a:p>
        </p:txBody>
      </p:sp>
    </p:spTree>
    <p:extLst>
      <p:ext uri="{BB962C8B-B14F-4D97-AF65-F5344CB8AC3E}">
        <p14:creationId xmlns:p14="http://schemas.microsoft.com/office/powerpoint/2010/main" val="3818035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49" y="433953"/>
            <a:ext cx="11422251" cy="6152826"/>
          </a:xfrm>
        </p:spPr>
        <p:txBody>
          <a:bodyPr>
            <a:normAutofit/>
          </a:bodyPr>
          <a:lstStyle/>
          <a:p>
            <a:endParaRPr lang="ar-IQ" sz="2000" b="1" dirty="0" smtClean="0"/>
          </a:p>
          <a:p>
            <a:endParaRPr lang="ar-IQ" sz="2000" b="1" dirty="0"/>
          </a:p>
          <a:p>
            <a:r>
              <a:rPr lang="ar-IQ" sz="2000" b="1" dirty="0" smtClean="0"/>
              <a:t>على </a:t>
            </a:r>
            <a:r>
              <a:rPr lang="ar-IQ" sz="2000" b="1" dirty="0"/>
              <a:t>الرغم من ان العالم الامريكي ((تشارلز كولي)) (</a:t>
            </a:r>
            <a:r>
              <a:rPr lang="en-US" sz="2000" b="1" dirty="0"/>
              <a:t>C. Cooley) </a:t>
            </a:r>
            <a:r>
              <a:rPr lang="ar-IQ" sz="2000" b="1" dirty="0"/>
              <a:t>كان أول من استخدم مفهوم الجماعة الاولية </a:t>
            </a:r>
            <a:r>
              <a:rPr lang="en-US" sz="2000" b="1" dirty="0"/>
              <a:t>Primary group </a:t>
            </a:r>
            <a:r>
              <a:rPr lang="ar-IQ" sz="2000" b="1" dirty="0"/>
              <a:t>في كتابة عن (التنظيم الاجتماعي) </a:t>
            </a:r>
            <a:r>
              <a:rPr lang="en-US" sz="2000" b="1" dirty="0"/>
              <a:t>Social Organization </a:t>
            </a:r>
            <a:r>
              <a:rPr lang="ar-IQ" sz="2000" b="1" dirty="0"/>
              <a:t>الذي أصدره عام 1909 الا ان ((كولي)) لم يقم بصياغة مفهوم الجماعة الثانوية </a:t>
            </a:r>
            <a:r>
              <a:rPr lang="en-US" sz="2000" b="1" dirty="0"/>
              <a:t>Secondary group </a:t>
            </a:r>
            <a:r>
              <a:rPr lang="ar-IQ" sz="2000" b="1" dirty="0"/>
              <a:t>وقد ذكر القليل حول هذا المفهوم. ومن ثم قام علماء الاجتماع بصياغة مفهومات اخرى تناسب طبيعة الجماعة الثانوية، منها مفهوما التنظيم </a:t>
            </a:r>
            <a:r>
              <a:rPr lang="en-US" sz="2000" b="1" dirty="0"/>
              <a:t>Organization </a:t>
            </a:r>
            <a:r>
              <a:rPr lang="ar-IQ" sz="2000" b="1" dirty="0"/>
              <a:t>والبيروقراطية </a:t>
            </a:r>
            <a:r>
              <a:rPr lang="en-US" sz="2000" b="1" dirty="0"/>
              <a:t>Bureaucracy. </a:t>
            </a:r>
          </a:p>
          <a:p>
            <a:r>
              <a:rPr lang="en-US" sz="2000" b="1" dirty="0"/>
              <a:t>	</a:t>
            </a:r>
            <a:r>
              <a:rPr lang="ar-IQ" sz="2000" b="1" dirty="0"/>
              <a:t>وقد تختلف مسميات التنظيم، لكن جوهرها واحد لا يتغير، فقد يستخدم البعض مصطلح (البيروقراطية) للإشارة الى المعنى الذي يقصد بمصطلح (التنظيم) وقد يميل البعض الاخر الى استخدام مصطلحات محددة مثل (المؤسسة) أو (المنظمة)، ولكنها تشير ايضاً الى المعنى الذي يتضمنه مصطلحاً ((التنظيم)) و ((البيروقراطية)).</a:t>
            </a:r>
          </a:p>
          <a:p>
            <a:r>
              <a:rPr lang="ar-IQ" sz="2000" b="1" dirty="0"/>
              <a:t>	وقد تشير كثرة المسميات والمصطلحات التي تستخدم للتعبير عن مفهوم التنظيم الى غلبة الطابع التنظيمي الذي يعد من أبرز سمات العصر الحديث، فقد انتشرت التنظيمات داخل المجتمعات الحديثة، حتى ليخيل الى المرء ان هذا العصر قد أصبح عصر التنظيمات.</a:t>
            </a:r>
          </a:p>
          <a:p>
            <a:endParaRPr lang="ar-IQ" sz="2000" b="1" dirty="0"/>
          </a:p>
        </p:txBody>
      </p:sp>
    </p:spTree>
    <p:extLst>
      <p:ext uri="{BB962C8B-B14F-4D97-AF65-F5344CB8AC3E}">
        <p14:creationId xmlns:p14="http://schemas.microsoft.com/office/powerpoint/2010/main" val="204432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309965"/>
            <a:ext cx="11654725" cy="6261315"/>
          </a:xfrm>
        </p:spPr>
        <p:txBody>
          <a:bodyPr>
            <a:normAutofit/>
          </a:bodyPr>
          <a:lstStyle/>
          <a:p>
            <a:endParaRPr lang="ar-IQ" sz="2000" b="1" dirty="0" smtClean="0"/>
          </a:p>
          <a:p>
            <a:endParaRPr lang="ar-IQ" sz="2000" b="1" dirty="0"/>
          </a:p>
          <a:p>
            <a:endParaRPr lang="ar-IQ" sz="2000" b="1" dirty="0" smtClean="0"/>
          </a:p>
          <a:p>
            <a:r>
              <a:rPr lang="ar-IQ" sz="2000" b="1" dirty="0" smtClean="0"/>
              <a:t>ونجد </a:t>
            </a:r>
            <a:r>
              <a:rPr lang="ar-IQ" sz="2000" b="1" dirty="0"/>
              <a:t>أن هناك تعريفات متعددة لمفهوم التنظيم. وفي هذا الصدد، يعرف ((</a:t>
            </a:r>
            <a:r>
              <a:rPr lang="ar-IQ" sz="2000" b="1" dirty="0" err="1"/>
              <a:t>أميتاى</a:t>
            </a:r>
            <a:r>
              <a:rPr lang="ar-IQ" sz="2000" b="1" dirty="0"/>
              <a:t> </a:t>
            </a:r>
            <a:r>
              <a:rPr lang="ar-IQ" sz="2000" b="1" dirty="0" err="1"/>
              <a:t>إتزيوني</a:t>
            </a:r>
            <a:r>
              <a:rPr lang="ar-IQ" sz="2000" b="1" dirty="0"/>
              <a:t>)) </a:t>
            </a:r>
            <a:r>
              <a:rPr lang="en-US" sz="2000" b="1" dirty="0"/>
              <a:t>A. </a:t>
            </a:r>
            <a:r>
              <a:rPr lang="en-US" sz="2000" b="1" dirty="0" err="1"/>
              <a:t>Etzioni</a:t>
            </a:r>
            <a:r>
              <a:rPr lang="en-US" sz="2000" b="1" dirty="0"/>
              <a:t> </a:t>
            </a:r>
            <a:r>
              <a:rPr lang="ar-IQ" sz="2000" b="1" dirty="0"/>
              <a:t>التنظيم بأنه ((وحدة اجتماعية يتم انشاؤها من أجل تحقيق هدف معين)). ويرى ((</a:t>
            </a:r>
            <a:r>
              <a:rPr lang="ar-IQ" sz="2000" b="1" dirty="0" err="1"/>
              <a:t>إتزيوني</a:t>
            </a:r>
            <a:r>
              <a:rPr lang="ar-IQ" sz="2000" b="1" dirty="0"/>
              <a:t>)) أن التنظيم عندما ينشأ تكون له أهداف واحتياجات تتعارض أحياناً مع أهداف واحتياجات أعضاء هذا التنظيم. </a:t>
            </a:r>
          </a:p>
          <a:p>
            <a:r>
              <a:rPr lang="ar-IQ" sz="2000" b="1" dirty="0"/>
              <a:t>	ويتشابه التعريف السابق مع تعريف ((</a:t>
            </a:r>
            <a:r>
              <a:rPr lang="ar-IQ" sz="2000" b="1" dirty="0" err="1"/>
              <a:t>تالكوت</a:t>
            </a:r>
            <a:r>
              <a:rPr lang="ar-IQ" sz="2000" b="1" dirty="0"/>
              <a:t> بارسونز)) </a:t>
            </a:r>
            <a:r>
              <a:rPr lang="en-US" sz="2000" b="1" dirty="0"/>
              <a:t>T. Parsons </a:t>
            </a:r>
            <a:r>
              <a:rPr lang="ar-IQ" sz="2000" b="1" dirty="0"/>
              <a:t>للتنظيمات على اعتبار أنها ((وحدات اجتماعية تقام وفقاً لنموذج بنائي معين لكي تحقق أهدافاً محددة)). </a:t>
            </a:r>
          </a:p>
          <a:p>
            <a:r>
              <a:rPr lang="ar-IQ" sz="2000" b="1" dirty="0"/>
              <a:t>	وقد انطلق ((بارسونز)) من تصور التنظيم بوصفه نسقاً اجتماعياً يتألف من أنساق فرعية مختلفة كالجماعات والاقسام والادارات، وأن هذا التنظيم يعد بدوره نسقاً فرعياً يدخل في إطار نسق اجتماعي أكبر وأشمل كالمجتمع. على أن ((بارسونز)) لا يذهب الى حد المطابقة بين التنظيم والمجتمع، فلقد أوضح أن التنظيمات تتميز بأنها وحدات اجتماعية لديها أهداف محددة وواضحة نسبياً تسعى الى تحقيقها، وأن تحقيق هذه الأهداف يفرض وجود اجراءات تنظيمية تضمن تحقيق هذه الأهداف. أي أن وضوح الأهداف وتوافر الإجراءات يمنحان التنظيم طابعاً يميزه الى حد ما عن المجتمع. </a:t>
            </a:r>
          </a:p>
          <a:p>
            <a:endParaRPr lang="ar-IQ" sz="2000" b="1" dirty="0"/>
          </a:p>
        </p:txBody>
      </p:sp>
    </p:spTree>
    <p:extLst>
      <p:ext uri="{BB962C8B-B14F-4D97-AF65-F5344CB8AC3E}">
        <p14:creationId xmlns:p14="http://schemas.microsoft.com/office/powerpoint/2010/main" val="173098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232475"/>
            <a:ext cx="11654726" cy="6292311"/>
          </a:xfrm>
        </p:spPr>
        <p:txBody>
          <a:bodyPr/>
          <a:lstStyle/>
          <a:p>
            <a:endParaRPr lang="ar-IQ" b="1" dirty="0" smtClean="0"/>
          </a:p>
          <a:p>
            <a:endParaRPr lang="ar-IQ" b="1" dirty="0"/>
          </a:p>
          <a:p>
            <a:endParaRPr lang="ar-IQ" b="1" dirty="0" smtClean="0"/>
          </a:p>
          <a:p>
            <a:r>
              <a:rPr lang="ar-IQ" b="1" dirty="0" smtClean="0"/>
              <a:t>ويتشابه </a:t>
            </a:r>
            <a:r>
              <a:rPr lang="ar-IQ" b="1" dirty="0"/>
              <a:t>تعريف كل من ((</a:t>
            </a:r>
            <a:r>
              <a:rPr lang="ar-IQ" b="1" dirty="0" err="1"/>
              <a:t>إتزيونى</a:t>
            </a:r>
            <a:r>
              <a:rPr lang="ar-IQ" b="1" dirty="0"/>
              <a:t>)) و ((بارسونز)) للتنظيم مع تعريف ((ميتشيل ريد)) </a:t>
            </a:r>
            <a:r>
              <a:rPr lang="en-US" b="1" dirty="0"/>
              <a:t>Michael I. Reed </a:t>
            </a:r>
            <a:r>
              <a:rPr lang="ar-IQ" b="1" dirty="0"/>
              <a:t>للتنظيمات على أنها ((وحدات اجتماعية يتم توجيهها نحو تحقيق أهداف جمعية أو اشباع حاجات نظامية لأعضاء المجتمع أو البيئة)).</a:t>
            </a:r>
          </a:p>
          <a:p>
            <a:r>
              <a:rPr lang="ar-IQ" b="1" dirty="0"/>
              <a:t>	كما تتشابه هذه التعريفات السابقة لمفهوم التنظيم مع تعريف ((روبرت فورد)) </a:t>
            </a:r>
            <a:r>
              <a:rPr lang="en-US" b="1" dirty="0"/>
              <a:t>Robert Ford </a:t>
            </a:r>
            <a:r>
              <a:rPr lang="ar-IQ" b="1" dirty="0"/>
              <a:t>وزملائه للتنظيم على اعتبار أنه ((جماعة من الناس يتصلون ببعضهم البعض من أجل تحقيق هدف معين)). ويرى ((فورد)) وزملاؤه أن مثل هذا التعريف يثير ثلاثة تساؤلات هامة، هي: من هي الجماعة الانسانية التي تشكل التنظيم؟ وكيف ولماذا اتصل أعضاء هذه الجماعة ببعضهم البعض؟ وما الهدف الذي يرغبون في تحقيقه؟ ويعتقد ((فورد)) وزملاؤه أن هذه التساؤلات الثلاثة تكشف عن أهم العناصر الذي يتضمنها التنظيم.</a:t>
            </a:r>
          </a:p>
          <a:p>
            <a:r>
              <a:rPr lang="ar-IQ" b="1" dirty="0"/>
              <a:t>	ويميز ((</a:t>
            </a:r>
            <a:r>
              <a:rPr lang="ar-IQ" b="1" dirty="0" err="1"/>
              <a:t>زاندن</a:t>
            </a:r>
            <a:r>
              <a:rPr lang="ar-IQ" b="1" dirty="0"/>
              <a:t>)) </a:t>
            </a:r>
            <a:r>
              <a:rPr lang="en-US" b="1" dirty="0"/>
              <a:t>W. V. </a:t>
            </a:r>
            <a:r>
              <a:rPr lang="en-US" b="1" dirty="0" err="1"/>
              <a:t>Zandenit</a:t>
            </a:r>
            <a:r>
              <a:rPr lang="en-US" b="1" dirty="0"/>
              <a:t> </a:t>
            </a:r>
            <a:r>
              <a:rPr lang="ar-IQ" b="1" dirty="0"/>
              <a:t>بين التنظيمات الرسمية وبين غيرها من أنماط الجماعات الاجتماعية على أساس أن التنظيمات الرسمية هي نمط من أنماط الجماعات الاجتماعية يتميز أعضاؤها بالوعي أو الشعور بالنوع، أي شعور الأفراد بأن هناك آخرين يشتركون معهم في بعض الصفات أو الخصائص، كما تتميز بوجود العلاقات الاجتماعية بين الأفراد، بمعنى وجود تأثيرات متبادلة بين أعضاء التنظيم تشمل المشاعر والاتجاهات والأفعال. بالإضافة الى تركز الأفراد حول هدف معين، أذ تظهر التنظيمات الرسمية عندما ينشئ الأفراد عن عمد وحدة اجتماعية لتحقيق أهداف محددة. ومن أمثلة هذه التنظيمات الرسمية المصانع، والبنوك، والمصالح الحكومية، والجامعات، والمستشفيات، والمكتبات العامة، والتنظيمات العسكرية والسجون.</a:t>
            </a:r>
          </a:p>
          <a:p>
            <a:endParaRPr lang="ar-IQ" b="1" dirty="0"/>
          </a:p>
        </p:txBody>
      </p:sp>
    </p:spTree>
    <p:extLst>
      <p:ext uri="{BB962C8B-B14F-4D97-AF65-F5344CB8AC3E}">
        <p14:creationId xmlns:p14="http://schemas.microsoft.com/office/powerpoint/2010/main" val="251644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216976"/>
            <a:ext cx="11592732" cy="6400800"/>
          </a:xfrm>
        </p:spPr>
        <p:txBody>
          <a:bodyPr/>
          <a:lstStyle/>
          <a:p>
            <a:endParaRPr lang="ar-IQ" b="1" dirty="0" smtClean="0"/>
          </a:p>
          <a:p>
            <a:endParaRPr lang="ar-IQ" b="1" dirty="0"/>
          </a:p>
          <a:p>
            <a:endParaRPr lang="ar-IQ" b="1" dirty="0" smtClean="0"/>
          </a:p>
          <a:p>
            <a:r>
              <a:rPr lang="ar-IQ" b="1" dirty="0" smtClean="0"/>
              <a:t>أما </a:t>
            </a:r>
            <a:r>
              <a:rPr lang="ar-IQ" b="1" dirty="0"/>
              <a:t>الجماعات الاجتماعية فهي جماعات يتميز أعضاؤها بالوعي أو الشعور بالنوع، مع وجود تفاعل اجتماعي بين الأعضاء. إلا أن هؤلاء الأعضاء لا يتركزون حول هدف معين. ومن أمثلة هذه الجماعات الاجتماعية جماعات اللعب، والصداقة, والقرابة, وجماعات الجوار, والزمر الاجتماعية. </a:t>
            </a:r>
          </a:p>
          <a:p>
            <a:r>
              <a:rPr lang="ar-IQ" b="1" dirty="0"/>
              <a:t>	ويتضح مما ذهب اليه ((</a:t>
            </a:r>
            <a:r>
              <a:rPr lang="ar-IQ" b="1" dirty="0" err="1"/>
              <a:t>زاندن</a:t>
            </a:r>
            <a:r>
              <a:rPr lang="ar-IQ" b="1" dirty="0"/>
              <a:t>)) أن التركز حول هدف معين هو العامل الاساسي الذي يميز بين الجماعة الاجتماعية والتنظيم الرسمي, بمعنى أنه قد تتحول الجماعة الاجتماعية الى تنظيم رسمي اذا تركز أعضاء الجماعة حول هدف معين, ونظموا أنفسهم بطريقة مقصودة لتحقيق هذا الهدف. كما يتضح أن كل تنظيم رسمي يعتبر بمثابة جماعة اجتماعية، الا أن العكس غير صحيح.  </a:t>
            </a:r>
          </a:p>
          <a:p>
            <a:r>
              <a:rPr lang="ar-IQ" b="1" dirty="0"/>
              <a:t>	ونجد أن أهم ما يميز التنظيمات اعتمادها على التقسيم الدقيق للعمل، والقوة، وتحديد مسئوليات الاتصال، ووجود مركز أو أكثر من مراكز القوة يتولى مهمة مراقبة أعمال التنظيم وتوجيهه نحو تحقيق أهدافه، وضمان الحركة داخل بناء التنظيم، وذلك من خلال تغيير مراكز الأعضاء، وانضمام أعضاء جدد تتوافر فيهم صفات وخصائص من أهمها التخصص والخبرة الفنية، ونلاحظ أن هذه الخصائص التي تميز التنظيمات لم تظهر تلقائياً في سياق التفاعل الاجتماعي، وإنما تم تحديدها بطريقة عمدية. أي أن خصائص التنظيم قد تجددت بصورة رسمية، ولذلك يستخدم مصطلح التنظيم الرسمي للإشارة الى هذا النوع من التنظيم. ومن ثم يكون التأسيس الرسمي لتحقيق هدف محدد هو المعيار الذي يميز دراستنا للتنظيمات عن دراسة التنظيم الاجتماعي بوجه عام. </a:t>
            </a:r>
          </a:p>
          <a:p>
            <a:endParaRPr lang="ar-IQ" b="1" dirty="0"/>
          </a:p>
        </p:txBody>
      </p:sp>
    </p:spTree>
    <p:extLst>
      <p:ext uri="{BB962C8B-B14F-4D97-AF65-F5344CB8AC3E}">
        <p14:creationId xmlns:p14="http://schemas.microsoft.com/office/powerpoint/2010/main" val="235220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216976"/>
            <a:ext cx="11515241" cy="6276814"/>
          </a:xfrm>
        </p:spPr>
        <p:txBody>
          <a:bodyPr/>
          <a:lstStyle/>
          <a:p>
            <a:endParaRPr lang="ar-IQ" b="1" dirty="0" smtClean="0"/>
          </a:p>
          <a:p>
            <a:endParaRPr lang="ar-IQ" b="1" dirty="0"/>
          </a:p>
          <a:p>
            <a:endParaRPr lang="ar-IQ" b="1" dirty="0" smtClean="0"/>
          </a:p>
          <a:p>
            <a:r>
              <a:rPr lang="ar-IQ" b="1" dirty="0" smtClean="0"/>
              <a:t>وعلى </a:t>
            </a:r>
            <a:r>
              <a:rPr lang="ar-IQ" b="1" dirty="0"/>
              <a:t>الرغم من أن التنظيم يرتكز على أسس رسمية الا أن ذلك لا يعني أن كافة الأنشطة وأنماط التفاعل بين أعضاء التنظيم تطابق بدقة تامة خريطة التنظيم الرسمي أذ تتضمن التنظيمات في الواقع أكثر مما توضحه الخرائط التنظيمية، وتمتلئ بالأبنية غير الرسمية التي تعبر عن أهداف واحتياجات العاملين داخل هذه التنظيمات. </a:t>
            </a:r>
          </a:p>
          <a:p>
            <a:r>
              <a:rPr lang="ar-IQ" b="1" dirty="0"/>
              <a:t>	وقد اختلف العلماء حول مفهوم التنظيم تبعاً لتأثر كل منهم بالنظريات الكلاسيكية في التنظيم، أو بالاتجاهات النظرية الحديثة في دراسة التنظيم. فنجد أن العلماء الذين تأثروا بالنظريات الكلاسيكية، يميلون الى جعل مفهوم التنظيم يدور حول التنظيم الرسمي وما يتعلق به من مسؤوليات، وسلطان واختصاصات وغير ذلك. وفي هذا الصدد نجد أن ((فيبر)) يعني بمفهوم التنظيم، النموذج المثالي للتنظيم البيروقراطي. ويذكر ((نيومان)) (</a:t>
            </a:r>
            <a:r>
              <a:rPr lang="en-US" b="1" dirty="0"/>
              <a:t>W. Newman) </a:t>
            </a:r>
            <a:r>
              <a:rPr lang="ar-IQ" b="1" dirty="0"/>
              <a:t>أن التنظيم ((عملية تشمل تقسيم وتجميع العمل الواجب تنفيذه في وظائف مفردة ثم تحديد العلاقات المقررة بين الأفراد الذين يشغلون هذه الوظائف)).</a:t>
            </a:r>
          </a:p>
          <a:p>
            <a:endParaRPr lang="ar-IQ" b="1" dirty="0"/>
          </a:p>
        </p:txBody>
      </p:sp>
    </p:spTree>
    <p:extLst>
      <p:ext uri="{BB962C8B-B14F-4D97-AF65-F5344CB8AC3E}">
        <p14:creationId xmlns:p14="http://schemas.microsoft.com/office/powerpoint/2010/main" val="379531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a:t>	وينظر ((</a:t>
            </a:r>
            <a:r>
              <a:rPr lang="ar-IQ" b="1" dirty="0" err="1"/>
              <a:t>دركر</a:t>
            </a:r>
            <a:r>
              <a:rPr lang="ar-IQ" b="1" dirty="0"/>
              <a:t>)) ((</a:t>
            </a:r>
            <a:r>
              <a:rPr lang="en-US" b="1" dirty="0"/>
              <a:t>P. Drucker)) </a:t>
            </a:r>
            <a:r>
              <a:rPr lang="ar-IQ" b="1" dirty="0"/>
              <a:t>الى التنظيم على أنه ((عملية تحليل النشاط، وتحليل القرارات، وتحليل العلاقات، من أجل تصنيف العمل وتقسيمه الى أنشطة يمكن أدارتها ثم تقسيم هذه الأنشطة الى وظائف ثم تجميع هذه الوحدات والوظائف في هيكل تنظيمي، وأخيراً اختيار الاشخاص اللازمين لإدارة هذه الوحدات والوظائف)).	أما العلماء الذين تأثروا بالاتجاهات النظرية الحديثة في دراسة التنظيم فنجد أنهم قد اتجهوا نحو مفهوم التنظيم يرتبط بأنماط السلوك وما يتصل بها من عمليات اجتماعية مختلفة مثل التعاون والتنافس والصراع. فالتنظيم من وجهة نظر ((برنارد)) (</a:t>
            </a:r>
            <a:r>
              <a:rPr lang="en-US" b="1" dirty="0"/>
              <a:t>C. Barnard) </a:t>
            </a:r>
            <a:r>
              <a:rPr lang="ar-IQ" b="1" dirty="0"/>
              <a:t>هو نظام للتعاون، يظهر في الوجود عندما يكون هناك أشخاص قادرون على الاتصال ببعضهم البعض وراغبون في المساهمة بالعمل، لتحقيق أهداف مشتركة. </a:t>
            </a:r>
          </a:p>
          <a:p>
            <a:endParaRPr lang="ar-IQ" dirty="0"/>
          </a:p>
        </p:txBody>
      </p:sp>
    </p:spTree>
    <p:extLst>
      <p:ext uri="{BB962C8B-B14F-4D97-AF65-F5344CB8AC3E}">
        <p14:creationId xmlns:p14="http://schemas.microsoft.com/office/powerpoint/2010/main" val="1210943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sz="2000" b="1" dirty="0"/>
              <a:t>تصنيف التنظيمات</a:t>
            </a:r>
          </a:p>
          <a:p>
            <a:r>
              <a:rPr lang="ar-IQ" b="1" dirty="0"/>
              <a:t>وفقاً لمعيار أو مجموعة من المعايير، قد يستخدم هذا المنهج في تصنيف العناصر الثقافية، أو الجماعات الانسانية، أو المجتمعات المحلية.</a:t>
            </a:r>
          </a:p>
          <a:p>
            <a:r>
              <a:rPr lang="ar-IQ" b="1" dirty="0"/>
              <a:t>	وترجع أهمية تصنيف التنظيمات الى أنها تساعد على تحليل التنظيم وتوجيه الدراسة المقارنة للتنظيمات، تلك الدراسة التي تساعد على التعرف على أوجه التماثل أو الاختلاف بين التنظيمات التي يتم المقارنة بينها، بالإضافة الى التعرف على العوامل المؤدية الى هذا التماثل أو الاختلاف. وتعتبر هذه الدراسة بمثابة الأساس الذي ينهض عليه صياغة التعميمات العملية، ونمو نظرية التنظيم.</a:t>
            </a:r>
          </a:p>
          <a:p>
            <a:r>
              <a:rPr lang="ar-IQ" b="1" dirty="0"/>
              <a:t>	وقد حاول بعض العلماء تصنيف التنظيمات على أساس بعض المعايير أو </a:t>
            </a:r>
            <a:r>
              <a:rPr lang="ar-IQ" b="1" dirty="0" err="1"/>
              <a:t>المحكات</a:t>
            </a:r>
            <a:r>
              <a:rPr lang="ar-IQ" b="1" dirty="0"/>
              <a:t> المختلفة مثل: حجم التنظيمات، واهدافها، ووظائف التنظيمات، والتكنولوجيا، وبناء </a:t>
            </a:r>
            <a:r>
              <a:rPr lang="ar-IQ" b="1" dirty="0" smtClean="0"/>
              <a:t>التنظيم، </a:t>
            </a:r>
            <a:endParaRPr lang="ar-IQ" b="1" dirty="0"/>
          </a:p>
        </p:txBody>
      </p:sp>
    </p:spTree>
    <p:extLst>
      <p:ext uri="{BB962C8B-B14F-4D97-AF65-F5344CB8AC3E}">
        <p14:creationId xmlns:p14="http://schemas.microsoft.com/office/powerpoint/2010/main" val="1582034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a:t>والمستفيد الأول من أنشطة التنظيم، ودرجة القوة والضبط التنظيمي، وأسباب الانتماء الى التنظيم، أو على أساس الامتثال </a:t>
            </a:r>
            <a:r>
              <a:rPr lang="en-US" b="1" dirty="0"/>
              <a:t>Compliance relations 	</a:t>
            </a:r>
            <a:r>
              <a:rPr lang="ar-IQ" b="1" dirty="0"/>
              <a:t>كما ميز ((سلفرمان)) </a:t>
            </a:r>
            <a:r>
              <a:rPr lang="en-US" b="1" dirty="0"/>
              <a:t>D. Silverman  </a:t>
            </a:r>
            <a:r>
              <a:rPr lang="ar-IQ" b="1" dirty="0"/>
              <a:t>بين ثلاثة أنواع من التصنيفات: أولها يقوم على أساس مدخلات البيئة </a:t>
            </a:r>
            <a:r>
              <a:rPr lang="en-US" b="1" dirty="0"/>
              <a:t>Environment-Input Typologies، </a:t>
            </a:r>
            <a:r>
              <a:rPr lang="ar-IQ" b="1" dirty="0"/>
              <a:t>وهي التصنيفات التي توضح تأثير البيئة على التنظيم، ويقوم الثاني على أساس مخرجات البيئة </a:t>
            </a:r>
            <a:r>
              <a:rPr lang="en-US" b="1" dirty="0"/>
              <a:t>Environment-Output Typologies، </a:t>
            </a:r>
            <a:r>
              <a:rPr lang="ar-IQ" b="1" dirty="0"/>
              <a:t>وهي التصنيفات التي توضح تأثير التنظيم على البيئة، أما النوع الثالث، فيقوم على أساس العوامل التنظيمية الداخلية.</a:t>
            </a:r>
          </a:p>
          <a:p>
            <a:r>
              <a:rPr lang="en-US" b="1" dirty="0"/>
              <a:t>Typologies based on Intra- organizational Factors.</a:t>
            </a:r>
          </a:p>
          <a:p>
            <a:endParaRPr lang="ar-IQ" b="1" dirty="0"/>
          </a:p>
        </p:txBody>
      </p:sp>
    </p:spTree>
    <p:extLst>
      <p:ext uri="{BB962C8B-B14F-4D97-AF65-F5344CB8AC3E}">
        <p14:creationId xmlns:p14="http://schemas.microsoft.com/office/powerpoint/2010/main" val="29802775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TotalTime>
  <Words>949</Words>
  <Application>Microsoft Office PowerPoint</Application>
  <PresentationFormat>ملء الشاشة</PresentationFormat>
  <Paragraphs>84</Paragraphs>
  <Slides>18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18</vt:i4>
      </vt:variant>
    </vt:vector>
  </HeadingPairs>
  <TitlesOfParts>
    <vt:vector size="23" baseType="lpstr">
      <vt:lpstr>Arial</vt:lpstr>
      <vt:lpstr>Century Gothic</vt:lpstr>
      <vt:lpstr>Tahoma</vt:lpstr>
      <vt:lpstr>Wingdings 3</vt:lpstr>
      <vt:lpstr>Wisp</vt:lpstr>
      <vt:lpstr>المحاضرة الثانية: مفهوم التنظيم: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مفهوم التنظيم:  المادة: علم اجتماع التنظيم أستاذ المادة: د. رباح احمد مهدي </dc:title>
  <dc:creator>F1</dc:creator>
  <cp:lastModifiedBy>F1</cp:lastModifiedBy>
  <cp:revision>16</cp:revision>
  <dcterms:created xsi:type="dcterms:W3CDTF">2018-01-12T14:53:07Z</dcterms:created>
  <dcterms:modified xsi:type="dcterms:W3CDTF">2018-01-12T15:20:16Z</dcterms:modified>
</cp:coreProperties>
</file>