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82734" y="716796"/>
            <a:ext cx="10195598" cy="2971801"/>
          </a:xfrm>
        </p:spPr>
        <p:txBody>
          <a:bodyPr>
            <a:normAutofit/>
          </a:bodyPr>
          <a:lstStyle/>
          <a:p>
            <a:pPr algn="r"/>
            <a:r>
              <a:rPr lang="ar-IQ" dirty="0"/>
              <a:t>المحاضرة الرابعة: مفهوم البيروقراطية </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373343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33985" cy="5467027"/>
          </a:xfrm>
        </p:spPr>
        <p:txBody>
          <a:bodyPr/>
          <a:lstStyle/>
          <a:p>
            <a:r>
              <a:rPr lang="ar-IQ" b="1" dirty="0"/>
              <a:t>رابعاً-لكل وضع أو وظيفة سلطة محددة، ولكنها تختلف عن بعضها البعض من حيث ما لها من سلطات، وتترتب هذه الوظائف في شكل هرمي، فكل موظف يشغل وضعاً إشرافياً يمارس سلطة على الموظفين الذين يرأسهم، وهو بالتالي مسئول أمام رئيسه عن قراراته وأفعاله فضلاً عن قرارات وأفعال مرؤوسيه. ويتطلب ذلك ضرورة توضيح مجال سلطة الرؤساء على مرؤوسيهم.</a:t>
            </a:r>
          </a:p>
          <a:p>
            <a:r>
              <a:rPr lang="ar-IQ" b="1" dirty="0"/>
              <a:t>خامساً-تفصل البيروقراطية بين الملكية والادارة، وتفصل النشاط الرسمي للموظف عن حياته الخاصة، كما تفصل الأموال والأدوات العامة عن الممتلكات الخاصة للموظف.</a:t>
            </a:r>
          </a:p>
        </p:txBody>
      </p:sp>
    </p:spTree>
    <p:extLst>
      <p:ext uri="{BB962C8B-B14F-4D97-AF65-F5344CB8AC3E}">
        <p14:creationId xmlns:p14="http://schemas.microsoft.com/office/powerpoint/2010/main" val="410422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653007"/>
          </a:xfrm>
        </p:spPr>
        <p:txBody>
          <a:bodyPr>
            <a:normAutofit/>
          </a:bodyPr>
          <a:lstStyle/>
          <a:p>
            <a:r>
              <a:rPr lang="ar-IQ" sz="2400" b="1" dirty="0"/>
              <a:t>سادساً-تتطلب البيروقراطية تدريباً متخصصاً. وينطبق هذا الامر على المديرين التنفيذيين كما ينطبق على الموظفين.</a:t>
            </a:r>
          </a:p>
          <a:p>
            <a:r>
              <a:rPr lang="ar-IQ" sz="2400" b="1" dirty="0"/>
              <a:t>سابعا-يتطلب أداء النشاط الرسمي قدرة الموظف الكاملة على أداء العمل، بغض النظر عن الوقت المحدد له.</a:t>
            </a:r>
          </a:p>
          <a:p>
            <a:r>
              <a:rPr lang="ar-IQ" sz="2400" b="1" dirty="0"/>
              <a:t>ثامناً-يجب على الموظف الا يستغل وظيفته أو يتبادل الخدمات مع زملائه من الموظفين، لأن معنى أداء الوظيفة هو أن يقبل الموظف القيام بالتزام خاص نحو الادارة في مقابل الحصول على مورد للرزق.</a:t>
            </a:r>
          </a:p>
          <a:p>
            <a:endParaRPr lang="ar-IQ" sz="2400" b="1" dirty="0"/>
          </a:p>
        </p:txBody>
      </p:sp>
    </p:spTree>
    <p:extLst>
      <p:ext uri="{BB962C8B-B14F-4D97-AF65-F5344CB8AC3E}">
        <p14:creationId xmlns:p14="http://schemas.microsoft.com/office/powerpoint/2010/main" val="238901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745997"/>
          </a:xfrm>
        </p:spPr>
        <p:txBody>
          <a:bodyPr>
            <a:normAutofit/>
          </a:bodyPr>
          <a:lstStyle/>
          <a:p>
            <a:r>
              <a:rPr lang="ar-IQ" sz="2400" b="1" dirty="0"/>
              <a:t>تاسعاً-يستمر الموظف مدى حياته في البيروقراطيات العامة والخاصة على السواء، غير أن هذا لا يشير الى حق الموظف في ملكية وظيفته، كما يحصل الموظف على بعض الامتيازات القانونية التي تحميه من النقل أو الفصل التعسفي، وعلى التعويض المالي المنتظم في صورة مرتب ومعاش للشيخوخة. كما ان الموظف ينتقل من الوظائف الدنيا الاقل مرتبة الى الوظائف العليا، على أن تتم الترقية على أساس الاقدمية أو الدرجات التي يحصل عليها في الاختبار</a:t>
            </a:r>
          </a:p>
        </p:txBody>
      </p:sp>
    </p:spTree>
    <p:extLst>
      <p:ext uri="{BB962C8B-B14F-4D97-AF65-F5344CB8AC3E}">
        <p14:creationId xmlns:p14="http://schemas.microsoft.com/office/powerpoint/2010/main" val="364440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684003"/>
          </a:xfrm>
        </p:spPr>
        <p:txBody>
          <a:bodyPr>
            <a:normAutofit/>
          </a:bodyPr>
          <a:lstStyle/>
          <a:p>
            <a:r>
              <a:rPr lang="ar-IQ" sz="2400" b="1" dirty="0"/>
              <a:t>ويتضح مما سبق، بعض الخصائص أو الصفات التي ضمنها ((فيبر)) نموذجه المثالي للتنظيم البيروقراطي، والتي تشير الى خصائص التنظيمات الكبيرة الحجم والتي تتلخص في ضرورة وجود درجة عالية من التخصص</a:t>
            </a:r>
            <a:r>
              <a:rPr lang="en-US" sz="2400" b="1" dirty="0"/>
              <a:t>Specialization </a:t>
            </a:r>
            <a:r>
              <a:rPr lang="ar-IQ" sz="2400" b="1" dirty="0"/>
              <a:t>وبناء هرمي للسلطة يوضح واجبات ومسؤوليات الموظف أثناء أدائه للعمل، ونسق غير شخصي للعلاقات بين أعضاء التنظيم، وتحديد العضوية وفقاً للمقدرة والخبرة الفنية، والفصل بين الملكية والادارة داخل التنظيم، وبين الدخل الخاص والمرتب الذي يحصل عليه الفرد بصورة رسمية، والاعتماد على القواعد الرسمية المكتوبة.</a:t>
            </a:r>
          </a:p>
        </p:txBody>
      </p:sp>
    </p:spTree>
    <p:extLst>
      <p:ext uri="{BB962C8B-B14F-4D97-AF65-F5344CB8AC3E}">
        <p14:creationId xmlns:p14="http://schemas.microsoft.com/office/powerpoint/2010/main" val="386621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838986"/>
          </a:xfrm>
        </p:spPr>
        <p:txBody>
          <a:bodyPr>
            <a:normAutofit/>
          </a:bodyPr>
          <a:lstStyle/>
          <a:p>
            <a:r>
              <a:rPr lang="ar-IQ" sz="2400" b="1" dirty="0"/>
              <a:t>ونجد أن تحليلات ((فيبر)) للبيروقراطية تعد من أهم ملامح النظريات الكلاسيكية في دراسة التنظيمات. وما زالت هذه التحليلات تلفت نظر كثير من العلماء الاجتماعيين، ولا تزال تعمل موجهاً نظرياً لكثير من البحوث حتى اليوم. وقد ظلت نظرية ((فيبر)) عن البيروقراطية تمثل الإطار النظري الاساسي للتحليل عند كثير من المشتغلين في ميدان علم الاجتماع الصناعي بوجه خاص. ونجد أن هناك كثيراً من الإسهامات العلمية التي قدمها بعض الباحثين الذين تأثروا بمفاهيم ((فيبر)) مثل ((روبرت دبن)) </a:t>
            </a:r>
            <a:r>
              <a:rPr lang="en-US" sz="2400" b="1" dirty="0"/>
              <a:t>R. Dubbin </a:t>
            </a:r>
            <a:r>
              <a:rPr lang="ar-IQ" sz="2400" b="1" dirty="0"/>
              <a:t>و ((ولبرت مور)) </a:t>
            </a:r>
            <a:r>
              <a:rPr lang="en-US" sz="2400" b="1" dirty="0"/>
              <a:t>W. Moore </a:t>
            </a:r>
            <a:r>
              <a:rPr lang="ar-IQ" sz="2400" b="1" dirty="0"/>
              <a:t>و((الفن جولدنر)) </a:t>
            </a:r>
            <a:r>
              <a:rPr lang="en-US" sz="2400" b="1" dirty="0"/>
              <a:t>A. </a:t>
            </a:r>
            <a:r>
              <a:rPr lang="en-US" sz="2400" b="1" dirty="0" err="1"/>
              <a:t>Gouldner</a:t>
            </a:r>
            <a:r>
              <a:rPr lang="en-US" sz="2400" b="1" dirty="0"/>
              <a:t>. </a:t>
            </a:r>
            <a:r>
              <a:rPr lang="ar-IQ" sz="2400" b="1" dirty="0"/>
              <a:t>ومنذ الخمسينيات من القرن العشرين بدأ يتضح من الاختبار </a:t>
            </a:r>
            <a:r>
              <a:rPr lang="ar-IQ" sz="2400" b="1" dirty="0" err="1"/>
              <a:t>الامبيريقي</a:t>
            </a:r>
            <a:r>
              <a:rPr lang="ar-IQ" sz="2400" b="1" dirty="0"/>
              <a:t> لنظرية ((فيبر)) أنها تحتاج الى تعديلات. وقد تم هذا، وأكدت الدراسات العديدة وبخاصة في الانثروبولوجيا وعلم النفس الاجتماعي سلامة تلك التعديلات.</a:t>
            </a:r>
          </a:p>
        </p:txBody>
      </p:sp>
    </p:spTree>
    <p:extLst>
      <p:ext uri="{BB962C8B-B14F-4D97-AF65-F5344CB8AC3E}">
        <p14:creationId xmlns:p14="http://schemas.microsoft.com/office/powerpoint/2010/main" val="1504588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637508"/>
          </a:xfrm>
        </p:spPr>
        <p:txBody>
          <a:bodyPr>
            <a:normAutofit/>
          </a:bodyPr>
          <a:lstStyle/>
          <a:p>
            <a:r>
              <a:rPr lang="ar-IQ" sz="2400" b="1" dirty="0"/>
              <a:t>والواقع أن صياغة ((فيبر)) لنموذجه المثالي تهتم بجانب واحد فقط من الواقع التنظيمي، ذلك هو التنظيم الرسمي، والطابع العقلي للسلوك الاداري. وقد أهمل ((فيبر)) دراسة التنظيم غير الرسمي الذي كان محل اهتمام حركة العلاقات الانسانية.</a:t>
            </a:r>
          </a:p>
          <a:p>
            <a:r>
              <a:rPr lang="ar-IQ" sz="2400" b="1" dirty="0"/>
              <a:t>	ولا شك أن ((فيبر)) قد أدرك هذا القصور في نموذجه المثالي والحاجة الماسة لمقارنة ما هو مثالي بما هو واقعي، فذلك من شأنه أن يجعلنا نفهم جوانب الواقع التنظيمي العديدة، والشديدة التداخل فيما بينها</a:t>
            </a:r>
          </a:p>
        </p:txBody>
      </p:sp>
    </p:spTree>
    <p:extLst>
      <p:ext uri="{BB962C8B-B14F-4D97-AF65-F5344CB8AC3E}">
        <p14:creationId xmlns:p14="http://schemas.microsoft.com/office/powerpoint/2010/main" val="2048714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49483" cy="5900980"/>
          </a:xfrm>
        </p:spPr>
        <p:txBody>
          <a:bodyPr>
            <a:normAutofit/>
          </a:bodyPr>
          <a:lstStyle/>
          <a:p>
            <a:r>
              <a:rPr lang="ar-IQ" sz="2400" b="1" dirty="0"/>
              <a:t>وقد كشفت كثير من الدراسات الاجتماعية، عن أن سلوك الأفراد داخل التنظيمات لا يتحدد دائماً عن طريق الاوامر والتعليمات الصادرة إليهم من الرؤساء. وذلك على عكس ما ذهب اليه ((فيبر)) في نموذجه المثالي حيث ذهب الى ان الرسميات </a:t>
            </a:r>
            <a:r>
              <a:rPr lang="en-US" sz="2400" b="1" dirty="0"/>
              <a:t>Formalities </a:t>
            </a:r>
            <a:r>
              <a:rPr lang="ar-IQ" sz="2400" b="1" dirty="0"/>
              <a:t>هي عبارة عن التصرفات بناء على نسق مستقر نسبياً من القواعد واللوائح هي التي تحكم وتنظم قرارات الفرد وأعماله، وتعتبر وسيلة لتأكيد أمكانية حساب السلوك المتوقع في البيروقراطية وتحقق أعلى درجات الترشيد الانساني</a:t>
            </a:r>
            <a:r>
              <a:rPr lang="en-US" sz="2400" b="1" dirty="0"/>
              <a:t>Human Rationality.</a:t>
            </a:r>
            <a:endParaRPr lang="ar-IQ" sz="2400" b="1" dirty="0"/>
          </a:p>
        </p:txBody>
      </p:sp>
    </p:spTree>
    <p:extLst>
      <p:ext uri="{BB962C8B-B14F-4D97-AF65-F5344CB8AC3E}">
        <p14:creationId xmlns:p14="http://schemas.microsoft.com/office/powerpoint/2010/main" val="3711094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281047"/>
          </a:xfrm>
        </p:spPr>
        <p:txBody>
          <a:bodyPr>
            <a:normAutofit/>
          </a:bodyPr>
          <a:lstStyle/>
          <a:p>
            <a:r>
              <a:rPr lang="ar-IQ" sz="2400" b="1" dirty="0"/>
              <a:t>كما كشفت كثير من الدراسات الاجتماعية عن وجود التناقض بين المتطلبات الرسمية وما يجري بصورة عملية داخل التنظيمات. أذ أن المفروض طبقاً لنموذج ((فيبر)) أن يقوم الرؤساء بالأشراف على المرؤوسين بصورة لا تهتم بمشكلاتهم الشخصية ولا تتأثر بالعلاقات الشخصية والعاطفية وأن يتخذوا في علاقاتهم اتجاهاً لا شخصياً أو موضوعياً. وهذا عكس ما تبين من كثير من الدراسات الاجتماعية، حيث وجد أن هناك نمطاً من الاشراف يهتم بحل مشكلات العمال الشخصية ويتأثر إشرافهم بالعلاقات الشخصية والعاطفية التي تنشأ بينهم وبين المرؤوسين. </a:t>
            </a:r>
          </a:p>
        </p:txBody>
      </p:sp>
    </p:spTree>
    <p:extLst>
      <p:ext uri="{BB962C8B-B14F-4D97-AF65-F5344CB8AC3E}">
        <p14:creationId xmlns:p14="http://schemas.microsoft.com/office/powerpoint/2010/main" val="312773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94468"/>
            <a:ext cx="11825206" cy="6307810"/>
          </a:xfrm>
        </p:spPr>
        <p:txBody>
          <a:bodyPr>
            <a:normAutofit/>
          </a:bodyPr>
          <a:lstStyle/>
          <a:p>
            <a:r>
              <a:rPr lang="ar-IQ" sz="3200" b="1" dirty="0"/>
              <a:t>على الرغم من أن العالم الامريكي ((تشارلز كولي)) </a:t>
            </a:r>
            <a:r>
              <a:rPr lang="en-US" sz="3200" b="1" dirty="0"/>
              <a:t>C. H Cooley </a:t>
            </a:r>
            <a:r>
              <a:rPr lang="ar-IQ" sz="3200" b="1" dirty="0"/>
              <a:t>كان أول من استخدم مفهوم الجماعة </a:t>
            </a:r>
            <a:r>
              <a:rPr lang="en-US" sz="3200" b="1" dirty="0"/>
              <a:t>Primary Group </a:t>
            </a:r>
            <a:r>
              <a:rPr lang="ar-IQ" sz="3200" b="1" dirty="0"/>
              <a:t>في كتابه (التنظيم الاجتماعي) </a:t>
            </a:r>
            <a:r>
              <a:rPr lang="en-US" sz="3200" b="1" dirty="0"/>
              <a:t>Social Organization </a:t>
            </a:r>
            <a:r>
              <a:rPr lang="ar-IQ" sz="3200" b="1" dirty="0"/>
              <a:t>الذي أصدره عام 1909. ألا أن ((كولي)) لم يقم بصياغة مفهوم الجماعة الثانوية </a:t>
            </a:r>
            <a:r>
              <a:rPr lang="en-US" sz="3200" b="1" dirty="0"/>
              <a:t>Secondary Group </a:t>
            </a:r>
            <a:r>
              <a:rPr lang="ar-IQ" sz="3200" b="1" dirty="0"/>
              <a:t>وقد ذكر القليل حول هذا المفهوم. ومن ثم قام علماء الاجتماع بصياغة مفاهيم أخرى تناسب وطبيعة الجماعة الثانوية، منها مفهوماً التنظيم </a:t>
            </a:r>
            <a:r>
              <a:rPr lang="en-US" sz="3200" b="1" dirty="0"/>
              <a:t>Organization </a:t>
            </a:r>
            <a:r>
              <a:rPr lang="ar-IQ" sz="3200" b="1" dirty="0"/>
              <a:t>والبيروقراطية </a:t>
            </a:r>
            <a:r>
              <a:rPr lang="en-US" sz="3200" b="1" dirty="0"/>
              <a:t>Bureaucracy.</a:t>
            </a:r>
            <a:endParaRPr lang="ar-IQ" sz="3200" b="1" dirty="0"/>
          </a:p>
        </p:txBody>
      </p:sp>
    </p:spTree>
    <p:extLst>
      <p:ext uri="{BB962C8B-B14F-4D97-AF65-F5344CB8AC3E}">
        <p14:creationId xmlns:p14="http://schemas.microsoft.com/office/powerpoint/2010/main" val="808560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99281" y="763291"/>
            <a:ext cx="11990522" cy="5885481"/>
          </a:xfrm>
        </p:spPr>
        <p:txBody>
          <a:bodyPr>
            <a:normAutofit/>
          </a:bodyPr>
          <a:lstStyle/>
          <a:p>
            <a:pPr lvl="7"/>
            <a:r>
              <a:rPr lang="ar-IQ" sz="2000" b="1" dirty="0"/>
              <a:t>ويشير المعنى اللغوي للمصطلح (البيروقراطية) الى سلطة المكتب أو (الادارة عن طريق الموظفين) ، ولكنها في الاستخدام الشائع تنطوي على بعض المعاني السلبية. ويرجع ذيوع وانتشار هذا المصطلح في العلوم الاجتماعية الى تعريف الكلاسيكي الذي قدمه العالم الالماني ((ماكس فيبر)) </a:t>
            </a:r>
            <a:r>
              <a:rPr lang="en-US" sz="2000" b="1" dirty="0"/>
              <a:t>Max Weber </a:t>
            </a:r>
            <a:r>
              <a:rPr lang="ar-IQ" sz="2000" b="1" dirty="0"/>
              <a:t>لهذا المفهوم، والذي لم يشر فيه الى اي مضامين سلبية، وانما كان يقصد به الاشارة الى نموذج مثالي للتنظيم البيروقراطي له خصائص محددة. فالبيروقراطية هي أحد أنماط التنظيم المعقد، فكل تنظيم كبير الحجم يتطلب نظاماً دقيقاً من حيث تقسيم العمل، إذ أن التخصص وتقسيم العمل يؤديان الى زيادة المهارة والكفاية في العمل. ويطلق اسم (البيروقراطية)على هذا البناء الذي يوجه وينسق مجهودات كثير من الافراد الذين يؤدون اعمالاً كثيرة ومتنوعة. </a:t>
            </a:r>
          </a:p>
        </p:txBody>
      </p:sp>
    </p:spTree>
    <p:extLst>
      <p:ext uri="{BB962C8B-B14F-4D97-AF65-F5344CB8AC3E}">
        <p14:creationId xmlns:p14="http://schemas.microsoft.com/office/powerpoint/2010/main" val="275689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931976"/>
          </a:xfrm>
        </p:spPr>
        <p:txBody>
          <a:bodyPr>
            <a:normAutofit/>
          </a:bodyPr>
          <a:lstStyle/>
          <a:p>
            <a:r>
              <a:rPr lang="ar-IQ" sz="2400" b="1" dirty="0"/>
              <a:t>وتعد البيروقراطية أحد أنماط التنظيم التي يتزايد انتشارها في المجتمع الحديث وخاصة في المجتمعات الصناعية، وذلك على الرغم من أن كثيراً من الناس يميلون الى استخدام كلمة البيروقراطية للإشارة الى التنظيمات الحكومية فقط، أو الى الروتين أو التعقيدات المكتبية.</a:t>
            </a:r>
          </a:p>
          <a:p>
            <a:r>
              <a:rPr lang="ar-IQ" sz="2400" b="1" dirty="0"/>
              <a:t>	وقد يكون التنظيم البيروقراطي نمطاً من التنظيم يهدف الى المنفعة وتحقيق الربح، أو تنظيماً يؤدي خدمة اجتماعية معينة، ولكنه عادة يكون تنظيماً كبير الحجم، ويتضمن مستويات متعددة ومتدرجة للسلطة تأخذ شكلاً هرمياً وتكون القواعد المكتوبة بمثابة العمود الفقري في هذا النمط من التنظيم، كما نجد أن هناك فصلاً بين الملكية والادارة، ويتم اختيار العاملين في هذا التنظيم على أساس الكفاءة والخبرة، وذلك كما سوف يتضح من خصائص التنظيمات البيروقراطية.</a:t>
            </a:r>
          </a:p>
          <a:p>
            <a:endParaRPr lang="ar-IQ" sz="2400" b="1" dirty="0"/>
          </a:p>
        </p:txBody>
      </p:sp>
    </p:spTree>
    <p:extLst>
      <p:ext uri="{BB962C8B-B14F-4D97-AF65-F5344CB8AC3E}">
        <p14:creationId xmlns:p14="http://schemas.microsoft.com/office/powerpoint/2010/main" val="140763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931976"/>
          </a:xfrm>
        </p:spPr>
        <p:txBody>
          <a:bodyPr>
            <a:normAutofit/>
          </a:bodyPr>
          <a:lstStyle/>
          <a:p>
            <a:r>
              <a:rPr lang="ar-IQ" sz="2400" b="1" dirty="0"/>
              <a:t>ويرتبط مفهوم البيروقراطية ارتباطاً وثيقاً بمفهوم دعم البيروقراطية أو التحول نحو البيروقراطية</a:t>
            </a:r>
            <a:r>
              <a:rPr lang="en-US" sz="2400" b="1" dirty="0"/>
              <a:t>Bureaucratization. </a:t>
            </a:r>
            <a:r>
              <a:rPr lang="ar-IQ" sz="2400" b="1" dirty="0"/>
              <a:t>ويستخدم هذا المفهوم الأخير لتحليل قواعد النظام وإجراءاته الداخلية التي يحترمها أعضاء التنظيم. وقد وضع ((</a:t>
            </a:r>
            <a:r>
              <a:rPr lang="ar-IQ" sz="2400" b="1" dirty="0" err="1"/>
              <a:t>بلاو</a:t>
            </a:r>
            <a:r>
              <a:rPr lang="ar-IQ" sz="2400" b="1" dirty="0"/>
              <a:t>)) </a:t>
            </a:r>
            <a:r>
              <a:rPr lang="en-US" sz="2400" b="1" dirty="0"/>
              <a:t>P. M </a:t>
            </a:r>
            <a:r>
              <a:rPr lang="en-US" sz="2400" b="1" dirty="0" err="1"/>
              <a:t>Blau</a:t>
            </a:r>
            <a:r>
              <a:rPr lang="en-US" sz="2400" b="1" dirty="0"/>
              <a:t> </a:t>
            </a:r>
            <a:r>
              <a:rPr lang="ar-IQ" sz="2400" b="1" dirty="0"/>
              <a:t>و ((سكوت)) </a:t>
            </a:r>
            <a:r>
              <a:rPr lang="en-US" sz="2400" b="1" dirty="0"/>
              <a:t>W. R Scott </a:t>
            </a:r>
            <a:r>
              <a:rPr lang="ar-IQ" sz="2400" b="1" dirty="0"/>
              <a:t>مفهوم التحول نحو البيروقراطية للإشارة الى تلك المجهودات التي تهدف الى الحفاظ على التنظيم أكثر مما تهدف الى أنجاز اهدافه.</a:t>
            </a:r>
          </a:p>
        </p:txBody>
      </p:sp>
    </p:spTree>
    <p:extLst>
      <p:ext uri="{BB962C8B-B14F-4D97-AF65-F5344CB8AC3E}">
        <p14:creationId xmlns:p14="http://schemas.microsoft.com/office/powerpoint/2010/main" val="276781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931976"/>
          </a:xfrm>
        </p:spPr>
        <p:txBody>
          <a:bodyPr>
            <a:normAutofit/>
          </a:bodyPr>
          <a:lstStyle/>
          <a:p>
            <a:r>
              <a:rPr lang="ar-IQ" sz="2400" b="1" dirty="0"/>
              <a:t>وإذا كان مفهوم البيروقراطية يستخدم لتحليل العمليات الادارية في التنظيمات فأن مفهوم دعم البيروقراطية أو التحول نحو البيروقراطية يشير الى العملية التي يكتسب عن طريقها التنظيم الرسمي خصائص البيروقراطية بصورة مستمرة. ويتمثل المظهر الرئيسي لهذه العملية في الصياغة الصورية للقواعد والاجراءات. ومن الملاحظ أن دعم البيروقراطية له درجات ومستويات متفاوتة في التنظيمات. ويعتبر مفهوم التحول نحو البيروقراطية من المفهومات الهامة التي أثرت الدراسات التنظيمية. </a:t>
            </a:r>
          </a:p>
        </p:txBody>
      </p:sp>
    </p:spTree>
    <p:extLst>
      <p:ext uri="{BB962C8B-B14F-4D97-AF65-F5344CB8AC3E}">
        <p14:creationId xmlns:p14="http://schemas.microsoft.com/office/powerpoint/2010/main" val="1048996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388968" cy="5869983"/>
          </a:xfrm>
        </p:spPr>
        <p:txBody>
          <a:bodyPr>
            <a:normAutofit/>
          </a:bodyPr>
          <a:lstStyle/>
          <a:p>
            <a:r>
              <a:rPr lang="ar-IQ" sz="2400" b="1" dirty="0"/>
              <a:t>النموذج المثالي للتنظيم البيروقراطي:</a:t>
            </a:r>
          </a:p>
          <a:p>
            <a:r>
              <a:rPr lang="ar-IQ" sz="2400" b="1" dirty="0"/>
              <a:t>وضع ((فيبر)) ما يسمى بالنموذج أو النمط المثالي أو الخالص للتنظيم البيروقراطي </a:t>
            </a:r>
            <a:r>
              <a:rPr lang="en-US" sz="2400" b="1" dirty="0"/>
              <a:t>Ideal Type </a:t>
            </a:r>
            <a:r>
              <a:rPr lang="ar-IQ" sz="2400" b="1" dirty="0"/>
              <a:t>وهو عبارة عن بناء عقلي يتم تكوينه على أساس ملاحظة عدة سمات أو خصائص معينة في الواقع. وهو نموذج مثالي، لأنه عبارة عن فكرة قد شيدت بطريقة عقلية خالصة، ويصعب أن نجد لها نظيراً في الحياة الواقعية. وقد كان الهدف من تكوين هذا النموذج المثالي أن نقارن به الافعال أو المواقف الواقعية التي نقوم بدراستها.</a:t>
            </a:r>
          </a:p>
        </p:txBody>
      </p:sp>
    </p:spTree>
    <p:extLst>
      <p:ext uri="{BB962C8B-B14F-4D97-AF65-F5344CB8AC3E}">
        <p14:creationId xmlns:p14="http://schemas.microsoft.com/office/powerpoint/2010/main" val="301210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80480" cy="5699502"/>
          </a:xfrm>
        </p:spPr>
        <p:txBody>
          <a:bodyPr/>
          <a:lstStyle/>
          <a:p>
            <a:r>
              <a:rPr lang="ar-IQ" b="1" dirty="0"/>
              <a:t>والواقع أنه لا توجد نقطة محددة، يستطيع التنظيم البسيط أن يتحول عندها الى تنظيم بيروقراطي معقد، أذ أن ذلك شيء نسبي. الا أن ((فيبر)) قد حدد لنا عدة صفات أو خصائص جوهرية للبيروقراطية، على النحو التالي:</a:t>
            </a:r>
          </a:p>
          <a:p>
            <a:r>
              <a:rPr lang="ar-IQ" b="1" dirty="0"/>
              <a:t>أولاً-تقسم وتوزع نشاطات التنظيم على الاوضاع المختلفة فيه في ضوء القواعد أو القوانين أو التنظيمات الإدارية، بحيث يكون لكل موظف مجال محدد من الاختصاصات الرسمية. ويدرك الموظف أن هذه الاختصاصات هي واجباته الرسمية التي يلتزم بأدائها.</a:t>
            </a:r>
          </a:p>
          <a:p>
            <a:endParaRPr lang="ar-IQ" b="1" dirty="0"/>
          </a:p>
        </p:txBody>
      </p:sp>
    </p:spTree>
    <p:extLst>
      <p:ext uri="{BB962C8B-B14F-4D97-AF65-F5344CB8AC3E}">
        <p14:creationId xmlns:p14="http://schemas.microsoft.com/office/powerpoint/2010/main" val="2262026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80480" cy="5823488"/>
          </a:xfrm>
        </p:spPr>
        <p:txBody>
          <a:bodyPr/>
          <a:lstStyle/>
          <a:p>
            <a:r>
              <a:rPr lang="ar-IQ" b="1" dirty="0"/>
              <a:t>ثانياً-لابد من وجود قانون ينظم اصدار الأوامر الى الموظفين كي يقوموا بواجباتهم الرسمية، وبحيث ينظم العمل بصورة عامة. ولا شك أن هذه القوانين تعمل على التنسيق بين الانشطة المختلفة، كما تجعل العمليات التي تتم داخل التنظيم مستمرة مهما حدث من تغير في التنظيم مما يؤدي الى تحقيق الاستقرار داخل التنظيم.</a:t>
            </a:r>
          </a:p>
          <a:p>
            <a:r>
              <a:rPr lang="ar-IQ" b="1" dirty="0"/>
              <a:t>ثالثاً-تقوم السلطة العليا بتعيين الافراد الذين تتوافر لديهم المؤهلات والخبرة المناسبة عن طريق إجراء اختبارات خاصة، ويستثنى من ذلك كبار الموظفين الذين تم انتخابهم للتعبير عن أرادة الناخبين.</a:t>
            </a:r>
          </a:p>
          <a:p>
            <a:endParaRPr lang="ar-IQ" b="1" dirty="0"/>
          </a:p>
        </p:txBody>
      </p:sp>
    </p:spTree>
    <p:extLst>
      <p:ext uri="{BB962C8B-B14F-4D97-AF65-F5344CB8AC3E}">
        <p14:creationId xmlns:p14="http://schemas.microsoft.com/office/powerpoint/2010/main" val="1228465928"/>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TotalTime>
  <Words>1294</Words>
  <Application>Microsoft Office PowerPoint</Application>
  <PresentationFormat>ملء الشاشة</PresentationFormat>
  <Paragraphs>25</Paragraphs>
  <Slides>17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17</vt:i4>
      </vt:variant>
    </vt:vector>
  </HeadingPairs>
  <TitlesOfParts>
    <vt:vector size="21" baseType="lpstr">
      <vt:lpstr>Century Gothic</vt:lpstr>
      <vt:lpstr>Tahoma</vt:lpstr>
      <vt:lpstr>Wingdings 3</vt:lpstr>
      <vt:lpstr>شريحة</vt:lpstr>
      <vt:lpstr>المحاضرة الرابعة: مفهوم البيروقراطية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مفهوم البيروقراطية  المادة: علم اجتماع التنظيم أستاذ المادة: د. رباح احمد مهدي</dc:title>
  <dc:creator>F1</dc:creator>
  <cp:lastModifiedBy>F1</cp:lastModifiedBy>
  <cp:revision>19</cp:revision>
  <dcterms:created xsi:type="dcterms:W3CDTF">2018-01-22T19:36:12Z</dcterms:created>
  <dcterms:modified xsi:type="dcterms:W3CDTF">2018-01-22T20:02:08Z</dcterms:modified>
</cp:coreProperties>
</file>