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1/30/2018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0775" y="0"/>
            <a:ext cx="11202988" cy="5807991"/>
          </a:xfrm>
        </p:spPr>
        <p:txBody>
          <a:bodyPr/>
          <a:lstStyle/>
          <a:p>
            <a:pPr algn="r"/>
            <a:r>
              <a:rPr lang="ar-IQ" dirty="0"/>
              <a:t>المحاضرة السابعة عشرة: الفترة المبدئية الحرجة:</a:t>
            </a:r>
            <a:br>
              <a:rPr lang="ar-IQ" dirty="0"/>
            </a:br>
            <a:r>
              <a:rPr lang="ar-IQ" dirty="0"/>
              <a:t>المادة: علم اجتماع التنظيم</a:t>
            </a:r>
            <a:br>
              <a:rPr lang="ar-IQ" dirty="0"/>
            </a:br>
            <a:r>
              <a:rPr lang="ar-IQ" dirty="0"/>
              <a:t> أستاذ المادة: د. رباح احمد مهدي</a:t>
            </a:r>
            <a:br>
              <a:rPr lang="ar-IQ" dirty="0"/>
            </a:br>
            <a:endParaRPr lang="ar-IQ" dirty="0"/>
          </a:p>
        </p:txBody>
      </p:sp>
    </p:spTree>
    <p:extLst>
      <p:ext uri="{BB962C8B-B14F-4D97-AF65-F5344CB8AC3E}">
        <p14:creationId xmlns:p14="http://schemas.microsoft.com/office/powerpoint/2010/main" val="3992757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68714" y="623807"/>
            <a:ext cx="11094500" cy="5776993"/>
          </a:xfrm>
        </p:spPr>
        <p:txBody>
          <a:bodyPr>
            <a:normAutofit/>
          </a:bodyPr>
          <a:lstStyle/>
          <a:p>
            <a:r>
              <a:rPr lang="ar-IQ" sz="2400" b="1" dirty="0"/>
              <a:t>وقد لا يكون الشخص صاحب المؤهلات التقنية والعلمية العالية مؤهلاً أيضاً للإشراف على الموظفين الجدد، أذ قد يكون بعض هؤلاء المشرفين سريعي الغضب مع الموظفين الجدد، وربما يسرفون في توجيه النقد واللوم لهم بسبب كثرة أخطائهم وبطأ تعلمهم. ولعل من اللائق أن يشرف على المستجدين مشرفون أكثر خبره ودراية بمشكلاتهم، وان السمات المطلوبة في المشرفين المكلفين بتدريب وتوجيه المستجدين في المنظمة هي الجمع بين التدريس والتدريب والتوجيه، أي أن يكون المشرف معلماً ومدرباً يحمل الروح التربوية والإنسانية الى جانب معرفته وخبرته التقنية التي يمكن أن تشجع وترفع معنويات المتدربين وتقوى روابطهم بعملهم وبالمنظمة معاً. ويفضل أن يكون المشرف ايضا على قدر كاف من الاستقرار الشخصي النفسي والعصبي لكي يكون أكثر تحملاً لما يتكرر من اخطاء المتدربين والسيطرة على عواطفه في اثناء تصحيح أخطائهم وتحسين مستوى أدائهم، </a:t>
            </a:r>
          </a:p>
        </p:txBody>
      </p:sp>
    </p:spTree>
    <p:extLst>
      <p:ext uri="{BB962C8B-B14F-4D97-AF65-F5344CB8AC3E}">
        <p14:creationId xmlns:p14="http://schemas.microsoft.com/office/powerpoint/2010/main" val="62425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48005" cy="5776993"/>
          </a:xfrm>
        </p:spPr>
        <p:txBody>
          <a:bodyPr>
            <a:normAutofit/>
          </a:bodyPr>
          <a:lstStyle/>
          <a:p>
            <a:r>
              <a:rPr lang="ar-IQ" sz="2400" b="1" dirty="0"/>
              <a:t>ولاشك أن هذه النوعية العالية للمشرفين تمكن الموظفين الجدد من التركيز على تحسين مستوى أدائهم وتشجعهم على اختزال الوقت المطلوب لبلوغ مستوى الاتقان لمتطلبات العمل دون التعرض لإحباطات تذكر، كما يسهم المشرف الكفء في تسريع تبلور الشعور بالانتماء الى المنظمة لدى المستجدين وفي تعزيز هويتهم الفردية بأقل احباط ممكن، فاذا نجحت المنظمة بإيجاد المشرف اللائق الذي يتمتع بهذه السمات التي تتوافق وحاجات القادمين الجدد فأنها لاشك تكون قد خطت خطوة مهمة وحاسمة في تطوير عملية التكيف للكوادر المستجدة وفي تعميق التعاقد النفسي الذي تسعى الى تعزيزه لديهم. </a:t>
            </a:r>
          </a:p>
        </p:txBody>
      </p:sp>
    </p:spTree>
    <p:extLst>
      <p:ext uri="{BB962C8B-B14F-4D97-AF65-F5344CB8AC3E}">
        <p14:creationId xmlns:p14="http://schemas.microsoft.com/office/powerpoint/2010/main" val="1658877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807990"/>
          </a:xfrm>
        </p:spPr>
        <p:txBody>
          <a:bodyPr>
            <a:normAutofit/>
          </a:bodyPr>
          <a:lstStyle/>
          <a:p>
            <a:r>
              <a:rPr lang="ar-IQ" sz="2400" b="1" dirty="0"/>
              <a:t> لكن اختيار المشرفين الدقيق والمتأني لا يكفي لضمان النوعية الجيدة والكفؤة منهم، بل لابد من تأهيلهم وتدريبهم لأدوارهم الحساسة المتعلقة بتسهيل تكييف ومواءمة القادمين الجدد في المرحلة الحرجة دون تعرضهم للصدمات والإحباطات التي تنجم من سوء تصرف وسياسة بعض المشرفين. لكن اقتراح تدريب المشرفين يواجه تحديات وتساؤلات متعددة تدور حول طبيعة هذا التدريب، وأهدافه ومداه.</a:t>
            </a:r>
          </a:p>
        </p:txBody>
      </p:sp>
    </p:spTree>
    <p:extLst>
      <p:ext uri="{BB962C8B-B14F-4D97-AF65-F5344CB8AC3E}">
        <p14:creationId xmlns:p14="http://schemas.microsoft.com/office/powerpoint/2010/main" val="317185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17008" cy="5869983"/>
          </a:xfrm>
        </p:spPr>
        <p:txBody>
          <a:bodyPr>
            <a:normAutofit/>
          </a:bodyPr>
          <a:lstStyle/>
          <a:p>
            <a:r>
              <a:rPr lang="ar-IQ" sz="2400" b="1" dirty="0"/>
              <a:t>نستنتج من الأدبيات العلمية أن الفترة المبكرة من توظيف الأفراد في المنظمات (السنة الاولى على الأكثر) تعد بالغة الأهمية في تأسيس وتطوير العلاقة بين الفرد والمنظمة. لان في تلك الفترة المبكرة من الاتصال يبدأ تفاعل بين كل من الفرد المستجد والمنظمة بشكل لا يخضع تماماً لسيطرة اي منهما. ومن المؤشرات الوضعية القلقة لهؤلاء الوافدين في هذه الفترة الحرجة الغياب والتسرب غير المبرر لكثير منهم، اضافة لانسحاب العاملين من الوظيفة في تلك الفترة بوتائر أعلى من الفترات اللاحقة وبالمقارنة مع الموظفين القدماء. كل هذه الملاحظات تؤكد خطورة الفترة المبكرة من توظيف القادمين الجدد وذلك نتيجة لتعثر عملية التكيف المتبادل بينهم وبين المنظمة. وتتلخص العناصر أو العوامل المؤثرة والمسؤولة عن صعوبة التكيف في الآتي: </a:t>
            </a:r>
          </a:p>
        </p:txBody>
      </p:sp>
    </p:spTree>
    <p:extLst>
      <p:ext uri="{BB962C8B-B14F-4D97-AF65-F5344CB8AC3E}">
        <p14:creationId xmlns:p14="http://schemas.microsoft.com/office/powerpoint/2010/main" val="85803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56493" cy="5745997"/>
          </a:xfrm>
        </p:spPr>
        <p:txBody>
          <a:bodyPr>
            <a:normAutofit/>
          </a:bodyPr>
          <a:lstStyle/>
          <a:p>
            <a:r>
              <a:rPr lang="ar-IQ" sz="2400" b="1" dirty="0"/>
              <a:t>أ‌. أثر بيئة العمل:</a:t>
            </a:r>
          </a:p>
          <a:p>
            <a:r>
              <a:rPr lang="ar-IQ" sz="2400" b="1" dirty="0"/>
              <a:t>واضح أن بيئة العمل تتصدر باقي العوامل المؤثرة في عملية تكيف العضو التنظيمي المستجد للمنظمة بسبب كون البيئة جديدة، وضعف أو انعدام الخبرة العملية اللازمة للعمل، ومن الطبيعي أن هذه البيئة الايكولوجية تتألف من بعض العناصر التي تؤثر على القادم الجديد، ومنها التوجه المكاني المشوش، والمواقف التكتيكية المطلوبة، إضافة الى مدى مساعدة الأعضاء القدماء، ناهيك عن دور الضوابط والقواعد المعمول بها، والمواقف والمهارات الخاصة بالمشرفين الإداريين. كل هذه العوامل مجتمعة ومتفردة تضغط على القادم الجديد الذي يحاول استقراء ما يمكن من المعاني والاتجاهات لكي يحقق التكيف اللازم في خضم تلك الوضعية الصعبة المحاطة بالغموض والترقب. ومن المؤكد أن بعض هؤلاء القادمين الجدد، نتيجة لمهاراتهم التكيفية الجيدة، ينجحون سريعاً في تعديل مواقفهم وسلوكهم لهذا المناخ المعقد. </a:t>
            </a:r>
          </a:p>
        </p:txBody>
      </p:sp>
    </p:spTree>
    <p:extLst>
      <p:ext uri="{BB962C8B-B14F-4D97-AF65-F5344CB8AC3E}">
        <p14:creationId xmlns:p14="http://schemas.microsoft.com/office/powerpoint/2010/main" val="766175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09998" cy="5745997"/>
          </a:xfrm>
        </p:spPr>
        <p:txBody>
          <a:bodyPr>
            <a:normAutofit/>
          </a:bodyPr>
          <a:lstStyle/>
          <a:p>
            <a:r>
              <a:rPr lang="ar-IQ" sz="2400" b="1" dirty="0"/>
              <a:t>وقد تساهم في ذلك التسهيلات الانسانية التي يتلقونها من المنظمة والتي تخفف من وطأة قلقهم ومخاوفهم، ولكن بعضهم يلاقي صعوبات أكبر وبالتالي تستغرق عملية تكيفهم للوضع الجديدة فترة أطول. غير أن الصنف الاخير من هؤلاء القادمين الجدد يضم مجموعة من الأفراد يفتقدون القدرة على مواجهة تلك الصعوبات والتحديات، ما يدفعهم الى الانسحاب من الوظيفة خلال العام الأول. واللافت للنظر أن هناك بعض البيئات الوظيفية وما تتضمنه من عناصر وضوابط تستعصي على التغيير ما لم تكن المنظمة مستعدة لتحمل التكاليف الكثيرة، الى جانب احتمال مواجهتها مشكلات جديدة ناجمة عن التغيير من أجل تذليل صعوبات تكيف الأعضاء الوافدين. وقد يستوجب التغيير المطلوب تبديل القواعد والضوابط التنظيمية أو ربما حث الأعضاء القدماء على إظهار الصداقة والمودة للأعضاء الجدد،</a:t>
            </a:r>
          </a:p>
        </p:txBody>
      </p:sp>
    </p:spTree>
    <p:extLst>
      <p:ext uri="{BB962C8B-B14F-4D97-AF65-F5344CB8AC3E}">
        <p14:creationId xmlns:p14="http://schemas.microsoft.com/office/powerpoint/2010/main" val="2526416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68712" y="511444"/>
            <a:ext cx="11017009" cy="5982346"/>
          </a:xfrm>
        </p:spPr>
        <p:txBody>
          <a:bodyPr/>
          <a:lstStyle/>
          <a:p>
            <a:r>
              <a:rPr lang="ar-IQ" b="1" dirty="0"/>
              <a:t>وهناك عناصر أخرى ومنها برامج التوجيه الفكري </a:t>
            </a:r>
            <a:r>
              <a:rPr lang="en-US" b="1" dirty="0"/>
              <a:t>Orientation Programs </a:t>
            </a:r>
            <a:r>
              <a:rPr lang="ar-IQ" b="1" dirty="0"/>
              <a:t>وتعليمات العمل وهي كلها تخضع لسيطرة المنظمة بدرجة أعلى. علماً بأن هذه التعديلات الأخيرة يمكن أن تحسن بيئة العمل وتخفف صعوبات التكيف للقادمين الجدد.</a:t>
            </a:r>
          </a:p>
          <a:p>
            <a:r>
              <a:rPr lang="ar-IQ" b="1" dirty="0"/>
              <a:t>ب. تأثير واجبات العمل:</a:t>
            </a:r>
          </a:p>
          <a:p>
            <a:r>
              <a:rPr lang="ar-IQ" b="1" dirty="0"/>
              <a:t>تظهر في مجال مهام العمل أكبر التناقضات بين توقعات الموظفين الجدد وبين الواقع التنظيمي الذي يعيشونه ويعملون فيه. اذ يحمل كثير من هؤلاء القادمين الجدد توقعات طموحة حول ما ستوفره المنظمة من فرص التحدي والإبداع، ولكنهم بدلاً من ذلك يجدون أنفسهم غارقين في واجبات عادية وعضلية رتيبة تغيب عنها تلك الصور الحالمة بالإنجاز والإبداع والابتكار. فضلاً عن قلة فرص الترقية والترفيع والمكافآت التي تشكل حوافز مركزية في تشكيل دافعية العاملين الجدد. من البديهي أن هذه التوقعات الطموحة الشائعة بين حديثي التوظف –وحتى القدامى –تهيئ الأرضية للإحباطات اللاحقة التي تواجه المستجدين. الا أن هذه الصدمات لا تنبع حصراً من التوقعات الكبيرة، بل من المهام والواجبات الرتيبة التي تفرض على هؤلاء الاعضاء المستجدين قبل تبلور قدراتهم على تحمل مثل هذه الأعباء والتكيف لها.</a:t>
            </a:r>
          </a:p>
          <a:p>
            <a:endParaRPr lang="ar-IQ" b="1" dirty="0"/>
          </a:p>
        </p:txBody>
      </p:sp>
    </p:spTree>
    <p:extLst>
      <p:ext uri="{BB962C8B-B14F-4D97-AF65-F5344CB8AC3E}">
        <p14:creationId xmlns:p14="http://schemas.microsoft.com/office/powerpoint/2010/main" val="1308270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09998" cy="5807990"/>
          </a:xfrm>
        </p:spPr>
        <p:txBody>
          <a:bodyPr/>
          <a:lstStyle/>
          <a:p>
            <a:r>
              <a:rPr lang="ar-IQ" b="1" dirty="0"/>
              <a:t>ولا تخلو الأدبيات التنظيمية من أدلة على طبيعة التفاعل بين الواجبات الوظيفية المبكرة وبين التوقعات وأثرها على تكيف العاملين المستجدين وما يسببه من تذمر بينهم. وتبرز هذه الحالة من عدم الرضا وأحياناً الاستياء بشكل خاص بين خريجي الكليات من القادمين الجدد في المنظمات. وأظهرت بعض الدراسات التي أجريت حول ألف خريج جامعي أن (50%) منهم أبدوا عدم رضاهم عن المهام التي كلفوا بها في أثناء عملهم لكونها دون مستوى توقعاتهم. كما حدد بعضهم الإحباطات التي واجهتهم ومنها عدم توفر الفرص لإظهار قدراتهم، وانعدام الشعور بالإنجاز، وندرة الفرص للقيام بعمل ممتع ومشوق، وضآلة المجال للتقدم الوظيفي. كل هذه الاحباطات كما يبدوا كانت ترجع الى أمور أخرى منها سعة الفجوة بين تطلعات وتوقعات هؤلاء الشباب الجامعيين وبين واقع العمل في المنظمة، </a:t>
            </a:r>
          </a:p>
        </p:txBody>
      </p:sp>
    </p:spTree>
    <p:extLst>
      <p:ext uri="{BB962C8B-B14F-4D97-AF65-F5344CB8AC3E}">
        <p14:creationId xmlns:p14="http://schemas.microsoft.com/office/powerpoint/2010/main" val="58915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79002" cy="5745997"/>
          </a:xfrm>
        </p:spPr>
        <p:txBody>
          <a:bodyPr/>
          <a:lstStyle/>
          <a:p>
            <a:r>
              <a:rPr lang="ar-IQ" b="1" dirty="0"/>
              <a:t>واللافت للنظر في تلك الأدبيات أن عنصر التحدي يتصدر العوامل، حيث أكد هؤلاء الشباب الجامعيون أن ضعف بروزه أو غيابه في المنظمة كان من أسباب شعورهم بالإحباط. كما أظهرت تلك المعلومات أن معظم الذين تركوا عملهم في المنظمة من هؤلاء الخريجين أشاروا الى تدني مستوى العناصر التي تضمنتها توقعاتهم مما زاد من صدمتهم بخصوص المنظمة.</a:t>
            </a:r>
          </a:p>
          <a:p>
            <a:r>
              <a:rPr lang="ar-IQ" b="1" dirty="0"/>
              <a:t>	وتشمل تلك العناصر التي حظيت باهتمام الخريجين المبحوثين (التي كانت دون مستوى التوقعات) سوء الأشراف، سوء ظروف العمل، قلة الراتب، تدني التقدير، انخفاض فرص تحمل المسؤولية، رتابة العمل، ضآلة امكانية الارتقاء الى أعلى، محدودية التنوع، انحدار السياسات الإدارية، ضعف حوافز الإنجاز، ضيق مجال طرح الأفكار، غياب فرص القدرات الابتكارية، ضعف المكانة، عدم الاستقرار والأمان.</a:t>
            </a:r>
          </a:p>
          <a:p>
            <a:endParaRPr lang="ar-IQ" b="1" dirty="0"/>
          </a:p>
        </p:txBody>
      </p:sp>
    </p:spTree>
    <p:extLst>
      <p:ext uri="{BB962C8B-B14F-4D97-AF65-F5344CB8AC3E}">
        <p14:creationId xmlns:p14="http://schemas.microsoft.com/office/powerpoint/2010/main" val="3541339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187490" cy="5823488"/>
          </a:xfrm>
        </p:spPr>
        <p:txBody>
          <a:bodyPr>
            <a:normAutofit/>
          </a:bodyPr>
          <a:lstStyle/>
          <a:p>
            <a:r>
              <a:rPr lang="ar-IQ" sz="2400" b="1" dirty="0"/>
              <a:t>ج‌. تأثير المشرف:</a:t>
            </a:r>
          </a:p>
          <a:p>
            <a:r>
              <a:rPr lang="ar-IQ" sz="2400" b="1" dirty="0"/>
              <a:t>أن لنوعية المشرفين في المنظمات أثراً كبيراً على المبتدئين في العمل، وهي لا تقل أهمية عن طبيعة العمل وما يتضمنه من طموح وإنجاز وتحد، ولا مبالغة فان المشرف كما يراه القادم الجديد هو المنظمة نفسها، فاذا كان طيباً وحريصاً على العاملين فأن ذلك يشعرهم بالرضا عن المنظمة برمتها. وبالعكس فأن إهمال وعدم فاعلية المشرف وخشونته غالباً ما تقود الى انخفاض مستوى رضاهم عن المنظمة. وعلى الرغم من ذلك، فأن كثيراً من الشركات تتجاهل هذه الحقائق ولا تعير لتأثيرات المشرفين اي اهتمام. ويلاحظ هذا الإهمال في سياقين محددين. يتمثل الأول في عدم اختيار الاشخاص الأكفاء لوظيفة الإشراف في الشركات التي توظف أعداداً كبيرة نسبياً من العمال والموظفين.</a:t>
            </a:r>
          </a:p>
        </p:txBody>
      </p:sp>
    </p:spTree>
    <p:extLst>
      <p:ext uri="{BB962C8B-B14F-4D97-AF65-F5344CB8AC3E}">
        <p14:creationId xmlns:p14="http://schemas.microsoft.com/office/powerpoint/2010/main" val="3373111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02988" cy="5776993"/>
          </a:xfrm>
        </p:spPr>
        <p:txBody>
          <a:bodyPr>
            <a:normAutofit/>
          </a:bodyPr>
          <a:lstStyle/>
          <a:p>
            <a:r>
              <a:rPr lang="ar-IQ" sz="2400" b="1" dirty="0"/>
              <a:t>ويتمثل الثاني في عجز هذه الشركات عن تأهيل وتدريب هؤلاء المشرفين بصورة مناسبة ليكونوا أقدر على مواجهة المشكلات التي تقترن بإشرافهم على أعداد كبيرة نسبياً من الموظفين والعمال خصوصاً المستجدين منهم،	ولذلك فان اختيار المشرفين التنظيمين وإسناد المهام لهم يطرحان تحدياً كبيراً أمام الشركات والمنظمات، ولابد للمنظمة من النظر في أمور متعددة قبل اختيار المشرف ووضعه في المكان المناسب، ويلاحظ أن المشرفين اللائقين لا يتوافروا عند الحاجة اليهم مما يدفع المنظمات الى الاختيار العشوائي لأشخاص قد لا يصلحوا للأشراف. غير أن وجود خيارات متدرجة لانتقاء المشرفين فأن من الضروري تأكيد بعض السمات المهمة والأساسية الواجب توافرها في شخصية المشرفين لغرض إشرافهم على المستجدين من أعضاء منظماتهم، علما بأن هذه السمات تتباين في مدى اهميتها وخطورتها من حيث التأثير على القادمين الجدد.</a:t>
            </a:r>
          </a:p>
        </p:txBody>
      </p:sp>
    </p:spTree>
    <p:extLst>
      <p:ext uri="{BB962C8B-B14F-4D97-AF65-F5344CB8AC3E}">
        <p14:creationId xmlns:p14="http://schemas.microsoft.com/office/powerpoint/2010/main" val="3561684389"/>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TotalTime>
  <Words>1176</Words>
  <Application>Microsoft Office PowerPoint</Application>
  <PresentationFormat>ملء الشاشة</PresentationFormat>
  <Paragraphs>17</Paragraphs>
  <Slides>12</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12</vt:i4>
      </vt:variant>
    </vt:vector>
  </HeadingPairs>
  <TitlesOfParts>
    <vt:vector size="16" baseType="lpstr">
      <vt:lpstr>Century Gothic</vt:lpstr>
      <vt:lpstr>Tahoma</vt:lpstr>
      <vt:lpstr>Wingdings 3</vt:lpstr>
      <vt:lpstr>شريحة</vt:lpstr>
      <vt:lpstr>المحاضرة السابعة عشرة: الفترة المبدئية الحرجة: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السابعة عشرة: الفترة المبدئية الحرجة: المادة: علم اجتماع التنظيم  أستاذ المادة: د. رباح احمد مهدي </dc:title>
  <dc:creator>F1</dc:creator>
  <cp:lastModifiedBy>F1</cp:lastModifiedBy>
  <cp:revision>13</cp:revision>
  <dcterms:created xsi:type="dcterms:W3CDTF">2018-01-30T18:19:00Z</dcterms:created>
  <dcterms:modified xsi:type="dcterms:W3CDTF">2018-01-30T18:39:38Z</dcterms:modified>
</cp:coreProperties>
</file>