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4BDF68E2-58F2-4D09-BE8B-E3BD06533059}" type="datetimeFigureOut">
              <a:rPr lang="en-US" smtClean="0"/>
              <a:t>1/30/2018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50382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E2D6473-DF6D-4702-B328-E0DD40540A4E}" type="datetimeFigureOut">
              <a:rPr lang="en-US" smtClean="0"/>
              <a:t>1/30/2018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7342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26F7E3A-B166-407D-9866-32884E7D5B37}" type="datetimeFigureOut">
              <a:rPr lang="en-US" smtClean="0"/>
              <a:t>1/30/2018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055277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528FC5F6-F338-4AE4-BB23-26385BCFC423}" type="datetimeFigureOut">
              <a:rPr lang="en-US" smtClean="0"/>
              <a:t>1/30/2018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2178220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EBB0C4-6273-4C6E-B9BD-2EDC30F1CD52}" type="datetimeFigureOut">
              <a:rPr lang="en-US" smtClean="0"/>
              <a:t>1/30/2018</a:t>
            </a:fld>
            <a:endParaRPr lang="en-US" dirty="0"/>
          </a:p>
        </p:txBody>
      </p:sp>
      <p:sp>
        <p:nvSpPr>
          <p:cNvPr id="5" name="عنصر نائب للتذييل 4"/>
          <p:cNvSpPr>
            <a:spLocks noGrp="1"/>
          </p:cNvSpPr>
          <p:nvPr>
            <p:ph type="ftr" sz="quarter" idx="11"/>
          </p:nvPr>
        </p:nvSpPr>
        <p:spPr/>
        <p:txBody>
          <a:bodyPr/>
          <a:lstStyle/>
          <a:p>
            <a:endParaRPr lang="en-US" dirty="0"/>
          </a:p>
        </p:txBody>
      </p:sp>
      <p:sp>
        <p:nvSpPr>
          <p:cNvPr id="6" name="عنصر نائب لرقم الشريحة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9369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9AB4D41-86C1-4908-B66A-0B50CEB3BF29}" type="datetimeFigureOut">
              <a:rPr lang="en-US" smtClean="0"/>
              <a:t>1/30/2018</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05568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6426E2C-56C1-4E0D-A793-0088A7FDD37E}" type="datetimeFigureOut">
              <a:rPr lang="en-US" smtClean="0"/>
              <a:t>1/30/2018</a:t>
            </a:fld>
            <a:endParaRPr lang="en-US" dirty="0"/>
          </a:p>
        </p:txBody>
      </p:sp>
      <p:sp>
        <p:nvSpPr>
          <p:cNvPr id="8" name="عنصر نائب للتذييل 7"/>
          <p:cNvSpPr>
            <a:spLocks noGrp="1"/>
          </p:cNvSpPr>
          <p:nvPr>
            <p:ph type="ftr" sz="quarter" idx="11"/>
          </p:nvPr>
        </p:nvSpPr>
        <p:spPr/>
        <p:txBody>
          <a:bodyPr/>
          <a:lstStyle/>
          <a:p>
            <a:endParaRPr lang="en-US" dirty="0"/>
          </a:p>
        </p:txBody>
      </p:sp>
      <p:sp>
        <p:nvSpPr>
          <p:cNvPr id="9" name="عنصر نائب لرقم الشريحة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60778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8C39B41-D8B5-4052-B551-9B5525EAA8B6}" type="datetimeFigureOut">
              <a:rPr lang="en-US" smtClean="0"/>
              <a:t>1/30/2018</a:t>
            </a:fld>
            <a:endParaRPr lang="en-US" dirty="0"/>
          </a:p>
        </p:txBody>
      </p:sp>
      <p:sp>
        <p:nvSpPr>
          <p:cNvPr id="4" name="عنصر نائب للتذييل 3"/>
          <p:cNvSpPr>
            <a:spLocks noGrp="1"/>
          </p:cNvSpPr>
          <p:nvPr>
            <p:ph type="ftr" sz="quarter" idx="11"/>
          </p:nvPr>
        </p:nvSpPr>
        <p:spPr/>
        <p:txBody>
          <a:bodyPr/>
          <a:lstStyle/>
          <a:p>
            <a:endParaRPr lang="en-US" dirty="0"/>
          </a:p>
        </p:txBody>
      </p:sp>
      <p:sp>
        <p:nvSpPr>
          <p:cNvPr id="5" name="عنصر نائب لرقم الشريحة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239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4D94136C-8742-45B2-AF27-D93DF72833A9}" type="datetimeFigureOut">
              <a:rPr lang="en-US" smtClean="0"/>
              <a:t>1/30/2018</a:t>
            </a:fld>
            <a:endParaRPr lang="en-US" dirty="0"/>
          </a:p>
        </p:txBody>
      </p:sp>
      <p:sp>
        <p:nvSpPr>
          <p:cNvPr id="3" name="عنصر نائب للتذييل 2"/>
          <p:cNvSpPr>
            <a:spLocks noGrp="1"/>
          </p:cNvSpPr>
          <p:nvPr>
            <p:ph type="ftr" sz="quarter" idx="11"/>
          </p:nvPr>
        </p:nvSpPr>
        <p:spPr/>
        <p:txBody>
          <a:bodyPr/>
          <a:lstStyle/>
          <a:p>
            <a:endParaRPr lang="en-US" dirty="0"/>
          </a:p>
        </p:txBody>
      </p:sp>
      <p:sp>
        <p:nvSpPr>
          <p:cNvPr id="4" name="عنصر نائب لرقم الشريحة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2972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2ABBEA6-7C60-4B02-AE87-00D78D8422AF}" type="datetimeFigureOut">
              <a:rPr lang="en-US" smtClean="0"/>
              <a:t>1/30/2018</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54536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9CAD897-D46E-4AD2-BD9B-49DD3E640873}" type="datetimeFigureOut">
              <a:rPr lang="en-US" smtClean="0"/>
              <a:t>1/30/2018</a:t>
            </a:fld>
            <a:endParaRPr lang="en-US" dirty="0"/>
          </a:p>
        </p:txBody>
      </p:sp>
      <p:sp>
        <p:nvSpPr>
          <p:cNvPr id="6" name="عنصر نائب للتذييل 5"/>
          <p:cNvSpPr>
            <a:spLocks noGrp="1"/>
          </p:cNvSpPr>
          <p:nvPr>
            <p:ph type="ftr" sz="quarter" idx="11"/>
          </p:nvPr>
        </p:nvSpPr>
        <p:spPr/>
        <p:txBody>
          <a:bodyPr/>
          <a:lstStyle/>
          <a:p>
            <a:endParaRPr lang="en-US" dirty="0"/>
          </a:p>
        </p:txBody>
      </p:sp>
      <p:sp>
        <p:nvSpPr>
          <p:cNvPr id="7" name="عنصر نائب لرقم الشريحة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75155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8624D31-43A5-475A-80CF-332C9F6DCF35}" type="datetimeFigureOut">
              <a:rPr lang="en-US" smtClean="0"/>
              <a:t>1/30/2018</a:t>
            </a:fld>
            <a:endParaRPr lang="en-US" dirty="0"/>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dirty="0"/>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544368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500236" y="170481"/>
            <a:ext cx="10058400" cy="5346916"/>
          </a:xfrm>
        </p:spPr>
        <p:txBody>
          <a:bodyPr>
            <a:normAutofit/>
          </a:bodyPr>
          <a:lstStyle/>
          <a:p>
            <a:pPr algn="r"/>
            <a:r>
              <a:rPr lang="ar-IQ" dirty="0"/>
              <a:t> المحاضرة الثامنة عشرة: الأفكار التي تدور حول تدريب المشرفين:</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880312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4434" y="278969"/>
            <a:ext cx="10749366" cy="5897994"/>
          </a:xfrm>
        </p:spPr>
        <p:txBody>
          <a:bodyPr/>
          <a:lstStyle/>
          <a:p>
            <a:r>
              <a:rPr lang="ar-IQ" b="1" dirty="0" smtClean="0"/>
              <a:t>تتبلور الأفكار التي تدور حول تدريب المشرفين في بعض المحاور المركزية التي تتلخص في الاتي:</a:t>
            </a:r>
          </a:p>
          <a:p>
            <a:r>
              <a:rPr lang="ar-IQ" b="1" dirty="0" smtClean="0"/>
              <a:t>1-	تعميق وعي المشرفين بالمشكلات الصعبة التي تواجههم وتواجه المستجدين من الموظفين.</a:t>
            </a:r>
          </a:p>
          <a:p>
            <a:r>
              <a:rPr lang="ar-IQ" b="1" dirty="0" smtClean="0"/>
              <a:t>2-	توفير الفرص للمشرفين للمشاركة سوية في المسؤوليات والمشكلات التي تهمهم الى جانب تجاربهم وأفكارهم الناجحة.</a:t>
            </a:r>
          </a:p>
          <a:p>
            <a:r>
              <a:rPr lang="ar-IQ" b="1" dirty="0" smtClean="0"/>
              <a:t>3-	خلق وتوطيد العلاقات بين المشرفين لكي تشجعهم على التشاور كوسيلة للحصول على المساعدة في معالجة ما يواجههم من مشكلات وتحديات.</a:t>
            </a:r>
          </a:p>
          <a:p>
            <a:r>
              <a:rPr lang="ar-IQ" b="1" dirty="0" smtClean="0"/>
              <a:t>أن هذه بعض الأهداف التي ينبغي أن يتحرك نحوها تدريب المشرفين لغرض تدريب القادمين الجدد من خريجي الكليات وغيرهم في المنظمات. وقد تصلح هذه التشكيلة من المقترحات حتى للمشرفين الجدد الذين يمكن أن يكلفوا بالأشراف على مشاريع أخرى تتضمن موظفين جدد وقدامى معاً. </a:t>
            </a:r>
          </a:p>
          <a:p>
            <a:endParaRPr lang="ar-IQ" b="1" dirty="0"/>
          </a:p>
        </p:txBody>
      </p:sp>
    </p:spTree>
    <p:extLst>
      <p:ext uri="{BB962C8B-B14F-4D97-AF65-F5344CB8AC3E}">
        <p14:creationId xmlns:p14="http://schemas.microsoft.com/office/powerpoint/2010/main" val="39003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33953"/>
            <a:ext cx="10515600" cy="5743010"/>
          </a:xfrm>
        </p:spPr>
        <p:txBody>
          <a:bodyPr/>
          <a:lstStyle/>
          <a:p>
            <a:r>
              <a:rPr lang="ar-IQ" b="1" dirty="0" smtClean="0"/>
              <a:t>ولا نغفل أن للمشرفين توقعاتهم الخاصة، ولعل المدخل الى هذه التوقعات يتمثل في مبدأ حسن ظن المشرفين بمن يشرفون عليهم وثقتهم في رغبة هؤلاء بالتعاون والنجاح بالمهام التي يدربون عليها، ويستشف من الأدبيات أن المتدربين الجدد إذا ما لمسوا توقعات المشرفين الإيجابية عنهم فأن ذلك سيسهم في رفع مستوى أدائهم ويحسن من قدراتهم على التعلم بسرعة. وقد ينطبق هذا على علاقة التابع والمتبوع أو الرئيس والمرؤوس، وهي علاقة المشرف والمتدرب أو المعلم والتلميذ. ولا تفوتنا الإشارة الى بعض الأخطار الكامنة في هذه القاعدة خصوصاً حينما تكون توقعات المشرف الإيجابية عن متدربيه رفيعة المستوى مما قد يفضي في النهاية الى خيبة أمله وأمل الفريق الذي يدربه حينما يكون الأداء متوسطاً أو حتى جيداً. وقد يتعرض المتدربون الى الصدمة حينما يكتشفون أن توقعات المشرف الإيجابية عنهم لا تعدو أن تكون لغرض المجاملة وأن رأيه الحقيقي فيهم أنهم أدنى من ذلك المستوى بكثير،</a:t>
            </a:r>
            <a:endParaRPr lang="ar-IQ" b="1" dirty="0"/>
          </a:p>
        </p:txBody>
      </p:sp>
    </p:spTree>
    <p:extLst>
      <p:ext uri="{BB962C8B-B14F-4D97-AF65-F5344CB8AC3E}">
        <p14:creationId xmlns:p14="http://schemas.microsoft.com/office/powerpoint/2010/main" val="828901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900193" y="480447"/>
            <a:ext cx="10515600" cy="5687878"/>
          </a:xfrm>
        </p:spPr>
        <p:txBody>
          <a:bodyPr>
            <a:normAutofit/>
          </a:bodyPr>
          <a:lstStyle/>
          <a:p>
            <a:endParaRPr lang="ar-IQ" sz="3200" b="1" dirty="0" smtClean="0"/>
          </a:p>
          <a:p>
            <a:endParaRPr lang="ar-IQ" sz="3200" b="1" dirty="0"/>
          </a:p>
          <a:p>
            <a:r>
              <a:rPr lang="ar-IQ" sz="3200" b="1" dirty="0" smtClean="0"/>
              <a:t>كما قد يؤكد تقييمه الرسمي السلبي لأدائهم في نهاية دورة التدريب. ومن المؤكد أن كل هذه التقييمات والأحكام المعلنة بخصوص تقييم المشرف لفريق الموظفين الذين يتدربون على يديه لابد لها أن تكون صادقة ومخلصة تهدف الى تحسين أداء الفريق المعني ورفع مستوى قدراته وأن توازن بين قوة الضبط واحترام كرامة ومشاعر الطرف الآخر والحرص على مصلحته وتقوية ثقته الذاتية.</a:t>
            </a:r>
            <a:endParaRPr lang="ar-IQ" sz="3200" b="1" dirty="0"/>
          </a:p>
        </p:txBody>
      </p:sp>
    </p:spTree>
    <p:extLst>
      <p:ext uri="{BB962C8B-B14F-4D97-AF65-F5344CB8AC3E}">
        <p14:creationId xmlns:p14="http://schemas.microsoft.com/office/powerpoint/2010/main" val="161807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480447"/>
            <a:ext cx="10515600" cy="5696516"/>
          </a:xfrm>
        </p:spPr>
        <p:txBody>
          <a:bodyPr/>
          <a:lstStyle/>
          <a:p>
            <a:r>
              <a:rPr lang="ar-IQ" b="1" dirty="0" smtClean="0"/>
              <a:t>عملية التكيف وعامل الزمن:</a:t>
            </a:r>
          </a:p>
          <a:p>
            <a:r>
              <a:rPr lang="ar-IQ" b="1" dirty="0" smtClean="0"/>
              <a:t>	لاحظنا بوضوح أن عملية التكيف والمواءمة التي تواجه كلا من الاعضاء –خصوصاً الجدد –ومنظماتهم قد تمر وينجح الأفراد باجتياز فترة الأشهر أو السنة الأولى العصيبة دون أن تتوقف هذه العملية. فهي تتواصل عبر بقية سنوات حدمتهم الطويلة بشكل أو بآخر. وإذا كانت عملية التكيف الأكثر إثارة وتحدياً ومعاناة في الأشهر الأولى بالنسبة للموظفين والمنظمة، فأنها تستمر بشكل ملحوظ عبر بقية سنوات خدمتهم وخلال تنقلهم من مركز الى آخر ومن قسم الى غيره، وربما من مركز الى مركز أعلى أو أدنى. كل هذا يتيح لنا مناقشة تكيف المنظمة والفرد من منظور عمل الفرد التنظيمي في المنظمة. وقد لاحظنا سابقا محاولات المنظمة الضخمة الهادفة لتطوير وتنمية مهارات ومعارف الفرد لكي يكون قادراً على اداء أعماله ومهامه التي يكلف بها بشكل فاعل ولكي تستطيع المنظمة بلوغ أهدافها من خلال كل أعضائها. كما أن جهود الفرد لتطوير عمله الحرفي أو المهني في المنظمة تمكنه من بلوغ ذلك الهدف من خلال التسهيلات التي تتاح في المنظمة له ولبقية الأفراد العاملين فيها. </a:t>
            </a:r>
            <a:endParaRPr lang="ar-IQ" b="1" dirty="0"/>
          </a:p>
        </p:txBody>
      </p:sp>
    </p:spTree>
    <p:extLst>
      <p:ext uri="{BB962C8B-B14F-4D97-AF65-F5344CB8AC3E}">
        <p14:creationId xmlns:p14="http://schemas.microsoft.com/office/powerpoint/2010/main" val="1722501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38200" y="387458"/>
            <a:ext cx="10515600" cy="5789505"/>
          </a:xfrm>
        </p:spPr>
        <p:txBody>
          <a:bodyPr/>
          <a:lstStyle/>
          <a:p>
            <a:endParaRPr lang="ar-IQ" b="1" dirty="0" smtClean="0"/>
          </a:p>
          <a:p>
            <a:endParaRPr lang="ar-IQ" b="1" dirty="0"/>
          </a:p>
          <a:p>
            <a:r>
              <a:rPr lang="ar-IQ" b="1" dirty="0" smtClean="0"/>
              <a:t>ومن المؤكد أن هذه العمليات التكيفية المتلازمة للمنظمة والفرد لا يمكن بحث أي منهما بمعزل عن الأخرى بحكم التفاعل المتبادل والوثيق بينهما، ولابد من القول إن ما أتيح من هذا المجال المحدود لتحليل هذه العلاقة التكيفية المعقدة بين الفرد والمنظمة يسلط الضوء على بعض جوانبها ولكن تبقى هناك جوانب وعلاقات كثيرة أخرى يمكن بحثها تحت عناوين متعددة أخرى مرتبطة بموضوع التكيف، ومن الطبيعي أن الأمثلة التي أوردناها عن بعض تفصيلات هذا التكيف التنظيمي المزدوج والملاحظات المطروحة عنها تمثل وجهات نظر بعض الباحثين، </a:t>
            </a:r>
            <a:endParaRPr lang="ar-IQ" b="1" dirty="0"/>
          </a:p>
        </p:txBody>
      </p:sp>
    </p:spTree>
    <p:extLst>
      <p:ext uri="{BB962C8B-B14F-4D97-AF65-F5344CB8AC3E}">
        <p14:creationId xmlns:p14="http://schemas.microsoft.com/office/powerpoint/2010/main" val="1649058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11444" y="263471"/>
            <a:ext cx="10826858" cy="6106332"/>
          </a:xfrm>
        </p:spPr>
        <p:txBody>
          <a:bodyPr>
            <a:normAutofit/>
          </a:bodyPr>
          <a:lstStyle/>
          <a:p>
            <a:endParaRPr lang="ar-IQ" sz="3200" b="1" dirty="0" smtClean="0"/>
          </a:p>
          <a:p>
            <a:endParaRPr lang="ar-IQ" sz="3200" b="1" dirty="0"/>
          </a:p>
          <a:p>
            <a:endParaRPr lang="ar-IQ" sz="3200" b="1" smtClean="0"/>
          </a:p>
          <a:p>
            <a:r>
              <a:rPr lang="ar-IQ" sz="3200" b="1" smtClean="0"/>
              <a:t>وهي </a:t>
            </a:r>
            <a:r>
              <a:rPr lang="ar-IQ" sz="3200" b="1" dirty="0" smtClean="0"/>
              <a:t>لا تمثل سوى بعض الاتجاهات النظرية. ولعلنا نفهم أن أيا من الموضوعات التي نوقشت وحللت تسمح بأكثر من أتجاه ورأي ومنظور في ظل التراث النظري والفكري التنظيمي الذي اتسع وتفرعت مدارسه وتياراته النظرية بشكل واسع يتعذر حصره.</a:t>
            </a:r>
            <a:endParaRPr lang="ar-IQ" sz="3200" b="1" dirty="0"/>
          </a:p>
        </p:txBody>
      </p:sp>
    </p:spTree>
    <p:extLst>
      <p:ext uri="{BB962C8B-B14F-4D97-AF65-F5344CB8AC3E}">
        <p14:creationId xmlns:p14="http://schemas.microsoft.com/office/powerpoint/2010/main" val="78067272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TotalTime>
  <Words>367</Words>
  <Application>Microsoft Office PowerPoint</Application>
  <PresentationFormat>ملء الشاشة</PresentationFormat>
  <Paragraphs>19</Paragraphs>
  <Slides>7</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7</vt:i4>
      </vt:variant>
    </vt:vector>
  </HeadingPairs>
  <TitlesOfParts>
    <vt:vector size="12" baseType="lpstr">
      <vt:lpstr>Arial</vt:lpstr>
      <vt:lpstr>Calibri</vt:lpstr>
      <vt:lpstr>Calibri Light</vt:lpstr>
      <vt:lpstr>Times New Roman</vt:lpstr>
      <vt:lpstr>نسق Office</vt:lpstr>
      <vt:lpstr> المحاضرة الثامنة عشرة: الأفكار التي تدور حول تدريب المشرفين: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الثامنة عشرة: الأفكار التي تدور حول تدريب المشرفين: المادة: علم اجتماع التنظيم أستاذ المادة: د. رباح احمد مهدي </dc:title>
  <dc:creator>F1</dc:creator>
  <cp:lastModifiedBy>F1</cp:lastModifiedBy>
  <cp:revision>7</cp:revision>
  <dcterms:created xsi:type="dcterms:W3CDTF">2018-01-30T18:51:49Z</dcterms:created>
  <dcterms:modified xsi:type="dcterms:W3CDTF">2018-01-30T19:03:20Z</dcterms:modified>
</cp:coreProperties>
</file>