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9763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BE451C3-0FF4-47C4-B829-773ADF60F88C}"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025240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BE451C3-0FF4-47C4-B829-773ADF60F88C}"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701620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507070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1784723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709171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0348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7123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2486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34E6425-0181-43F2-84FC-787E803FD2F8}" type="datetimeFigureOut">
              <a:rPr lang="en-US" smtClean="0"/>
              <a:t>1/31/2018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6062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28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1/31/2018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1443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1/31/2018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8389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1/31/2018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474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76E86A4C-8E40-4F87-A4F0-01A0687C5742}"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100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35E72C73-2D91-4E12-BA25-F0AA0C03599B}" type="datetimeFigureOut">
              <a:rPr lang="en-US" smtClean="0"/>
              <a:t>1/31/2018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220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1/31/2018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183903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sldNum="0"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47987" y="1317355"/>
            <a:ext cx="9144000" cy="4045058"/>
          </a:xfrm>
        </p:spPr>
        <p:txBody>
          <a:bodyPr>
            <a:normAutofit fontScale="90000"/>
          </a:bodyPr>
          <a:lstStyle/>
          <a:p>
            <a:pPr algn="r"/>
            <a:r>
              <a:rPr lang="ar-IQ" dirty="0" smtClean="0"/>
              <a:t>المحاضرة التاسعة عشرة: المداخل النظرية المعاصرة في دراسة التنظيم </a:t>
            </a:r>
            <a:br>
              <a:rPr lang="ar-IQ" dirty="0" smtClean="0"/>
            </a:br>
            <a:r>
              <a:rPr lang="ar-IQ" dirty="0" smtClean="0"/>
              <a:t>المادة: علم اجتماع التنظيم</a:t>
            </a:r>
            <a:br>
              <a:rPr lang="ar-IQ" dirty="0" smtClean="0"/>
            </a:br>
            <a:r>
              <a:rPr lang="ar-IQ" dirty="0" smtClean="0"/>
              <a:t>أستاذ المادة: د. رباح احمد مهدي</a:t>
            </a:r>
            <a:endParaRPr lang="ar-IQ" dirty="0"/>
          </a:p>
        </p:txBody>
      </p:sp>
    </p:spTree>
    <p:extLst>
      <p:ext uri="{BB962C8B-B14F-4D97-AF65-F5344CB8AC3E}">
        <p14:creationId xmlns:p14="http://schemas.microsoft.com/office/powerpoint/2010/main" val="413734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96325" y="449451"/>
            <a:ext cx="9908287" cy="5904854"/>
          </a:xfrm>
        </p:spPr>
        <p:txBody>
          <a:bodyPr>
            <a:normAutofit/>
          </a:bodyPr>
          <a:lstStyle/>
          <a:p>
            <a:endParaRPr lang="ar-IQ" sz="2000" b="1" dirty="0" smtClean="0"/>
          </a:p>
          <a:p>
            <a:endParaRPr lang="ar-IQ" sz="2000" b="1" dirty="0"/>
          </a:p>
          <a:p>
            <a:endParaRPr lang="ar-IQ" sz="2000" b="1" dirty="0" smtClean="0"/>
          </a:p>
          <a:p>
            <a:r>
              <a:rPr lang="ar-IQ" sz="2000" b="1" dirty="0" smtClean="0"/>
              <a:t>ويتضح </a:t>
            </a:r>
            <a:r>
              <a:rPr lang="ar-IQ" sz="2000" b="1" dirty="0"/>
              <a:t>مما سبق، أن نظرية الإدارة العلمية قد قدمت نموذج التنظيم الآلي. وفي ظل هذا النموذج، يمكن تحقيق الحد الاعلى للكفاءة التنظيمية عن طريق الأخذ بالحد الأقصى لتقسيم العمل، والإشراف الدقيق على العمال، وتطبيق نظام للحوافز المادية يربط بين الآجر والإنتاج. وقد تزداد فاعلية هذا النموذج في التنظيمات الصناعية حيث يقوم العمال بأداء أعمال بسيطة تكرارية وروتينية.</a:t>
            </a:r>
          </a:p>
        </p:txBody>
      </p:sp>
    </p:spTree>
    <p:extLst>
      <p:ext uri="{BB962C8B-B14F-4D97-AF65-F5344CB8AC3E}">
        <p14:creationId xmlns:p14="http://schemas.microsoft.com/office/powerpoint/2010/main" val="237825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7837" y="402956"/>
            <a:ext cx="10016775" cy="5904854"/>
          </a:xfrm>
        </p:spPr>
        <p:txBody>
          <a:bodyPr>
            <a:normAutofit/>
          </a:bodyPr>
          <a:lstStyle/>
          <a:p>
            <a:endParaRPr lang="ar-IQ" sz="2000" b="1" dirty="0" smtClean="0"/>
          </a:p>
          <a:p>
            <a:endParaRPr lang="ar-IQ" sz="2000" b="1" dirty="0"/>
          </a:p>
          <a:p>
            <a:r>
              <a:rPr lang="ar-IQ" sz="2000" b="1" dirty="0" smtClean="0"/>
              <a:t>(</a:t>
            </a:r>
            <a:r>
              <a:rPr lang="ar-IQ" sz="2000" b="1" dirty="0"/>
              <a:t>ب‌) النموذج المثالي للتنظيم البيروقراطي:</a:t>
            </a:r>
          </a:p>
          <a:p>
            <a:r>
              <a:rPr lang="ar-IQ" sz="2000" b="1" dirty="0"/>
              <a:t>البيروقراطية </a:t>
            </a:r>
            <a:r>
              <a:rPr lang="en-US" sz="2000" b="1" dirty="0"/>
              <a:t>Bureaucracy </a:t>
            </a:r>
            <a:r>
              <a:rPr lang="ar-IQ" sz="2000" b="1" dirty="0"/>
              <a:t>بناء من الموظفين الرسميين والاجراءات والمهام المرتبطة بنسق معين للإدارة مثل الدولة أو التنظيمات الرسمية على سبيل المثال. والبيروقراطية بناء اجتماعي يتكون من التدرج الهرمي للمكانات والأدوار، وتتسم بوجود مجموعة من القواعد والإجراءات الواضحة التي تنظم أفعال أعضائها، وتتطلب نظاماً دقيقاً من حيث التخصص وتقسيم العمل. وعلى الرغم من أن البيروقراطية قد تطورت خلال قرون في العالم الغربي، إلا أن عالم الاجتماع الألماني ماكس فيبر</a:t>
            </a:r>
            <a:r>
              <a:rPr lang="en-US" sz="2000" b="1" dirty="0"/>
              <a:t>Max Weber </a:t>
            </a:r>
            <a:r>
              <a:rPr lang="ar-IQ" sz="2000" b="1" dirty="0"/>
              <a:t>قد وضع ما يسمى بالنموذج المثالي للتنظيم البيروقراطي</a:t>
            </a:r>
            <a:r>
              <a:rPr lang="en-US" sz="2000" b="1" dirty="0"/>
              <a:t>Ideal Type  </a:t>
            </a:r>
            <a:r>
              <a:rPr lang="ar-IQ" sz="2000" b="1" dirty="0"/>
              <a:t>وهو عبارة عن بناء عقلي يتم تكوينه على أساس ملاحظة عدة سمات أو خصائص معينة في الواقع. وهو نموذج مثالي، لأنه يعبر عن فكرة قد شيدت بطريقة عقلية خالصة، ويصعب أن نجد لها نظيراً في الحياة الواقعية.</a:t>
            </a:r>
          </a:p>
          <a:p>
            <a:endParaRPr lang="ar-IQ" sz="2000" b="1" dirty="0"/>
          </a:p>
        </p:txBody>
      </p:sp>
    </p:spTree>
    <p:extLst>
      <p:ext uri="{BB962C8B-B14F-4D97-AF65-F5344CB8AC3E}">
        <p14:creationId xmlns:p14="http://schemas.microsoft.com/office/powerpoint/2010/main" val="1337371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96325" y="480447"/>
            <a:ext cx="9939283" cy="5935851"/>
          </a:xfrm>
        </p:spPr>
        <p:txBody>
          <a:bodyPr>
            <a:normAutofit/>
          </a:bodyPr>
          <a:lstStyle/>
          <a:p>
            <a:endParaRPr lang="ar-IQ" sz="2000" b="1" dirty="0" smtClean="0"/>
          </a:p>
          <a:p>
            <a:endParaRPr lang="ar-IQ" sz="2000" b="1" dirty="0"/>
          </a:p>
          <a:p>
            <a:endParaRPr lang="ar-IQ" sz="2000" b="1" dirty="0" smtClean="0"/>
          </a:p>
          <a:p>
            <a:r>
              <a:rPr lang="ar-IQ" sz="2000" b="1" dirty="0" smtClean="0"/>
              <a:t>ويرى </a:t>
            </a:r>
            <a:r>
              <a:rPr lang="ar-IQ" sz="2000" b="1" dirty="0"/>
              <a:t>فيبرأن المجتمع الغربي الحديث قد قام بتطوير البيروقراطية كشكل محدد من التنظيمات الضرورية التي تتسم بالرشد. وقد ظهرت البيروقراطية كنتاج لعملية الترشيد</a:t>
            </a:r>
            <a:r>
              <a:rPr lang="en-US" sz="2000" b="1" dirty="0"/>
              <a:t>Rationalization   </a:t>
            </a:r>
            <a:r>
              <a:rPr lang="ar-IQ" sz="2000" b="1" dirty="0"/>
              <a:t>التي سادت في المجتمع الغربي. ففي كل مجالات الحياة الحديثة نجد أن هناك ميلاً نحو الترشيد، وهو المصطلح الذي استخدمه فيبر لعملية إحلال طرق العمل التي تتسم بأنها شخصية، وتلقائية، وغير رسمية، بطرق مختلفة تتسم بأنها موضوعية، ومخططة، ورسمية تعتمد على القواعد المجردة.</a:t>
            </a:r>
          </a:p>
        </p:txBody>
      </p:sp>
    </p:spTree>
    <p:extLst>
      <p:ext uri="{BB962C8B-B14F-4D97-AF65-F5344CB8AC3E}">
        <p14:creationId xmlns:p14="http://schemas.microsoft.com/office/powerpoint/2010/main" val="107524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7322" y="263471"/>
            <a:ext cx="9877290" cy="6214821"/>
          </a:xfrm>
        </p:spPr>
        <p:txBody>
          <a:bodyPr>
            <a:normAutofit/>
          </a:bodyPr>
          <a:lstStyle/>
          <a:p>
            <a:endParaRPr lang="ar-IQ" sz="2000" b="1" dirty="0" smtClean="0"/>
          </a:p>
          <a:p>
            <a:endParaRPr lang="ar-IQ" sz="2000" b="1" dirty="0"/>
          </a:p>
          <a:p>
            <a:endParaRPr lang="ar-IQ" sz="2000" b="1" dirty="0" smtClean="0"/>
          </a:p>
          <a:p>
            <a:endParaRPr lang="ar-IQ" sz="2000" b="1" dirty="0"/>
          </a:p>
          <a:p>
            <a:r>
              <a:rPr lang="ar-IQ" sz="2000" b="1" dirty="0" smtClean="0"/>
              <a:t>ويتسم </a:t>
            </a:r>
            <a:r>
              <a:rPr lang="ar-IQ" sz="2000" b="1" dirty="0"/>
              <a:t>نموذج التنظيم البيروقراطي الذي وضعه فيبر بعدة خصائص منها، وجود درجة عالية من التخصص وتقسيم العمل، واحتكار الخبرة، ووجود بناء هرمي للسلطة يوضح واجبات ومسؤوليات الموظف أثناء أدائه للعمل، ونسق غير شخصي للعلاقات بين أعضاء التنظيم، وتحديد العضوية وفقاً للمقدرة والخبرة الفنية، والفصل بين الملكية والإدارة داخل التنظيم، والاعتماد على الرسميات والقواعد المكتوبة. ويرى فيبر أن الموظفين البيروقراطيين يعينون من قبل سلطة أعلى ولا يتم تعيينهم عن طريق الانتخاب، كما أنهم يتمتعون باستمرارية وظائفهم طيلة حياتهم، وبارتفاع مكانتهم، بالإضافة الى أنهم يتلقون رواتب ثابتة، ومعاشات تقاعد. </a:t>
            </a:r>
          </a:p>
        </p:txBody>
      </p:sp>
    </p:spTree>
    <p:extLst>
      <p:ext uri="{BB962C8B-B14F-4D97-AF65-F5344CB8AC3E}">
        <p14:creationId xmlns:p14="http://schemas.microsoft.com/office/powerpoint/2010/main" val="2389141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7322" y="263471"/>
            <a:ext cx="9877290" cy="6059837"/>
          </a:xfrm>
        </p:spPr>
        <p:txBody>
          <a:bodyPr>
            <a:normAutofit/>
          </a:bodyPr>
          <a:lstStyle/>
          <a:p>
            <a:endParaRPr lang="ar-IQ" sz="2000" b="1" dirty="0" smtClean="0"/>
          </a:p>
          <a:p>
            <a:endParaRPr lang="ar-IQ" sz="2000" b="1" dirty="0"/>
          </a:p>
          <a:p>
            <a:endParaRPr lang="ar-IQ" sz="2000" b="1" dirty="0" smtClean="0"/>
          </a:p>
          <a:p>
            <a:r>
              <a:rPr lang="ar-IQ" sz="2000" b="1" dirty="0" smtClean="0"/>
              <a:t>ويرى </a:t>
            </a:r>
            <a:r>
              <a:rPr lang="ar-IQ" sz="2000" b="1" dirty="0"/>
              <a:t>فيبر أن هذه السمات أو الخصائص السابقة للنموذج المثالي للتنظيم البيروقراطي، تزيد من فرص اتخاذ القرارات الرشيدة داخل التنظيم، وتؤدي الى الكفاءة التنظيمية، التي تعد هي الهدف الاسمي للتنظيم البيروقراطي. وقد أكد فيبر على أن النموذج المثالي للتنظيم البيروقراطي يعد من أفضل نماذج التنظيمات التي تحقق الكفاءة التنظيمية، وذلك على طريق استبعاد العلاقات الشخصية والعاطفية لأعضاء التنظيم، وتعريف هؤلاء الأعضاء بالمواقف المختلفة داخل التنظيم، وبالرسميات والقواعد المتعلقة بتقسيم العمل، والتباين في السلطة، ويفترض النموذج المثالي للتنظيم البيروقراطي أن البناء التدرجي المحدد للوظائف هو الذي يقدم أفضل الوسائل لتحقيق الكفاءة التنظيمية.</a:t>
            </a:r>
          </a:p>
        </p:txBody>
      </p:sp>
    </p:spTree>
    <p:extLst>
      <p:ext uri="{BB962C8B-B14F-4D97-AF65-F5344CB8AC3E}">
        <p14:creationId xmlns:p14="http://schemas.microsoft.com/office/powerpoint/2010/main" val="2469033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80827" y="263471"/>
            <a:ext cx="9923785" cy="6199322"/>
          </a:xfrm>
        </p:spPr>
        <p:txBody>
          <a:bodyPr>
            <a:normAutofit/>
          </a:bodyPr>
          <a:lstStyle/>
          <a:p>
            <a:endParaRPr lang="ar-IQ" sz="2000" b="1" dirty="0" smtClean="0"/>
          </a:p>
          <a:p>
            <a:endParaRPr lang="ar-IQ" sz="2000" b="1" dirty="0"/>
          </a:p>
          <a:p>
            <a:endParaRPr lang="ar-IQ" sz="2000" b="1" dirty="0" smtClean="0"/>
          </a:p>
          <a:p>
            <a:r>
              <a:rPr lang="ar-IQ" sz="2000" b="1" dirty="0" smtClean="0"/>
              <a:t>ويرى </a:t>
            </a:r>
            <a:r>
              <a:rPr lang="ar-IQ" sz="2000" b="1" dirty="0"/>
              <a:t>ستيوارت كلج </a:t>
            </a:r>
            <a:r>
              <a:rPr lang="en-US" sz="2000" b="1" dirty="0"/>
              <a:t>Stewart Clegg </a:t>
            </a:r>
            <a:r>
              <a:rPr lang="ar-IQ" sz="2000" b="1" dirty="0"/>
              <a:t>أن التنظيمات التي تتسم بالحداثة </a:t>
            </a:r>
            <a:r>
              <a:rPr lang="en-US" sz="2000" b="1" dirty="0"/>
              <a:t>Modernism، </a:t>
            </a:r>
            <a:r>
              <a:rPr lang="ar-IQ" sz="2000" b="1" dirty="0"/>
              <a:t>هي التنظيمات التي تعتمد على النموذج المثالي للتنظيم البيروقراطي الذي قدمه فيبر، وقد أطلق على هذا الشكل من أشكال التنظيمات (</a:t>
            </a:r>
            <a:r>
              <a:rPr lang="ar-IQ" sz="2000" b="1" dirty="0" err="1"/>
              <a:t>الفوردية</a:t>
            </a:r>
            <a:r>
              <a:rPr lang="ar-IQ" sz="2000" b="1" dirty="0"/>
              <a:t>)</a:t>
            </a:r>
            <a:r>
              <a:rPr lang="en-US" sz="2000" b="1" dirty="0"/>
              <a:t>Fordism، </a:t>
            </a:r>
            <a:r>
              <a:rPr lang="ar-IQ" sz="2000" b="1" dirty="0"/>
              <a:t>نسبة الى فورد</a:t>
            </a:r>
            <a:r>
              <a:rPr lang="en-US" sz="2000" b="1" dirty="0"/>
              <a:t>Henry Ford </a:t>
            </a:r>
            <a:r>
              <a:rPr lang="ar-IQ" sz="2000" b="1" dirty="0"/>
              <a:t>الذي كان أول من استخدم النموذج البيروقراطي، واستخدم خط التجميع لإنتاج السيارات بأعداد كبيرة.</a:t>
            </a:r>
          </a:p>
          <a:p>
            <a:r>
              <a:rPr lang="ar-IQ" sz="2000" b="1" dirty="0"/>
              <a:t>	وقد حاول ألفن جولدنر </a:t>
            </a:r>
            <a:r>
              <a:rPr lang="en-US" sz="2000" b="1" dirty="0"/>
              <a:t>A. </a:t>
            </a:r>
            <a:r>
              <a:rPr lang="en-US" sz="2000" b="1" dirty="0" err="1"/>
              <a:t>Gouldner</a:t>
            </a:r>
            <a:r>
              <a:rPr lang="en-US" sz="2000" b="1" dirty="0"/>
              <a:t> </a:t>
            </a:r>
            <a:r>
              <a:rPr lang="ar-IQ" sz="2000" b="1" dirty="0"/>
              <a:t>اختبار بعض متضمنات نظرية فيبر واقعياً، وقد وردت نتائج هذا الاختبار في كتابه (أنماط البيروقراطية في الصناعة). </a:t>
            </a:r>
          </a:p>
        </p:txBody>
      </p:sp>
    </p:spTree>
    <p:extLst>
      <p:ext uri="{BB962C8B-B14F-4D97-AF65-F5344CB8AC3E}">
        <p14:creationId xmlns:p14="http://schemas.microsoft.com/office/powerpoint/2010/main" val="1384475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11824" y="402956"/>
            <a:ext cx="9892788" cy="5920352"/>
          </a:xfrm>
        </p:spPr>
        <p:txBody>
          <a:bodyPr>
            <a:normAutofit/>
          </a:bodyPr>
          <a:lstStyle/>
          <a:p>
            <a:endParaRPr lang="ar-IQ" sz="2000" b="1" dirty="0" smtClean="0"/>
          </a:p>
          <a:p>
            <a:endParaRPr lang="ar-IQ" sz="2000" b="1" dirty="0"/>
          </a:p>
          <a:p>
            <a:endParaRPr lang="ar-IQ" sz="2000" b="1" dirty="0" smtClean="0"/>
          </a:p>
          <a:p>
            <a:r>
              <a:rPr lang="ar-IQ" sz="2000" b="1" dirty="0" smtClean="0"/>
              <a:t>وقد </a:t>
            </a:r>
            <a:r>
              <a:rPr lang="ar-IQ" sz="2000" b="1" dirty="0"/>
              <a:t>ذهب جولدنر في كتابه السالف الذكر الى أن فيبر قد خلط بين نمطين من أنماط السلطة القانونية ووضعهما كما لو كانا نمطاً واحداً. النمط الأول، هو الذي يمكن أن يطلق عليه البيروقراطية النيابية </a:t>
            </a:r>
            <a:r>
              <a:rPr lang="en-US" sz="2000" b="1" dirty="0"/>
              <a:t>Representative Form of Bureaucracy، </a:t>
            </a:r>
            <a:r>
              <a:rPr lang="ar-IQ" sz="2000" b="1" dirty="0"/>
              <a:t>وفيه توضع القواعد القانونية بالاتفاق بين الرئيس والمرؤوس. وبذلك يعكس هذا النمط رضا الإدارة والعمال، ويرتكز على أسس ديمقراطية. وأما النمط الثاني، فهو ما يمكن أن يطلق عليه البيروقراطية العقابية أو الجزائية </a:t>
            </a:r>
            <a:r>
              <a:rPr lang="en-US" sz="2000" b="1" dirty="0"/>
              <a:t>Punishment- Centered Bureaucracy، </a:t>
            </a:r>
            <a:r>
              <a:rPr lang="ar-IQ" sz="2000" b="1" dirty="0"/>
              <a:t>وفيه تفرض القواعد على الأفراد، أي أن السلطة تقوم بفرض هذا النمط من البيروقراطية، وبذلك يستمد شرعيته من جانب واحد فقط هو الإدارة.</a:t>
            </a:r>
          </a:p>
        </p:txBody>
      </p:sp>
    </p:spTree>
    <p:extLst>
      <p:ext uri="{BB962C8B-B14F-4D97-AF65-F5344CB8AC3E}">
        <p14:creationId xmlns:p14="http://schemas.microsoft.com/office/powerpoint/2010/main" val="3466335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96325" y="464949"/>
            <a:ext cx="10228882" cy="5873858"/>
          </a:xfrm>
        </p:spPr>
        <p:txBody>
          <a:bodyPr>
            <a:normAutofit/>
          </a:bodyPr>
          <a:lstStyle/>
          <a:p>
            <a:endParaRPr lang="ar-IQ" sz="2000" b="1" dirty="0" smtClean="0"/>
          </a:p>
          <a:p>
            <a:endParaRPr lang="ar-IQ" sz="2000" b="1" dirty="0"/>
          </a:p>
          <a:p>
            <a:endParaRPr lang="ar-IQ" sz="2000" b="1" dirty="0" smtClean="0"/>
          </a:p>
          <a:p>
            <a:r>
              <a:rPr lang="ar-IQ" sz="2000" b="1" dirty="0" smtClean="0"/>
              <a:t>وللنموذج </a:t>
            </a:r>
            <a:r>
              <a:rPr lang="ar-IQ" sz="2000" b="1" dirty="0"/>
              <a:t>المثالي للتنظيم البيروقراطي فوائده وعيوبه، ومن فوائده التي ترتبط بالكفاءة التنظيمية، أن اعتماد هذا النموذج على القواعد والعلاقات </a:t>
            </a:r>
            <a:r>
              <a:rPr lang="ar-IQ" sz="2000" b="1" dirty="0" err="1"/>
              <a:t>اللاشخصية</a:t>
            </a:r>
            <a:r>
              <a:rPr lang="ar-IQ" sz="2000" b="1" dirty="0"/>
              <a:t> يمكن أن تحمى أعضاء التنظيم من التحيز والمحاباة، ويتم التعيين على أساس الكفاءة في أداء العمل دون الاعتماد على المحسوبية. ومن عيوب هذا النموذج التي ترتبط بعدم الكفاءة التنظيمية، الاعتماد على خبرة البيروقراطيين الذين يشهرون سلاح السرية البيروقراطية في مواجهة المساءلة العامة والأشراف العام، والتخفي وراء الروتين والاجراءات، </a:t>
            </a:r>
          </a:p>
        </p:txBody>
      </p:sp>
    </p:spTree>
    <p:extLst>
      <p:ext uri="{BB962C8B-B14F-4D97-AF65-F5344CB8AC3E}">
        <p14:creationId xmlns:p14="http://schemas.microsoft.com/office/powerpoint/2010/main" val="1829809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18834" y="464949"/>
            <a:ext cx="9985778" cy="6075336"/>
          </a:xfrm>
        </p:spPr>
        <p:txBody>
          <a:bodyPr>
            <a:normAutofit/>
          </a:bodyPr>
          <a:lstStyle/>
          <a:p>
            <a:endParaRPr lang="ar-IQ" sz="2400" b="1" dirty="0" smtClean="0"/>
          </a:p>
          <a:p>
            <a:endParaRPr lang="ar-IQ" sz="2400" b="1"/>
          </a:p>
          <a:p>
            <a:r>
              <a:rPr lang="ar-IQ" sz="2400" b="1" smtClean="0"/>
              <a:t>وممارسة </a:t>
            </a:r>
            <a:r>
              <a:rPr lang="ar-IQ" sz="2400" b="1" dirty="0"/>
              <a:t>الموظفين للقوة الاستبدادية المشروعة. كما تبدو عيوب هذا النموذج عندما تنحرف التنظيمات عن الهدف الذي أنشئت من أجله، وعندما تتضخم القواعد والاجراءات الشكلية ويتمسك الموظفون بحرفية القواعد دون روحها، ودون اعتبار للهدف الذي يفترض أن تؤديه هذه القواعد.</a:t>
            </a:r>
          </a:p>
          <a:p>
            <a:r>
              <a:rPr lang="ar-IQ" sz="2400" b="1" dirty="0"/>
              <a:t>	وعلى الرغم من أن نموذج التنظيم البيروقراطي له مثل هذه العيوب التي تجعله لا يعد من أفضل التنظيمات في العالم من حيث الكفاءة التنظيمية. إلا أن هذا النموذج قد يعد من أكثر التنظيمات كفاءة في المجتمعات الغربية التي تشجع الرأسمالية والفردية مثل الولايات المتحدة.</a:t>
            </a:r>
          </a:p>
          <a:p>
            <a:endParaRPr lang="ar-IQ" sz="2400" b="1" dirty="0"/>
          </a:p>
        </p:txBody>
      </p:sp>
    </p:spTree>
    <p:extLst>
      <p:ext uri="{BB962C8B-B14F-4D97-AF65-F5344CB8AC3E}">
        <p14:creationId xmlns:p14="http://schemas.microsoft.com/office/powerpoint/2010/main" val="296663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65329" y="356461"/>
            <a:ext cx="9939283" cy="6013342"/>
          </a:xfrm>
        </p:spPr>
        <p:txBody>
          <a:bodyPr>
            <a:normAutofit/>
          </a:bodyPr>
          <a:lstStyle/>
          <a:p>
            <a:endParaRPr lang="ar-IQ" sz="2400" b="1" dirty="0" smtClean="0"/>
          </a:p>
          <a:p>
            <a:endParaRPr lang="ar-IQ" sz="2400" b="1" dirty="0"/>
          </a:p>
          <a:p>
            <a:endParaRPr lang="ar-IQ" sz="2400" b="1" dirty="0" smtClean="0"/>
          </a:p>
          <a:p>
            <a:r>
              <a:rPr lang="ar-IQ" sz="2400" b="1" dirty="0" smtClean="0"/>
              <a:t>عرف </a:t>
            </a:r>
            <a:r>
              <a:rPr lang="ar-IQ" sz="2400" b="1" dirty="0"/>
              <a:t>(بوج) </a:t>
            </a:r>
            <a:r>
              <a:rPr lang="en-US" sz="2400" b="1" dirty="0"/>
              <a:t>D. S. Pugh </a:t>
            </a:r>
            <a:r>
              <a:rPr lang="ar-IQ" sz="2400" b="1" dirty="0"/>
              <a:t>نظرية التنظيم بأنها (عبارة عن دراسة بناء ووظائف التنظيمات، وكيفية أدائها لعملها، بالإضافة الى دراسة سلوك الجماعات والأفراد داخل التنظيمات).</a:t>
            </a:r>
          </a:p>
          <a:p>
            <a:r>
              <a:rPr lang="ar-IQ" sz="2400" b="1" dirty="0"/>
              <a:t>	ومن هذا التعريف السابق، يتضح أن لنظرية التنظيم مجالاً واسعاً نظراً لتعدد الموضوعات أو المشكلات التي تحاول دراستها، مما أدى الى صعوبة وجود نظرية عامة شاملة للتنظيم تستطيع أن تكون مرشداً وموجهاً لدراسة التنظيمات المعقدة.</a:t>
            </a:r>
          </a:p>
          <a:p>
            <a:endParaRPr lang="ar-IQ" sz="2400" b="1" dirty="0"/>
          </a:p>
        </p:txBody>
      </p:sp>
    </p:spTree>
    <p:extLst>
      <p:ext uri="{BB962C8B-B14F-4D97-AF65-F5344CB8AC3E}">
        <p14:creationId xmlns:p14="http://schemas.microsoft.com/office/powerpoint/2010/main" val="3043501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34332" y="387458"/>
            <a:ext cx="9970280" cy="5523764"/>
          </a:xfrm>
        </p:spPr>
        <p:txBody>
          <a:bodyPr>
            <a:normAutofit/>
          </a:bodyPr>
          <a:lstStyle/>
          <a:p>
            <a:endParaRPr lang="ar-IQ" sz="2000" b="1" dirty="0" smtClean="0"/>
          </a:p>
          <a:p>
            <a:endParaRPr lang="ar-IQ" sz="2000" b="1" dirty="0"/>
          </a:p>
          <a:p>
            <a:endParaRPr lang="ar-IQ" sz="2000" b="1" dirty="0" smtClean="0"/>
          </a:p>
          <a:p>
            <a:r>
              <a:rPr lang="ar-IQ" sz="2000" b="1" dirty="0" smtClean="0"/>
              <a:t>ويؤكد </a:t>
            </a:r>
            <a:r>
              <a:rPr lang="ar-IQ" sz="2000" b="1" dirty="0"/>
              <a:t>ما سبق ما ذهب اليه ((منتز)) </a:t>
            </a:r>
            <a:r>
              <a:rPr lang="en-US" sz="2000" b="1" dirty="0"/>
              <a:t>R. Mayntz </a:t>
            </a:r>
            <a:r>
              <a:rPr lang="ar-IQ" sz="2000" b="1" dirty="0"/>
              <a:t>من حيث أن دراسة التنظيمات لم ترق بعد الى حد صياغة نظرية عامة، حيث لا يزال التوصل الى هذه النظرية العامة في التنظيمات يمثل هدفاً صعباً بعيد المنال.	وعلى الرغم من عدم وجود نظرية عامة شاملة في التنظيم، فقد ظهرت بعض المؤلفات العلمية التي تحمل بعض العناوين مثل ((نظرية التنظيمات))، ((أسس نظرية التنظيمات))، ((نحو نظرية التنظيمات))، مما يشير الى أن العلماء يستخدمون مصطلح (نظرية التنظيم) أو (نظرية التنظيمات) بشيء من التجاوز.</a:t>
            </a:r>
          </a:p>
        </p:txBody>
      </p:sp>
    </p:spTree>
    <p:extLst>
      <p:ext uri="{BB962C8B-B14F-4D97-AF65-F5344CB8AC3E}">
        <p14:creationId xmlns:p14="http://schemas.microsoft.com/office/powerpoint/2010/main" val="334920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4" y="340963"/>
            <a:ext cx="9799798" cy="5570259"/>
          </a:xfrm>
        </p:spPr>
        <p:txBody>
          <a:bodyPr>
            <a:normAutofit/>
          </a:bodyPr>
          <a:lstStyle/>
          <a:p>
            <a:endParaRPr lang="ar-IQ" sz="2000" b="1" dirty="0" smtClean="0"/>
          </a:p>
          <a:p>
            <a:endParaRPr lang="ar-IQ" sz="2000" b="1" dirty="0"/>
          </a:p>
          <a:p>
            <a:endParaRPr lang="ar-IQ" sz="2000" b="1" dirty="0" smtClean="0"/>
          </a:p>
          <a:p>
            <a:r>
              <a:rPr lang="ar-IQ" sz="2000" b="1" dirty="0" smtClean="0"/>
              <a:t>ونظراً </a:t>
            </a:r>
            <a:r>
              <a:rPr lang="ar-IQ" sz="2000" b="1" dirty="0"/>
              <a:t>لعدم وجود نظرية موحدة شاملة لدراسة التنظيم، فقد تعددت المداخل النظرية في دراسة التنظيمات، وخاصة وأن التنظيم يعتبر موضوعاً للدراسة في كثير من العلوم مثل علم الاجتماع، وعلم النفس، والإدارة، والسياسة، والاقتصاد. فقد حاول الباحثون في مختلف هذه العلوم دراسة التنظيمات في ضوء مفاهيمهم وتصوراتهم، مما أدى الى ظهور عدة مداخل نظرية في دراسة التنظيم، تعكس وجهة نظر العلوم المختلفة وتعبر عن </a:t>
            </a:r>
            <a:r>
              <a:rPr lang="ar-IQ" sz="2000" b="1" dirty="0" err="1"/>
              <a:t>اهتمامها.وسوف</a:t>
            </a:r>
            <a:r>
              <a:rPr lang="ar-IQ" sz="2000" b="1" dirty="0"/>
              <a:t> نقدم فيما يلي عرضاً تحليلياً نقدياً لأهم المداخل النظرية المعاصرة في دراسة التنظيم، مع توضيح الأصول أو الجذور الفكرية لكل منها.</a:t>
            </a:r>
          </a:p>
        </p:txBody>
      </p:sp>
    </p:spTree>
    <p:extLst>
      <p:ext uri="{BB962C8B-B14F-4D97-AF65-F5344CB8AC3E}">
        <p14:creationId xmlns:p14="http://schemas.microsoft.com/office/powerpoint/2010/main" val="247037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65329" y="418454"/>
            <a:ext cx="9939283" cy="5492768"/>
          </a:xfrm>
        </p:spPr>
        <p:txBody>
          <a:bodyPr>
            <a:normAutofit/>
          </a:bodyPr>
          <a:lstStyle/>
          <a:p>
            <a:endParaRPr lang="ar-IQ" sz="2000" b="1" dirty="0" smtClean="0"/>
          </a:p>
          <a:p>
            <a:endParaRPr lang="ar-IQ" sz="2000" b="1" dirty="0"/>
          </a:p>
          <a:p>
            <a:endParaRPr lang="ar-IQ" sz="2000" b="1" dirty="0" smtClean="0"/>
          </a:p>
          <a:p>
            <a:r>
              <a:rPr lang="ar-IQ" sz="2000" b="1" dirty="0" smtClean="0"/>
              <a:t>أولاً</a:t>
            </a:r>
            <a:r>
              <a:rPr lang="ar-IQ" sz="2000" b="1" dirty="0"/>
              <a:t>: المداخل النظرية الحديثة في دراسة التنظيم:</a:t>
            </a:r>
          </a:p>
          <a:p>
            <a:r>
              <a:rPr lang="ar-IQ" sz="2000" b="1" dirty="0"/>
              <a:t>	في هذا الصدد، سوف تتناول بعض المداخل النظرية، وهي نظرية الإدارة العلمية، والنموذج المثالي للتنظيم البيروقراطي، ومدخل العلاقات الإنسانية، والعلاقات الإنسانية الجديدة، ومدخل النسق الاجتماعي الفني، والنظرية النسائية، ونظرية التوافق.</a:t>
            </a:r>
          </a:p>
          <a:p>
            <a:endParaRPr lang="ar-IQ" sz="2000" b="1" dirty="0"/>
          </a:p>
        </p:txBody>
      </p:sp>
    </p:spTree>
    <p:extLst>
      <p:ext uri="{BB962C8B-B14F-4D97-AF65-F5344CB8AC3E}">
        <p14:creationId xmlns:p14="http://schemas.microsoft.com/office/powerpoint/2010/main" val="2916202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1" y="371959"/>
            <a:ext cx="9954781" cy="6168326"/>
          </a:xfrm>
        </p:spPr>
        <p:txBody>
          <a:bodyPr>
            <a:normAutofit/>
          </a:bodyPr>
          <a:lstStyle/>
          <a:p>
            <a:endParaRPr lang="ar-IQ" sz="2000" b="1" dirty="0" smtClean="0"/>
          </a:p>
          <a:p>
            <a:endParaRPr lang="ar-IQ" sz="2000" b="1" dirty="0"/>
          </a:p>
          <a:p>
            <a:r>
              <a:rPr lang="ar-IQ" sz="2000" b="1" dirty="0" smtClean="0"/>
              <a:t>(</a:t>
            </a:r>
            <a:r>
              <a:rPr lang="ar-IQ" sz="2000" b="1" dirty="0"/>
              <a:t>أ‌) نظرية الإدارة العلمية: </a:t>
            </a:r>
          </a:p>
          <a:p>
            <a:r>
              <a:rPr lang="ar-IQ" sz="2000" b="1" dirty="0"/>
              <a:t>في أوائل القرن العشرين، نشر المهندس الأمريكي فريدريك ويليام تايلور </a:t>
            </a:r>
            <a:r>
              <a:rPr lang="en-US" sz="2000" b="1" dirty="0"/>
              <a:t>Frederick William Taylor </a:t>
            </a:r>
            <a:r>
              <a:rPr lang="ar-IQ" sz="2000" b="1" dirty="0"/>
              <a:t>العرض المنظم الأول لما أطلق عليه حركة الإدارة العلمية</a:t>
            </a:r>
            <a:r>
              <a:rPr lang="en-US" sz="2000" b="1" dirty="0"/>
              <a:t>Scientific Management، </a:t>
            </a:r>
            <a:r>
              <a:rPr lang="ar-IQ" sz="2000" b="1" dirty="0"/>
              <a:t>والتي أصبحت نظرية في سلوك العمل تستند الى المؤلفات التي كتبها تايلور، وتعد نظرية الإدارة العلمية هي النظير المعاصر للنظرية الإدارية الكلاسيكية التي كان رائدها الأساسي هنري فايول</a:t>
            </a:r>
            <a:r>
              <a:rPr lang="en-US" sz="2000" b="1" dirty="0"/>
              <a:t>Henri Fayol. </a:t>
            </a:r>
            <a:r>
              <a:rPr lang="ar-IQ" sz="2000" b="1" dirty="0"/>
              <a:t>وتذهب نظرية الإدارة العلمية الى أن التنظيمات عبارة عن أنساق رشيدة، ذات أهداف محددة، وتفترض أن العلم يستطيع أن يحدد دائماً أسرع وأفضل الطرق لإنجاز العمل وتحقيق أعلى درجة من الكفاءة التنظيمية. كما تفترض هذه النظرية أن التنظيمات تؤدي أعمالها بدون أية مشكلات كأنساق مغلقة الى حد ما.</a:t>
            </a:r>
          </a:p>
          <a:p>
            <a:endParaRPr lang="ar-IQ" sz="2000" b="1" dirty="0"/>
          </a:p>
        </p:txBody>
      </p:sp>
    </p:spTree>
    <p:extLst>
      <p:ext uri="{BB962C8B-B14F-4D97-AF65-F5344CB8AC3E}">
        <p14:creationId xmlns:p14="http://schemas.microsoft.com/office/powerpoint/2010/main" val="87320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96325" y="325464"/>
            <a:ext cx="9908287" cy="5585758"/>
          </a:xfrm>
        </p:spPr>
        <p:txBody>
          <a:bodyPr>
            <a:normAutofit/>
          </a:bodyPr>
          <a:lstStyle/>
          <a:p>
            <a:endParaRPr lang="ar-IQ" sz="2000" b="1" dirty="0" smtClean="0"/>
          </a:p>
          <a:p>
            <a:endParaRPr lang="ar-IQ" sz="2000" b="1" dirty="0"/>
          </a:p>
          <a:p>
            <a:endParaRPr lang="ar-IQ" sz="2000" b="1" dirty="0" smtClean="0"/>
          </a:p>
          <a:p>
            <a:r>
              <a:rPr lang="ar-IQ" sz="2000" b="1" dirty="0" smtClean="0"/>
              <a:t>ومن </a:t>
            </a:r>
            <a:r>
              <a:rPr lang="ar-IQ" sz="2000" b="1" dirty="0"/>
              <a:t>أهم المبادئ التي قدمتها نظرية الإدارة العلمية أو التايلورية </a:t>
            </a:r>
            <a:r>
              <a:rPr lang="en-US" sz="2000" b="1" dirty="0"/>
              <a:t>Taylorism، </a:t>
            </a:r>
            <a:r>
              <a:rPr lang="ar-IQ" sz="2000" b="1" dirty="0"/>
              <a:t>ثلاثة مبادئ أساسية تمثل بعض الاجراءات المحددة التي يجب أن تتبعها الإدارة لتحقيق الكفاءة التنظيمية. وهذه المبادئ هي، أولاً: ضرورة التوصل الى أعلى درجة من تقسيم العمل، ويمكن استخدام دراسات الزمن والحركة </a:t>
            </a:r>
            <a:r>
              <a:rPr lang="en-US" sz="2000" b="1" dirty="0"/>
              <a:t>Time and Motion Study </a:t>
            </a:r>
            <a:r>
              <a:rPr lang="ar-IQ" sz="2000" b="1" dirty="0"/>
              <a:t>بهدف التوصل الى الطريقة المثلى والوحيدة لأداء العمل، وهي الطريقة التي تسمح بتحقيق أعلى متوسط إنتاج يومي. وثانياً: التأكد من سلامة أداء العمل على نحو مناسب عن طريق الأشراف الدقيق على العمال، مع استخدام أنواع مختلفة من الأشراف للتأكد من صلاحية وسائل العمل، وسرعة العمل ونوعيته، وطريقة الأداء. </a:t>
            </a:r>
          </a:p>
        </p:txBody>
      </p:sp>
    </p:spTree>
    <p:extLst>
      <p:ext uri="{BB962C8B-B14F-4D97-AF65-F5344CB8AC3E}">
        <p14:creationId xmlns:p14="http://schemas.microsoft.com/office/powerpoint/2010/main" val="3558004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34332" y="340963"/>
            <a:ext cx="9970280" cy="5873857"/>
          </a:xfrm>
        </p:spPr>
        <p:txBody>
          <a:bodyPr>
            <a:normAutofit/>
          </a:bodyPr>
          <a:lstStyle/>
          <a:p>
            <a:endParaRPr lang="ar-IQ" sz="2000" b="1" dirty="0" smtClean="0"/>
          </a:p>
          <a:p>
            <a:endParaRPr lang="ar-IQ" sz="2000" b="1" dirty="0"/>
          </a:p>
          <a:p>
            <a:endParaRPr lang="ar-IQ" sz="2000" b="1" dirty="0" smtClean="0"/>
          </a:p>
          <a:p>
            <a:endParaRPr lang="ar-IQ" sz="2000" b="1" dirty="0"/>
          </a:p>
          <a:p>
            <a:r>
              <a:rPr lang="ar-IQ" sz="2000" b="1" dirty="0" smtClean="0"/>
              <a:t>مع </a:t>
            </a:r>
            <a:r>
              <a:rPr lang="ar-IQ" sz="2000" b="1" dirty="0"/>
              <a:t>وجود ادارة للتخطيط لضبط عملية الإشراف. وثالثاً: يجب وضع نظام للحوافز على أساس الأجر بالقطعة، فكلما زاد عدد الوحدات التي ينتجها العامل، ارتفع أجره. إذ أن الأجر هو الحافز الرئيسي الذي يحفز الإنسان على العمل. ويطلق على نظرية الإدارة العلمية نموذج التنظيم الآلي (الميكانيكي) نظراً لأنها اعتبرت العاملين في التنظيم بمثابة آلات، ونظرت الى العمال على اعتبار أنهم وحدات تتحرك آلياً، وتجاهلت العنصر البشري، الأمر الذي جعلها تواجه مقاومة شديدة على مستوى القاعدة من كل من العمال وأعضاء النقابات العمالية، بل والاداريين أيضاً وذلك بسبب تحكمها الزائد في الجوانب الشخصية للعمل.</a:t>
            </a:r>
          </a:p>
        </p:txBody>
      </p:sp>
    </p:spTree>
    <p:extLst>
      <p:ext uri="{BB962C8B-B14F-4D97-AF65-F5344CB8AC3E}">
        <p14:creationId xmlns:p14="http://schemas.microsoft.com/office/powerpoint/2010/main" val="323766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72339" y="542441"/>
            <a:ext cx="10032273" cy="5749871"/>
          </a:xfrm>
        </p:spPr>
        <p:txBody>
          <a:bodyPr>
            <a:normAutofit/>
          </a:bodyPr>
          <a:lstStyle/>
          <a:p>
            <a:endParaRPr lang="ar-IQ" sz="2000" b="1" dirty="0" smtClean="0"/>
          </a:p>
          <a:p>
            <a:endParaRPr lang="ar-IQ" sz="2000" b="1" dirty="0"/>
          </a:p>
          <a:p>
            <a:endParaRPr lang="ar-IQ" sz="2000" b="1" dirty="0" smtClean="0"/>
          </a:p>
          <a:p>
            <a:r>
              <a:rPr lang="ar-IQ" sz="2000" b="1" dirty="0" smtClean="0"/>
              <a:t>وعلى </a:t>
            </a:r>
            <a:r>
              <a:rPr lang="ar-IQ" sz="2000" b="1" dirty="0"/>
              <a:t>الرغم من أن بعض التنظيمات لا زالت تتبع نموذج الإدارة العلمية، وتقوم بتطبيق المبادئ الأساسية التي وضعها تايلور، إلا أن نظرية الإدارة العلمية قد تعرضت للنقد من قبل كثير من علماء الاجتماع نظراً لأنها تركزت حول التنظيم الرسمي، والعلاقات الرسمية بين العمال والمشرفين، وتجاهلت السلوك الإنساني وتعاملت مع العمال على اعتبار أنهم آلات، الأمر الذي يؤدي الى عدم الرضا عن العمل.</a:t>
            </a:r>
          </a:p>
        </p:txBody>
      </p:sp>
    </p:spTree>
    <p:extLst>
      <p:ext uri="{BB962C8B-B14F-4D97-AF65-F5344CB8AC3E}">
        <p14:creationId xmlns:p14="http://schemas.microsoft.com/office/powerpoint/2010/main" val="196541946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TotalTime>
  <Words>1344</Words>
  <Application>Microsoft Office PowerPoint</Application>
  <PresentationFormat>ملء الشاشة</PresentationFormat>
  <Paragraphs>74</Paragraphs>
  <Slides>18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18</vt:i4>
      </vt:variant>
    </vt:vector>
  </HeadingPairs>
  <TitlesOfParts>
    <vt:vector size="23" baseType="lpstr">
      <vt:lpstr>Arial</vt:lpstr>
      <vt:lpstr>Century Gothic</vt:lpstr>
      <vt:lpstr>Tahoma</vt:lpstr>
      <vt:lpstr>Wingdings 3</vt:lpstr>
      <vt:lpstr>Wisp</vt:lpstr>
      <vt:lpstr>المحاضرة التاسعة عشرة: المداخل النظرية المعاصرة في دراسة التنظيم  المادة: علم اجتماع التنظيم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التاسعة عشرة: المداخل النظرية المعاصرة في دراسة التنظيم  المادة: علم اجتماع التنظيم أستاذ المادة: د. رباح احمد مهدي</dc:title>
  <dc:creator>F1</dc:creator>
  <cp:lastModifiedBy>F1</cp:lastModifiedBy>
  <cp:revision>20</cp:revision>
  <dcterms:created xsi:type="dcterms:W3CDTF">2018-01-31T18:54:21Z</dcterms:created>
  <dcterms:modified xsi:type="dcterms:W3CDTF">2018-01-31T19:22:22Z</dcterms:modified>
</cp:coreProperties>
</file>