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1/31/2018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8713" y="701297"/>
            <a:ext cx="10986011" cy="5684004"/>
          </a:xfrm>
        </p:spPr>
        <p:txBody>
          <a:bodyPr/>
          <a:lstStyle/>
          <a:p>
            <a:pPr algn="r"/>
            <a:r>
              <a:rPr lang="ar-IQ" dirty="0"/>
              <a:t>المحاضرة العشرون: مدخل العلاقات الإنسانية:</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309379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01510" cy="5653007"/>
          </a:xfrm>
        </p:spPr>
        <p:txBody>
          <a:bodyPr>
            <a:normAutofit/>
          </a:bodyPr>
          <a:lstStyle/>
          <a:p>
            <a:r>
              <a:rPr lang="ar-IQ" sz="2400" b="1" dirty="0"/>
              <a:t>فقد اهتم ((وارنر)) بالظروف الاجتماعية الخارجية بالتنظيم، ومنح مشكلات المجتمع المحلي والتدرج الاجتماعي قيمة خاصة في دراسة التنظيم الاجتماعي للعمل. وبذلك أصبح من الممكن الاستعانة بالمفهومات (السوسيولوجية) المستخدمة في دراسة المجتمع المحلي مثل الدور، والمكانة، والثقافة، في تحليل البناء الاجتماعي للمصنع، وتحقيق صلة وثيقة بين الاهتمام بالمتغيرات الداخلية والخارجية. فالتنظيم لا يوجد من فراغ، ويتوقف قدر كبير من فهمنا للبناء التنظيمي وطابع الحياة الاجتماعية فيه، على إدراكنا للإطار المجتمعي الذي يحيط به، والقوى العديدة التي تربطه ببناء المجتمع.</a:t>
            </a:r>
          </a:p>
        </p:txBody>
      </p:sp>
    </p:spTree>
    <p:extLst>
      <p:ext uri="{BB962C8B-B14F-4D97-AF65-F5344CB8AC3E}">
        <p14:creationId xmlns:p14="http://schemas.microsoft.com/office/powerpoint/2010/main" val="66047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17008" cy="5730498"/>
          </a:xfrm>
        </p:spPr>
        <p:txBody>
          <a:bodyPr>
            <a:normAutofit/>
          </a:bodyPr>
          <a:lstStyle/>
          <a:p>
            <a:r>
              <a:rPr lang="ar-IQ" sz="2400" b="1" dirty="0"/>
              <a:t>وتعتبر دراسة ((وارنر)) عن (النسق الاجتماعي للمصنع الحديث) بمثابة إسهام رئيسي في التطور التاريخي والفكري لحركة العلاقات الإنسانية. ففي هذه الدراسة حاول ((وارنر)) دراسة العلاقة بين الصناعة والمجتمع المحلي، وحاول تفسير الظواهر الاجتماعية في المجتمع لصناعي بوضعها في السياق المجتمعي الأكثر شمولاً، دون النظر الى المنظمة على اعتبار أنها نسق مغلق. وقد حاول ((وارنر)) في دراسته لليانكي سيتي</a:t>
            </a:r>
            <a:r>
              <a:rPr lang="en-US" sz="2400" b="1" dirty="0"/>
              <a:t>Yankee City</a:t>
            </a:r>
            <a:r>
              <a:rPr lang="ar-IQ" sz="2400" b="1" dirty="0"/>
              <a:t>أن يفسر ظاهرة اتحاد عمال الأحذية بالرجوع الى التغيرات العديدة التي شهدها بناء المصنع من جهة والمجتمع المحلي من جهة أخرى.</a:t>
            </a:r>
          </a:p>
        </p:txBody>
      </p:sp>
    </p:spTree>
    <p:extLst>
      <p:ext uri="{BB962C8B-B14F-4D97-AF65-F5344CB8AC3E}">
        <p14:creationId xmlns:p14="http://schemas.microsoft.com/office/powerpoint/2010/main" val="3245306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17008" cy="5715000"/>
          </a:xfrm>
        </p:spPr>
        <p:txBody>
          <a:bodyPr/>
          <a:lstStyle/>
          <a:p>
            <a:r>
              <a:rPr lang="ar-IQ" b="1" dirty="0"/>
              <a:t>وقد حاول كثير من تلاميذ ((وارنر)) التحقق من أن العوامل الاجتماعية الخارجية مثل الطبقة الاجتماعية، والدين، والظروف الأسرية، ذات تأثير في دراسة السلوك التنظيمي. وعلى سبيل المثال، نجد أن ((هاربسون)) </a:t>
            </a:r>
            <a:r>
              <a:rPr lang="en-US" b="1" dirty="0"/>
              <a:t>F. Harbison </a:t>
            </a:r>
            <a:r>
              <a:rPr lang="ar-IQ" b="1" dirty="0"/>
              <a:t>و((دبن)) </a:t>
            </a:r>
            <a:r>
              <a:rPr lang="en-US" b="1" dirty="0"/>
              <a:t>R. Dubbin</a:t>
            </a:r>
            <a:r>
              <a:rPr lang="ar-IQ" b="1" dirty="0"/>
              <a:t>قد قاما بدراسة أنماط الصراع والتعاون داخل المصنع، وحاولا البحث عن تفسيرات ملائمة للظاهرتين، وما يترتب عليهما من نتائج عن طريق دراسة العلاقة بين المصنع والمجتمع وما يسود بينهما من تأثير متبادل. </a:t>
            </a:r>
          </a:p>
          <a:p>
            <a:r>
              <a:rPr lang="ar-IQ" b="1" dirty="0"/>
              <a:t>	أما المرحلة الثالثة من مراحل التطور التاريخي والفكري لحركة العلاقات الإنسانية، فيعبر عنها الاتجاه التفاعلي الذي أسهم في ظهوره ((إليوت شابل)) </a:t>
            </a:r>
            <a:r>
              <a:rPr lang="en-US" b="1" dirty="0"/>
              <a:t>E. Chapple</a:t>
            </a:r>
            <a:r>
              <a:rPr lang="ar-IQ" b="1" dirty="0"/>
              <a:t>و ((كونارد </a:t>
            </a:r>
            <a:r>
              <a:rPr lang="ar-IQ" b="1" dirty="0" err="1"/>
              <a:t>ارنسبرج</a:t>
            </a:r>
            <a:r>
              <a:rPr lang="ar-IQ" b="1" dirty="0"/>
              <a:t>)) </a:t>
            </a:r>
            <a:r>
              <a:rPr lang="en-US" b="1" dirty="0"/>
              <a:t>C. Arnsberg</a:t>
            </a:r>
            <a:r>
              <a:rPr lang="ar-IQ" b="1" dirty="0"/>
              <a:t>بجامعة (هارفرد)، اللذين استعانا بمفهوم ((التفاعل)) في دراسة الصناعة. </a:t>
            </a:r>
          </a:p>
          <a:p>
            <a:endParaRPr lang="ar-IQ" b="1" dirty="0"/>
          </a:p>
        </p:txBody>
      </p:sp>
    </p:spTree>
    <p:extLst>
      <p:ext uri="{BB962C8B-B14F-4D97-AF65-F5344CB8AC3E}">
        <p14:creationId xmlns:p14="http://schemas.microsoft.com/office/powerpoint/2010/main" val="1691504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79002" cy="5776993"/>
          </a:xfrm>
        </p:spPr>
        <p:txBody>
          <a:bodyPr/>
          <a:lstStyle/>
          <a:p>
            <a:r>
              <a:rPr lang="ar-IQ" b="1" dirty="0"/>
              <a:t>وعلى الرغم من وجود بعض الاختلافات الداخلية بين ممثلي الاتجاه التفاعلي، فأنهم يتفقون على أنه يجب في دراسة التنظيم الاهتمام بما يشعر به الأفراد وما يفكرون فيه (العواطف)، والى التفاعل بين العواطف وأنواع النشاطات التي يمارسونها بالفعل.</a:t>
            </a:r>
          </a:p>
          <a:p>
            <a:r>
              <a:rPr lang="ar-IQ" b="1" dirty="0"/>
              <a:t>	ويمكن التعرف على الاتجاه التفاعلي في ضوء دراسة ((جورج </a:t>
            </a:r>
            <a:r>
              <a:rPr lang="ar-IQ" b="1" dirty="0" err="1"/>
              <a:t>هومانز</a:t>
            </a:r>
            <a:r>
              <a:rPr lang="ar-IQ" b="1" dirty="0"/>
              <a:t>)) </a:t>
            </a:r>
            <a:r>
              <a:rPr lang="en-US" b="1" dirty="0"/>
              <a:t>G. </a:t>
            </a:r>
            <a:r>
              <a:rPr lang="en-US" b="1" dirty="0" err="1"/>
              <a:t>Homans</a:t>
            </a:r>
            <a:r>
              <a:rPr lang="en-US" b="1" dirty="0"/>
              <a:t> </a:t>
            </a:r>
            <a:r>
              <a:rPr lang="ar-IQ" b="1" dirty="0"/>
              <a:t>للجماعة الانسانية</a:t>
            </a:r>
            <a:r>
              <a:rPr lang="en-US" b="1" dirty="0"/>
              <a:t>The Human Group. </a:t>
            </a:r>
            <a:r>
              <a:rPr lang="ar-IQ" b="1" dirty="0"/>
              <a:t>والواقع أن ((</a:t>
            </a:r>
            <a:r>
              <a:rPr lang="ar-IQ" b="1" dirty="0" err="1"/>
              <a:t>هومانز</a:t>
            </a:r>
            <a:r>
              <a:rPr lang="ar-IQ" b="1" dirty="0"/>
              <a:t>)) يعتبر من بين أهم العلماء الذين ساهموا في نمو علم الاجتماع الحديث خلال الربع الاخير من القرن الحالي، وقد أسهم في نمو الاتجاه التفاعلي للعلاقات الإنسانية نتيجة دراسته للجماعات الصغيرة. وفي كتابه عن (الجماعة الإنسانية) نجده يختار خمسة نماذج من الدراسات التي اجريت على الجماعات الصغيرة، ثم يحاول تحليل سلوك الجماعة أو السلوك الاجتماعي في ضوء ثلاثة مفهومات أساسية وهي: التفاعل </a:t>
            </a:r>
            <a:r>
              <a:rPr lang="en-US" b="1" dirty="0"/>
              <a:t>Interaction </a:t>
            </a:r>
            <a:r>
              <a:rPr lang="ar-IQ" b="1" dirty="0"/>
              <a:t>والاحساسات أو العواطف</a:t>
            </a:r>
            <a:r>
              <a:rPr lang="en-US" b="1" dirty="0"/>
              <a:t>Sentiments، </a:t>
            </a:r>
            <a:r>
              <a:rPr lang="ar-IQ" b="1" dirty="0"/>
              <a:t>والأنشطة</a:t>
            </a:r>
            <a:r>
              <a:rPr lang="en-US" b="1" dirty="0"/>
              <a:t>Activities </a:t>
            </a:r>
            <a:r>
              <a:rPr lang="ar-IQ" b="1" dirty="0"/>
              <a:t>باعتبارها تشير الى الاعتماد المتبادل بين جوانب العلاقات الإنسانية، بحيث يؤدي التغير في أحد هذه العناصر الى تغير في العناصر الاخرى.</a:t>
            </a:r>
          </a:p>
          <a:p>
            <a:r>
              <a:rPr lang="ar-IQ" b="1" dirty="0"/>
              <a:t>	ويشير التفاعل الى الاتصالات الشخصية المتبادلة، كما تشير الاحساسات أو العواطف الى الحالات النفسية الانفعالية حول الموضوعات أو الأشخاص، بينما تشير الأنشطة الى الأفعال الفيزيقية التي يتم ملاحظتها بين اعضاء الجماعة. </a:t>
            </a:r>
          </a:p>
          <a:p>
            <a:endParaRPr lang="ar-IQ" b="1" dirty="0"/>
          </a:p>
        </p:txBody>
      </p:sp>
    </p:spTree>
    <p:extLst>
      <p:ext uri="{BB962C8B-B14F-4D97-AF65-F5344CB8AC3E}">
        <p14:creationId xmlns:p14="http://schemas.microsoft.com/office/powerpoint/2010/main" val="3357770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31376" y="685800"/>
            <a:ext cx="10647336" cy="5931976"/>
          </a:xfrm>
        </p:spPr>
        <p:txBody>
          <a:bodyPr/>
          <a:lstStyle/>
          <a:p>
            <a:r>
              <a:rPr lang="ar-IQ" b="1" dirty="0"/>
              <a:t>ويتضح مما سبق، أن مدخل العلاقات الإنسانية قد تناول جوانب التنظيم التي تجاهلتها نظرية الإدارة العلمية، وكشفت عن أهمية التنظيم غير الرسمي لجماعات العمال، وأثر الجماعات غير الرسمية على سلوك أعضائها وإنتاجيتهم. إذ أنه يمكن تحسين الكفاية التنظيمية وزيادة الإنتاجية إذا تحسنت أساليب الإشراف، وتم تدعيم العلاقات الإنسانية داخل التنظيم، وإشباع حاجات العمال الى التقدير والأمن والشعور بالأهمية والانتماء.</a:t>
            </a:r>
          </a:p>
          <a:p>
            <a:r>
              <a:rPr lang="ar-IQ" b="1" dirty="0"/>
              <a:t>	إلا أن مدخل العلاقات الإنسانية قد تعرض لبعض أوجه النقد على أساس أنه يركز على دراسة جماعات العمل الصغيرة ويضطر الباحث الى الأخذ بوجه نظر ضيقة النطاق تهتم بتحليل الوحدات الصغرى</a:t>
            </a:r>
            <a:r>
              <a:rPr lang="en-US" b="1" dirty="0"/>
              <a:t>Micro ، </a:t>
            </a:r>
            <a:r>
              <a:rPr lang="ar-IQ" b="1" dirty="0"/>
              <a:t>دون تحليل الوحدات الكبرى </a:t>
            </a:r>
            <a:r>
              <a:rPr lang="en-US" b="1" dirty="0"/>
              <a:t>Macro. </a:t>
            </a:r>
            <a:r>
              <a:rPr lang="ar-IQ" b="1" dirty="0"/>
              <a:t>وقد نظر أصحاب هذا المدخل الى التنظيم على اعتبار أنه نسق مغلق </a:t>
            </a:r>
            <a:r>
              <a:rPr lang="en-US" b="1" dirty="0"/>
              <a:t>Closed System. </a:t>
            </a:r>
            <a:r>
              <a:rPr lang="ar-IQ" b="1" dirty="0"/>
              <a:t>وقد اتهم هذا المدخل بالتحيز ضد الفردية، وضد المعقولية، وأنه قدم صورة للفرد يسيطر عليها الاحساسات والمشاعر. كما أن هذا المدخل يميل الى رؤية جميع المشكلات على اعتبار أنها مشكلات في الاتصال متجاهلاً مشكلة القوة، وتأثير العوامل الاقتصادية والاجتماعية الخارجية بالنسبة للنسق الاجتماعي </a:t>
            </a:r>
            <a:r>
              <a:rPr lang="ar-IQ" b="1" dirty="0" smtClean="0"/>
              <a:t>للتنظيم</a:t>
            </a:r>
            <a:endParaRPr lang="ar-IQ" b="1" dirty="0"/>
          </a:p>
        </p:txBody>
      </p:sp>
    </p:spTree>
    <p:extLst>
      <p:ext uri="{BB962C8B-B14F-4D97-AF65-F5344CB8AC3E}">
        <p14:creationId xmlns:p14="http://schemas.microsoft.com/office/powerpoint/2010/main" val="3805486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9808142" cy="5141563"/>
          </a:xfrm>
        </p:spPr>
        <p:txBody>
          <a:bodyPr/>
          <a:lstStyle/>
          <a:p>
            <a:r>
              <a:rPr lang="ar-IQ" sz="2400" b="1" dirty="0"/>
              <a:t>. وقد بالغ مدخل العلاقات الإنسانية في أهمية حياة الجماعة غير الرسمية في مكان العمل، وتجاهل بعض العوامل مثل اهتمام العمال بأسرهم وأصدقائهم خارج مكان العمل، والشعور بالملل الذي قد يلازم العمل في بعض المهن. كما أن العلاقات مع الزملاء قد تكون أكثر دلالة بالنسبة للعاملين في الاعمال الإدارية الذين يتضمن عملهم درجة كبيرة من التفاعل مع الزملاء.</a:t>
            </a:r>
          </a:p>
          <a:p>
            <a:endParaRPr lang="ar-IQ" dirty="0"/>
          </a:p>
        </p:txBody>
      </p:sp>
    </p:spTree>
    <p:extLst>
      <p:ext uri="{BB962C8B-B14F-4D97-AF65-F5344CB8AC3E}">
        <p14:creationId xmlns:p14="http://schemas.microsoft.com/office/powerpoint/2010/main" val="1526702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0908520" cy="5715000"/>
          </a:xfrm>
        </p:spPr>
        <p:txBody>
          <a:bodyPr>
            <a:normAutofit/>
          </a:bodyPr>
          <a:lstStyle/>
          <a:p>
            <a:r>
              <a:rPr lang="ar-IQ" sz="2400" b="1" dirty="0"/>
              <a:t>ظهرت مدرسة العلاقات الإنسانية </a:t>
            </a:r>
            <a:r>
              <a:rPr lang="en-US" sz="2400" b="1" dirty="0"/>
              <a:t>Human Relation </a:t>
            </a:r>
            <a:r>
              <a:rPr lang="ar-IQ" sz="2400" b="1" dirty="0"/>
              <a:t>في الولايات المتحدة قبل الحرب العالمية الثانية، ثم انتشر تأثيرها الى بريطانيا لفترة قصيرة فيما بعد الحرب. ولقد استمدت أفكار هذه المدرسة سندها من تجارب أو دراسات هاوثورن </a:t>
            </a:r>
            <a:r>
              <a:rPr lang="en-US" sz="2400" b="1" dirty="0"/>
              <a:t>Hawthorne </a:t>
            </a:r>
            <a:r>
              <a:rPr lang="ar-IQ" sz="2400" b="1" dirty="0"/>
              <a:t>التي أجريت في (شيكاغو) منذ منتصف العشرينيات وحتى أوائل الأربعينيات من القرن العشرين، تحت رعاية شركة ويسترن الكتريك </a:t>
            </a:r>
            <a:r>
              <a:rPr lang="en-US" sz="2400" b="1" dirty="0"/>
              <a:t>Western Electric Company، </a:t>
            </a:r>
            <a:r>
              <a:rPr lang="ar-IQ" sz="2400" b="1" dirty="0"/>
              <a:t>وبالاتصال بمدرسة هارفارد لإدارة الأعمال.</a:t>
            </a:r>
          </a:p>
        </p:txBody>
      </p:sp>
    </p:spTree>
    <p:extLst>
      <p:ext uri="{BB962C8B-B14F-4D97-AF65-F5344CB8AC3E}">
        <p14:creationId xmlns:p14="http://schemas.microsoft.com/office/powerpoint/2010/main" val="2833697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970513" cy="5668505"/>
          </a:xfrm>
        </p:spPr>
        <p:txBody>
          <a:bodyPr>
            <a:normAutofit/>
          </a:bodyPr>
          <a:lstStyle/>
          <a:p>
            <a:r>
              <a:rPr lang="ar-IQ" sz="2400" b="1" dirty="0"/>
              <a:t>وتسعى حركة العلاقات الإنسانية-على المستوى الأكاديمي-الى فهم الأسباب المتعلقة بعدم رضا العمال عن العمل، والنضال النقابي، والصراع الصناعي، أو حتى حالة اللامعيارية داخل المجتمع المحلي ككل، وقد اشتهر منظرو العلاقات الإنسانية بالرغبة في التقليل من أهمية دور الدوافع الاقتصادية حتى داخل مكان العمل ذاته، والتأكيد في مقابل ذلك على منطق المشاعر الذي يحكم سلوك العمال. فالمشاعر وما يرتبط بها من معايير لجماعة العمل تخلق بناء غير رسمي </a:t>
            </a:r>
            <a:r>
              <a:rPr lang="en-US" sz="2400" b="1" dirty="0"/>
              <a:t>Informal Structure </a:t>
            </a:r>
            <a:r>
              <a:rPr lang="ar-IQ" sz="2400" b="1" dirty="0"/>
              <a:t>وقد تكون له أهداف تختلف عن أهداف البناء الرسمي </a:t>
            </a:r>
            <a:r>
              <a:rPr lang="en-US" sz="2400" b="1" dirty="0"/>
              <a:t>Formal Structure </a:t>
            </a:r>
            <a:r>
              <a:rPr lang="ar-IQ" sz="2400" b="1" dirty="0"/>
              <a:t>والذي يتم إملاؤه من خلال منطق الإدارة الذي يهتم بالكفاءة.</a:t>
            </a:r>
          </a:p>
        </p:txBody>
      </p:sp>
    </p:spTree>
    <p:extLst>
      <p:ext uri="{BB962C8B-B14F-4D97-AF65-F5344CB8AC3E}">
        <p14:creationId xmlns:p14="http://schemas.microsoft.com/office/powerpoint/2010/main" val="2235115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37716" y="623807"/>
            <a:ext cx="10955015" cy="5962973"/>
          </a:xfrm>
        </p:spPr>
        <p:txBody>
          <a:bodyPr>
            <a:normAutofit/>
          </a:bodyPr>
          <a:lstStyle/>
          <a:p>
            <a:r>
              <a:rPr lang="ar-IQ" sz="2400" b="1" dirty="0"/>
              <a:t>وإذا حاولنا تتبع التطور التاريخي والفكري لحركة العلاقات الإنسانية نجد أن هناك ثلاث مدارس فكرية مختلفة للعلاقات الإنسانية. فهناك الاتجاه الكلاسيكي الذي تمثله مدرسة ((التون مايو)) </a:t>
            </a:r>
            <a:r>
              <a:rPr lang="en-US" sz="2400" b="1" dirty="0"/>
              <a:t>E. Mayo </a:t>
            </a:r>
            <a:r>
              <a:rPr lang="ar-IQ" sz="2400" b="1" dirty="0"/>
              <a:t>وزملائه من الباحثين أمثال ((روثلز برجر)) </a:t>
            </a:r>
            <a:r>
              <a:rPr lang="en-US" sz="2400" b="1" dirty="0"/>
              <a:t>E. Roethlisberger </a:t>
            </a:r>
            <a:r>
              <a:rPr lang="ar-IQ" sz="2400" b="1" dirty="0"/>
              <a:t>و ((ديكسون)) </a:t>
            </a:r>
            <a:r>
              <a:rPr lang="en-US" sz="2400" b="1" dirty="0"/>
              <a:t>W. Dickson. </a:t>
            </a:r>
            <a:r>
              <a:rPr lang="ar-IQ" sz="2400" b="1" dirty="0"/>
              <a:t>كما أن هناك اتجاه مدرسة (شيكاغو) الذي تمثله أعمال ((لويد وارنر)) ولجنة العلاقات الإنسانية في الصناعة بجامعة (شيكاغو) برئاسة ((وارنر)) وعضوية بعض العلماء أمثال ((جاردنر)) </a:t>
            </a:r>
            <a:r>
              <a:rPr lang="en-US" sz="2400" b="1" dirty="0"/>
              <a:t>B. Gardner</a:t>
            </a:r>
            <a:r>
              <a:rPr lang="ar-IQ" sz="2400" b="1" dirty="0"/>
              <a:t>و((هاريسون)) </a:t>
            </a:r>
            <a:r>
              <a:rPr lang="en-US" sz="2400" b="1" dirty="0"/>
              <a:t>F. Harbison. </a:t>
            </a:r>
            <a:r>
              <a:rPr lang="ar-IQ" sz="2400" b="1" dirty="0"/>
              <a:t>وأخيراً نجد أن هناك الاتجاه التفاعلي الذي أسهم فيه بعض الباحثين من أمثال ((إليوت شابل)) </a:t>
            </a:r>
            <a:r>
              <a:rPr lang="en-US" sz="2400" b="1" dirty="0"/>
              <a:t>E. Chapple </a:t>
            </a:r>
            <a:r>
              <a:rPr lang="ar-IQ" sz="2400" b="1" dirty="0"/>
              <a:t>و ((كونارد أرنسبرج)) </a:t>
            </a:r>
            <a:r>
              <a:rPr lang="en-US" sz="2400" b="1" dirty="0"/>
              <a:t>C. Arnsberg </a:t>
            </a:r>
            <a:r>
              <a:rPr lang="ar-IQ" sz="2400" b="1" dirty="0"/>
              <a:t>من جامعة هارفارد.</a:t>
            </a:r>
          </a:p>
        </p:txBody>
      </p:sp>
    </p:spTree>
    <p:extLst>
      <p:ext uri="{BB962C8B-B14F-4D97-AF65-F5344CB8AC3E}">
        <p14:creationId xmlns:p14="http://schemas.microsoft.com/office/powerpoint/2010/main" val="124098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09998" cy="5761495"/>
          </a:xfrm>
        </p:spPr>
        <p:txBody>
          <a:bodyPr>
            <a:normAutofit/>
          </a:bodyPr>
          <a:lstStyle/>
          <a:p>
            <a:r>
              <a:rPr lang="ar-IQ" sz="2400" b="1" dirty="0"/>
              <a:t>وقد بدأت دراسات هاوثورن-والتي أشرف عليها التون مايو </a:t>
            </a:r>
            <a:r>
              <a:rPr lang="en-US" sz="2400" b="1" dirty="0"/>
              <a:t>Elton Mayo </a:t>
            </a:r>
            <a:r>
              <a:rPr lang="ar-IQ" sz="2400" b="1" dirty="0"/>
              <a:t>وزملاؤه من الباحثين-من أجل استكشاف العلاقة بين الظروف العمل الفيزيقية وبين الإنتاجية ثم اتسعت هذه الدراسات بحيث أصبحت تتناول جماعات العمل من حيث البناء، والروح المعنوية، والقيم، والاتجاهات، والمعايير، والدافعية، وقد كشفت هذه الدراسات عن أهمية البناء غير الرسمي للتنظيم، وعن أثر جماعات العمل غير الرسمية في التأثير على سلوك العمال، واتجاهاتهم وإنتاجيتهم.</a:t>
            </a:r>
          </a:p>
        </p:txBody>
      </p:sp>
    </p:spTree>
    <p:extLst>
      <p:ext uri="{BB962C8B-B14F-4D97-AF65-F5344CB8AC3E}">
        <p14:creationId xmlns:p14="http://schemas.microsoft.com/office/powerpoint/2010/main" val="3404166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342473" cy="5838986"/>
          </a:xfrm>
        </p:spPr>
        <p:txBody>
          <a:bodyPr>
            <a:normAutofit/>
          </a:bodyPr>
          <a:lstStyle/>
          <a:p>
            <a:r>
              <a:rPr lang="ar-IQ" sz="2400" b="1" dirty="0"/>
              <a:t>ويرى العالمان ميللر </a:t>
            </a:r>
            <a:r>
              <a:rPr lang="en-US" sz="2400" b="1" dirty="0"/>
              <a:t>D. C. Miller </a:t>
            </a:r>
            <a:r>
              <a:rPr lang="ar-IQ" sz="2400" b="1" dirty="0"/>
              <a:t>وفورم</a:t>
            </a:r>
            <a:r>
              <a:rPr lang="en-US" sz="2400" b="1" dirty="0"/>
              <a:t>W. H. Form </a:t>
            </a:r>
            <a:r>
              <a:rPr lang="ar-IQ" sz="2400" b="1" dirty="0"/>
              <a:t>أنه يمكن أن نخرج من دراسات مايو وزملائه من الباحثين بعدة نتائج من أهمها:</a:t>
            </a:r>
          </a:p>
          <a:p>
            <a:r>
              <a:rPr lang="ar-IQ" sz="2400" b="1" dirty="0"/>
              <a:t>1-	أن العمل نشاط جمعي.</a:t>
            </a:r>
          </a:p>
          <a:p>
            <a:r>
              <a:rPr lang="ar-IQ" sz="2400" b="1" dirty="0"/>
              <a:t>2-	تتمركز حياة الراشد الاجتماعية حول نشاط العمل وتتشكل وفقاً له.</a:t>
            </a:r>
          </a:p>
          <a:p>
            <a:r>
              <a:rPr lang="ar-IQ" sz="2400" b="1" dirty="0"/>
              <a:t>3-	أن الحاجة الى التقدير والامن، والشعور بالانتماء لهما أهمية كبيرة في تحديد الروح المعنوية للعمال وإنتاجيتهم من الظروف الفيزيقية التي يعملون في ظلها.</a:t>
            </a:r>
          </a:p>
          <a:p>
            <a:r>
              <a:rPr lang="ar-IQ" sz="2400" b="1" dirty="0"/>
              <a:t>4-	أن الشكوى لا تكون بالضرورة تقريراً موضوعياً للحقائق، فهي في الغالب عرض يفصح عن اضطراب في مكانة الفرد.</a:t>
            </a:r>
          </a:p>
        </p:txBody>
      </p:sp>
    </p:spTree>
    <p:extLst>
      <p:ext uri="{BB962C8B-B14F-4D97-AF65-F5344CB8AC3E}">
        <p14:creationId xmlns:p14="http://schemas.microsoft.com/office/powerpoint/2010/main" val="1514564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56493" cy="5885481"/>
          </a:xfrm>
        </p:spPr>
        <p:txBody>
          <a:bodyPr>
            <a:normAutofit/>
          </a:bodyPr>
          <a:lstStyle/>
          <a:p>
            <a:r>
              <a:rPr lang="ar-IQ" sz="2400" b="1" dirty="0"/>
              <a:t>-	أن العامل شخص تتحكم في اتجاهاته ومدى فاعليته المطالب الاجتماعية التي تأتي من داخل مكان العمل أو خارجه.</a:t>
            </a:r>
          </a:p>
          <a:p>
            <a:r>
              <a:rPr lang="ar-IQ" sz="2400" b="1" dirty="0"/>
              <a:t>6-	تمارس الجماعات غير الرسمية داخل مكان العمل، ضبطاً اجتماعياً قوياً على عادات العمل، واتجاهات العامل الفردية..</a:t>
            </a:r>
          </a:p>
          <a:p>
            <a:r>
              <a:rPr lang="ar-IQ" sz="2400" b="1" dirty="0"/>
              <a:t>ونجد أن هذه النتائج السابقة قد شكلت جوهر نظرية العلاقات الإنسانية، وهي على عكس جميع الافتراضات التي قدمتها الإدارة العلمية، وتؤكد على أن الكفاية التنظيمية وارتفاع مستوى الإنتاجية يعتمد على القوى الاجتماعية، وخاصة العلاقات غير الرسمية بين العاملين. وترى هذه النظرية أن زيادة الإنتاجية لا تعتمد على التنظيم الرسمي كما يدعى تايلور</a:t>
            </a:r>
            <a:r>
              <a:rPr lang="en-US" sz="2400" b="1" dirty="0"/>
              <a:t>F. W. Tylor، </a:t>
            </a:r>
            <a:r>
              <a:rPr lang="ar-IQ" sz="2400" b="1" dirty="0"/>
              <a:t>وإنما تعتمد على التنظيم غير الرسمي </a:t>
            </a:r>
            <a:r>
              <a:rPr lang="en-US" sz="2400" b="1" dirty="0"/>
              <a:t>Informal Organization </a:t>
            </a:r>
            <a:r>
              <a:rPr lang="ar-IQ" sz="2400" b="1" dirty="0"/>
              <a:t>الذي يتشكل عن طريق الجماعات غير الرسمية والعلاقات بين أعضائها.</a:t>
            </a:r>
          </a:p>
        </p:txBody>
      </p:sp>
    </p:spTree>
    <p:extLst>
      <p:ext uri="{BB962C8B-B14F-4D97-AF65-F5344CB8AC3E}">
        <p14:creationId xmlns:p14="http://schemas.microsoft.com/office/powerpoint/2010/main" val="3143855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56493" cy="5668505"/>
          </a:xfrm>
        </p:spPr>
        <p:txBody>
          <a:bodyPr/>
          <a:lstStyle/>
          <a:p>
            <a:r>
              <a:rPr lang="ar-IQ" b="1" dirty="0"/>
              <a:t>ويرى روثلز برجر</a:t>
            </a:r>
            <a:r>
              <a:rPr lang="en-US" b="1" dirty="0"/>
              <a:t>F. Roethlisberger </a:t>
            </a:r>
            <a:r>
              <a:rPr lang="ar-IQ" b="1" dirty="0"/>
              <a:t>وديكسون </a:t>
            </a:r>
            <a:r>
              <a:rPr lang="en-US" b="1" dirty="0"/>
              <a:t>W. Dickson</a:t>
            </a:r>
            <a:r>
              <a:rPr lang="ar-IQ" b="1" dirty="0"/>
              <a:t>أن التنظيم غير الرسمي هو التنظيم غير المكتوب على الورق، ويتمثل في العلاقات المتبادلة القائمة على الحب والكراهية، ويوجد منفصلاً عن أي بناء اجتماعي معبر عنه بوضوح.</a:t>
            </a:r>
          </a:p>
          <a:p>
            <a:r>
              <a:rPr lang="ar-IQ" b="1" dirty="0"/>
              <a:t>	وقد كشفت نتائج احدى دراسات هاوثورن عن أن إنتاجية العمال لا تتحدد فقط عن طريق الحوافز المادية، بل أنها تتحدد أساساً عن طريق المعيار غير الرسمي السائد بين جماعة العمل. فقد تبين أن لإحدى جماعات العمل معياراً يقيد الإنتاجية عند درجة معينة، وقد كان العامل الذي يحاول أن ينتج أكثر من الكمية التي حددتها الجماعة غير الرسمية يتم الضبط عليه من قبل أعضاء الجماعة بحيث يرتبط بالمعدل الذي حددته الجماعة. وقد أظهرت هذه الدراسة أن التنظيم غير الرسمي، إنما يظهر تلقائياً، بحيث يحقق وظيفتين: إحداهما حماية الجماعة من الأعمال التي قد تصدر عن أحد أعضائها والتي لا تتفق مع معاييرها. أما الوظيفة الثانية، فهي حماية الجماعة من التدخل الخارجي عن طريق الإدارة. وقد كانت عضوية الزمرة</a:t>
            </a:r>
            <a:r>
              <a:rPr lang="en-US" b="1" dirty="0"/>
              <a:t>Clique   </a:t>
            </a:r>
            <a:r>
              <a:rPr lang="ar-IQ" b="1" dirty="0"/>
              <a:t>تعمل كأداة لضبط سلوك الأعضاء حيث تم إبعاد الأفراد الذين خرجوا على معايير الجماعة عضوية الزمرة.</a:t>
            </a:r>
          </a:p>
          <a:p>
            <a:endParaRPr lang="ar-IQ" b="1" dirty="0"/>
          </a:p>
        </p:txBody>
      </p:sp>
    </p:spTree>
    <p:extLst>
      <p:ext uri="{BB962C8B-B14F-4D97-AF65-F5344CB8AC3E}">
        <p14:creationId xmlns:p14="http://schemas.microsoft.com/office/powerpoint/2010/main" val="3071803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924019" cy="5730498"/>
          </a:xfrm>
        </p:spPr>
        <p:txBody>
          <a:bodyPr>
            <a:normAutofit/>
          </a:bodyPr>
          <a:lstStyle/>
          <a:p>
            <a:r>
              <a:rPr lang="ar-IQ" sz="2400" b="1" dirty="0"/>
              <a:t>ويرى </a:t>
            </a:r>
            <a:r>
              <a:rPr lang="ar-IQ" sz="2400" b="1" dirty="0" err="1"/>
              <a:t>شنايدر</a:t>
            </a:r>
            <a:r>
              <a:rPr lang="ar-IQ" sz="2400" b="1" dirty="0"/>
              <a:t> </a:t>
            </a:r>
            <a:r>
              <a:rPr lang="en-US" sz="2400" b="1" dirty="0"/>
              <a:t>E. V. Schneider </a:t>
            </a:r>
            <a:r>
              <a:rPr lang="ar-IQ" sz="2400" b="1" dirty="0"/>
              <a:t>أن الجماعات غير الرسمية التي تظهر بطريقة تلقائية داخل التنظيمات المختلفة، تؤدي عدة وظائف هامة، فهي تتيح الفرصة أمام الفرد كي يحقق أهدافه ورغباته الخاصة التي لا يمكنه أن يحققها من خلال التنظيم الرسمي. كما أنها تقوم بالتخفيف من حدة شعور العامل بالتعب والملل أثناء العمل وإتاحة الفرصة أمامه للشعور بالاستقلال والأهمية، وبالإضافة الى أنها تعمل على زيادة شعور الفرد بالأمن والطمأنينة. </a:t>
            </a:r>
          </a:p>
          <a:p>
            <a:r>
              <a:rPr lang="ar-IQ" sz="2400" b="1" dirty="0"/>
              <a:t>	وبظهور أعمال ((لويد وارنر)) </a:t>
            </a:r>
            <a:r>
              <a:rPr lang="en-US" sz="2400" b="1" dirty="0"/>
              <a:t>L. Warner </a:t>
            </a:r>
            <a:r>
              <a:rPr lang="ar-IQ" sz="2400" b="1" dirty="0"/>
              <a:t>وبحوث لجنة العلاقات الإنسانية في الصناعة بجامعة شيكاغو، أمكن تجنب كثير من أوجه النقد التي تعرضت لها مدرسة ((مايو)).</a:t>
            </a:r>
          </a:p>
        </p:txBody>
      </p:sp>
    </p:spTree>
    <p:extLst>
      <p:ext uri="{BB962C8B-B14F-4D97-AF65-F5344CB8AC3E}">
        <p14:creationId xmlns:p14="http://schemas.microsoft.com/office/powerpoint/2010/main" val="1553193253"/>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20</TotalTime>
  <Words>958</Words>
  <Application>Microsoft Office PowerPoint</Application>
  <PresentationFormat>ملء الشاشة</PresentationFormat>
  <Paragraphs>27</Paragraphs>
  <Slides>15</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15</vt:i4>
      </vt:variant>
    </vt:vector>
  </HeadingPairs>
  <TitlesOfParts>
    <vt:vector size="19" baseType="lpstr">
      <vt:lpstr>Century Gothic</vt:lpstr>
      <vt:lpstr>Tahoma</vt:lpstr>
      <vt:lpstr>Wingdings 3</vt:lpstr>
      <vt:lpstr>شريحة</vt:lpstr>
      <vt:lpstr>المحاضرة العشرون: مدخل العلاقات الإنسانية: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العشرون: مدخل العلاقات الإنسانية: المادة: علم اجتماع التنظيم أستاذ المادة: د. رباح احمد مهدي </dc:title>
  <dc:creator>F1</dc:creator>
  <cp:lastModifiedBy>F1</cp:lastModifiedBy>
  <cp:revision>14</cp:revision>
  <dcterms:created xsi:type="dcterms:W3CDTF">2018-01-31T19:33:08Z</dcterms:created>
  <dcterms:modified xsi:type="dcterms:W3CDTF">2018-01-31T19:54:08Z</dcterms:modified>
</cp:coreProperties>
</file>