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6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B61BEF0D-F0BB-DE4B-95CE-6DB70DBA9567}" type="datetimeFigureOut">
              <a:rPr lang="en-US" dirty="0"/>
              <a:pPr/>
              <a:t>2/1/2018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2/1/2018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8488" y="976393"/>
            <a:ext cx="11202988" cy="4602996"/>
          </a:xfrm>
        </p:spPr>
        <p:txBody>
          <a:bodyPr/>
          <a:lstStyle/>
          <a:p>
            <a:pPr algn="r"/>
            <a:r>
              <a:rPr lang="ar-IQ" dirty="0"/>
              <a:t>المحاضرة الحادية والعشرون: العلاقات الإنسانية الجديدة:</a:t>
            </a:r>
            <a:br>
              <a:rPr lang="ar-IQ" dirty="0"/>
            </a:br>
            <a:r>
              <a:rPr lang="ar-IQ" dirty="0"/>
              <a:t>المادة: علم اجتماع التنظيم</a:t>
            </a:r>
            <a:br>
              <a:rPr lang="ar-IQ" dirty="0"/>
            </a:br>
            <a:r>
              <a:rPr lang="ar-IQ" dirty="0"/>
              <a:t>أستاذ المادة: د. رباح احمد مهدي</a:t>
            </a:r>
          </a:p>
        </p:txBody>
      </p:sp>
    </p:spTree>
    <p:extLst>
      <p:ext uri="{BB962C8B-B14F-4D97-AF65-F5344CB8AC3E}">
        <p14:creationId xmlns:p14="http://schemas.microsoft.com/office/powerpoint/2010/main" val="600489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094500" cy="5715000"/>
          </a:xfrm>
        </p:spPr>
        <p:txBody>
          <a:bodyPr>
            <a:normAutofit/>
          </a:bodyPr>
          <a:lstStyle/>
          <a:p>
            <a:r>
              <a:rPr lang="ar-IQ" sz="2400" b="1" dirty="0"/>
              <a:t>أما المدخل الثالث والأخير لعلم النفس التنظيمي، فهو مدخل الإنسان المركب، وقد ذهب هذا المدخل الى أن الدوافع تختلف تبعاً لاختلاف المواقف. فالإنسان المركب لديه دوافع تنشأ عن خبرات منفصلة يربطها بعد ذلك بمعان مختلفة، مما يفرض على المديرين مراعاة التنوع الشديد في العلاقات الشخصية وتعدد أنماط السلطة، فضلاً عن نوعية الروابط النفسية. وهذا يشير الى إمكانية الاتفاق بين حاجات الفرد ومتطلبات التنظيم، ومن أبرز ممثلي هذا المدخل ((شاين)) </a:t>
            </a:r>
            <a:r>
              <a:rPr lang="en-US" sz="2400" b="1" dirty="0"/>
              <a:t>E. Schein </a:t>
            </a:r>
            <a:r>
              <a:rPr lang="ar-IQ" sz="2400" b="1" dirty="0"/>
              <a:t>و((</a:t>
            </a:r>
            <a:r>
              <a:rPr lang="ar-IQ" sz="2400" b="1" dirty="0" err="1"/>
              <a:t>بينيس</a:t>
            </a:r>
            <a:r>
              <a:rPr lang="ar-IQ" sz="2400" b="1" dirty="0"/>
              <a:t>)) </a:t>
            </a:r>
            <a:r>
              <a:rPr lang="en-US" sz="2400" b="1" dirty="0"/>
              <a:t>W. </a:t>
            </a:r>
            <a:r>
              <a:rPr lang="en-US" sz="2400" b="1" dirty="0" err="1"/>
              <a:t>Bennis</a:t>
            </a:r>
            <a:r>
              <a:rPr lang="en-US" sz="2400" b="1" dirty="0"/>
              <a:t>.</a:t>
            </a:r>
            <a:endParaRPr lang="ar-IQ" sz="2400" b="1" dirty="0"/>
          </a:p>
        </p:txBody>
      </p:sp>
    </p:spTree>
    <p:extLst>
      <p:ext uri="{BB962C8B-B14F-4D97-AF65-F5344CB8AC3E}">
        <p14:creationId xmlns:p14="http://schemas.microsoft.com/office/powerpoint/2010/main" val="14329908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1140995" cy="5560017"/>
          </a:xfrm>
        </p:spPr>
        <p:txBody>
          <a:bodyPr/>
          <a:lstStyle/>
          <a:p>
            <a:r>
              <a:rPr lang="ar-IQ" b="1" dirty="0"/>
              <a:t>ونلاحظ أن مدخل علم النفس التنظيمي يدين في نموه وازدهاره لعلم النفس، شأنه شأن مدخل العلاقات الإنسانية. كما أستعان هذا المدخل بأداة تصورية أساسية هي التدرج أو التسلسل الهرمي للاحتياجات الشخصية. ويرى أصحاب هذا المدخل أن الحاجة الى تحقيق الذات تعد من أهم العوامل التي تدفع الأفراد نحو أداء سلوك معين. ويتم هذا المدخل بدراسة بعض المشكلات الأساسية مثل درجة الانسجام بين احتياجات الشخصية واحتياجات النسق. وقد نظر أصحاب هذا المدخل الى التنظيمات على اعتبار أنها أنساق مفتوحة، مع تركيز الانتباه على دراسة شخصيات الأفراد وما تتميز به من سمات أو خصائص معينة. أي أن البحوث التي تنطلق من هذا المدخل تركز على تحليل اتجاهات الأفراد وسلوكهم.</a:t>
            </a:r>
          </a:p>
          <a:p>
            <a:r>
              <a:rPr lang="ar-IQ" b="1" dirty="0"/>
              <a:t>	وقد وجه النقد الى مدخل علم النفس التنظيمي على أساس نظرته الضيقة النطاق الى التنظيم، واهتمامه بدراسة مشكلات جزئية، وتركيزه على دراسة حاجات الأفراد ودوافع سلوكهم، دون الاهتمام بدراسة علاقات العمل والتنظيم الرسمي بوصفها عوامل تؤثر على سلوك الأفراد.</a:t>
            </a:r>
          </a:p>
        </p:txBody>
      </p:sp>
    </p:spTree>
    <p:extLst>
      <p:ext uri="{BB962C8B-B14F-4D97-AF65-F5344CB8AC3E}">
        <p14:creationId xmlns:p14="http://schemas.microsoft.com/office/powerpoint/2010/main" val="27736655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001510" cy="5591014"/>
          </a:xfrm>
        </p:spPr>
        <p:txBody>
          <a:bodyPr/>
          <a:lstStyle/>
          <a:p>
            <a:r>
              <a:rPr lang="ar-IQ" b="1" dirty="0"/>
              <a:t>ويتضح مما سبق، أن النموذج الجديد للعلاقات الإنسانية، يرفض استراتيجيات الإدارة القائمة على الاجبار والسيطرة المباشرة على العاملين نتيجة الافتراض بأن الإنسان يكره العمل، وأن كثيراً من العاملين يفضلون التبعية على الاستقلال. ويقدم هذا النموذج استراتيجية إدارية جديدة لتحقيق الكفاءة التنظيمية، تستفيد من العلاقات الإنسانية، وتعمل على تشجيع العاملين على المشاركة في اتخاذ القرارات. وتقوم هذه الاستراتيجية الجديدة على الثقة بالعاملين، والإيمان برغبتهم في الاستقلال وتحمل المسؤولية، والعمل على تحقيق الأهداف التنظيمية التي حددتها الإدارة على أن تشبع هذه الأهداف الدافع الأعلى للعاملين، وهو تحقيق الذات.</a:t>
            </a:r>
          </a:p>
          <a:p>
            <a:r>
              <a:rPr lang="ar-IQ" b="1" dirty="0"/>
              <a:t>	وقد كانت الأفكار والافتراضات التي أثارتها مدرسة العلاقات الإنسانية الجديدة أحد العناصر الرئيسية في تغذية حركة دراسة نوعية حياة العمل </a:t>
            </a:r>
            <a:r>
              <a:rPr lang="en-US" b="1" dirty="0"/>
              <a:t>Quality</a:t>
            </a:r>
            <a:endParaRPr lang="ar-IQ" b="1" dirty="0"/>
          </a:p>
        </p:txBody>
      </p:sp>
    </p:spTree>
    <p:extLst>
      <p:ext uri="{BB962C8B-B14F-4D97-AF65-F5344CB8AC3E}">
        <p14:creationId xmlns:p14="http://schemas.microsoft.com/office/powerpoint/2010/main" val="5581609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0955015" cy="5529020"/>
          </a:xfrm>
        </p:spPr>
        <p:txBody>
          <a:bodyPr>
            <a:normAutofit/>
          </a:bodyPr>
          <a:lstStyle/>
          <a:p>
            <a:r>
              <a:rPr lang="en-US" sz="2400" b="1" dirty="0"/>
              <a:t>Movement </a:t>
            </a:r>
            <a:r>
              <a:rPr lang="ar-IQ" sz="2400" b="1" dirty="0"/>
              <a:t>التي ظهرت في أوائل السبعينيات من القرن العشرين ثم أزهرت خلال الثمانينات. وكانت القضية الأساسية التي يجتمع حولها أصحاب تلك الحركة أنه يتعين إعادة تصميم مهام العمل بحيث تستطيع أن تحقق رضا العامل وتخلق الانسجام والتناغم في مكان العمل. وهناك من يرى أن ظاهرة نوعية حياة العمل ليست سوى صورة مطورة لحركة العلاقات الإنسانية.</a:t>
            </a:r>
          </a:p>
        </p:txBody>
      </p:sp>
    </p:spTree>
    <p:extLst>
      <p:ext uri="{BB962C8B-B14F-4D97-AF65-F5344CB8AC3E}">
        <p14:creationId xmlns:p14="http://schemas.microsoft.com/office/powerpoint/2010/main" val="7550007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0846527" cy="5792492"/>
          </a:xfrm>
        </p:spPr>
        <p:txBody>
          <a:bodyPr/>
          <a:lstStyle/>
          <a:p>
            <a:r>
              <a:rPr lang="ar-IQ" b="1" dirty="0"/>
              <a:t>وفي ضوء الأفكار الجديدة التي أثارها أصحاب حركة دراسة نوعية العمل، بدأت التنظيمات المختلفة تتولى إعداد البرامج المختلفة لتحسين نوعية حياة العمل بهدف إشباع الحاجات النفسية والاجتماعية والمادية للعاملين. وقد تبين أن هذه البرامج لها تأثير كبير كفاءة التنظيمات، وتؤدي الى التخفيف من حدة مشكلات العمل، وزيادة الإنتاجية. وقد أشارت إحدى الدراسات الحديثة التي أجريت في الولايات المتحدة الى أن هناك شركة من كل سبع شركات يعمل بها مائة عامل فأكثر، يوجد بها برنامج أو أكثر من برامج تحسين نوعية حياة العمل. ومن أمثلة هذه البرامج: إعادة تصميم العمل (إثراء العمل) </a:t>
            </a:r>
            <a:r>
              <a:rPr lang="en-US" b="1" dirty="0"/>
              <a:t>Job Enrichment، </a:t>
            </a:r>
            <a:r>
              <a:rPr lang="ar-IQ" b="1" dirty="0"/>
              <a:t>والمشاركة في اتخاذ القرارات، وتدعيم عملية الاتصالات داخل التنظيم، وزيادة الاستثمار في برامج التعليم والتدريب وتنمية المهارات، وتطوير نظم دفع الاجور والمزايا الاضافية، وثبات العمل واستقراره، والتقدير على الانجاز، والمساواة والعدالة في تسوية شكاوى العاملين، وتوافر الأمان وبيئة العمل الصحية.</a:t>
            </a:r>
          </a:p>
        </p:txBody>
      </p:sp>
    </p:spTree>
    <p:extLst>
      <p:ext uri="{BB962C8B-B14F-4D97-AF65-F5344CB8AC3E}">
        <p14:creationId xmlns:p14="http://schemas.microsoft.com/office/powerpoint/2010/main" val="644763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125496" cy="5823488"/>
          </a:xfrm>
        </p:spPr>
        <p:txBody>
          <a:bodyPr>
            <a:normAutofit/>
          </a:bodyPr>
          <a:lstStyle/>
          <a:p>
            <a:r>
              <a:rPr lang="ar-IQ" sz="2400" b="1" dirty="0"/>
              <a:t>في السبعينات وأوائل الثمانينات من القرن العشرين ظهر الميل نحو إدماج كثير من الأفكار المرتبطة بإعادة تصميم العمل </a:t>
            </a:r>
            <a:r>
              <a:rPr lang="en-US" sz="2400" b="1" dirty="0"/>
              <a:t>Job Re-design</a:t>
            </a:r>
            <a:r>
              <a:rPr lang="ar-IQ" sz="2400" b="1" dirty="0"/>
              <a:t>وعرضها كجزء من حركة اجتماعية تؤدي الى تحسين نوعية حياة العمل بالنسبة للعاملين في المجتمعات الصناعية، وتعرف هذه الحركة باسم حركة التصميم التنظيمي</a:t>
            </a:r>
            <a:r>
              <a:rPr lang="en-US" sz="2400" b="1" dirty="0"/>
              <a:t>Organization Design Movement. </a:t>
            </a:r>
            <a:r>
              <a:rPr lang="ar-IQ" sz="2400" b="1" dirty="0"/>
              <a:t>وتعرف أيضاً باسم مدرسة العلاقات الإنسانية الجديدة </a:t>
            </a:r>
            <a:r>
              <a:rPr lang="en-US" sz="2400" b="1" dirty="0"/>
              <a:t>New Human Relations </a:t>
            </a:r>
            <a:r>
              <a:rPr lang="ar-IQ" sz="2400" b="1" dirty="0"/>
              <a:t>او مدخل علم النفس التنظيمي </a:t>
            </a:r>
            <a:r>
              <a:rPr lang="en-US" sz="2400" b="1" dirty="0"/>
              <a:t>Organization Psychology.</a:t>
            </a:r>
            <a:endParaRPr lang="ar-IQ" sz="2400" b="1" dirty="0"/>
          </a:p>
        </p:txBody>
      </p:sp>
    </p:spTree>
    <p:extLst>
      <p:ext uri="{BB962C8B-B14F-4D97-AF65-F5344CB8AC3E}">
        <p14:creationId xmlns:p14="http://schemas.microsoft.com/office/powerpoint/2010/main" val="793556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017008" cy="5498024"/>
          </a:xfrm>
        </p:spPr>
        <p:txBody>
          <a:bodyPr>
            <a:normAutofit/>
          </a:bodyPr>
          <a:lstStyle/>
          <a:p>
            <a:r>
              <a:rPr lang="ar-IQ" sz="2400" b="1" dirty="0"/>
              <a:t>وتضم مدرسة العلاقات الإنسانية الجديدة مجموعة من الكتاب الذين حظيت كتاباتهم بتأثير واسع في معاهد دراسة علوم الإدارة في الولايات المتحدة وفي أوروبا خلال الستينيات من القرن العشرين. وكان من أبرز منظري هذه المدرسة دوجلاس ماك جريجور </a:t>
            </a:r>
            <a:r>
              <a:rPr lang="en-US" sz="2400" b="1" dirty="0"/>
              <a:t>Douglas Mc Gregor </a:t>
            </a:r>
            <a:r>
              <a:rPr lang="ar-IQ" sz="2400" b="1" dirty="0"/>
              <a:t>ورنسيس ليكرت </a:t>
            </a:r>
            <a:r>
              <a:rPr lang="en-US" sz="2400" b="1" dirty="0"/>
              <a:t>Rensis Likert</a:t>
            </a:r>
            <a:r>
              <a:rPr lang="ar-IQ" sz="2400" b="1" dirty="0"/>
              <a:t>وكريس أرجيريس </a:t>
            </a:r>
            <a:r>
              <a:rPr lang="en-US" sz="2400" b="1" dirty="0"/>
              <a:t>Chris Argyris، </a:t>
            </a:r>
            <a:r>
              <a:rPr lang="ar-IQ" sz="2400" b="1" dirty="0"/>
              <a:t>وقد اشتركوا في الاقتناع بأن التنظيمات الرسمية التقليدية كثيراً ما تتسبب في أحداث الآم نفسية للأفراد الذين يعملون فيها، وأنه من الممكن تصميم أبنية تنظيمية أفضل تيسر تحقيق الذات عند العاملين، وذلك على أساس افتراض أن إحباط الحاجات العليا في الترتيب التدرجي للحاجات من شأنه أن يؤدي الى الاهتمام بالمال والحرص عليه، وهو اهتمام يكون بطبيعته قصير النظر ومدمرا للتنظيم.</a:t>
            </a:r>
          </a:p>
        </p:txBody>
      </p:sp>
    </p:spTree>
    <p:extLst>
      <p:ext uri="{BB962C8B-B14F-4D97-AF65-F5344CB8AC3E}">
        <p14:creationId xmlns:p14="http://schemas.microsoft.com/office/powerpoint/2010/main" val="2986525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0939517" cy="5699502"/>
          </a:xfrm>
        </p:spPr>
        <p:txBody>
          <a:bodyPr>
            <a:normAutofit/>
          </a:bodyPr>
          <a:lstStyle/>
          <a:p>
            <a:r>
              <a:rPr lang="ar-IQ" sz="2400" b="1" dirty="0"/>
              <a:t>ويعد دوجلاس ماك جريجور من بين أهم مؤسسي المدخل الجديد للعلاقات الإنسانية. ويقدم هذا المدخل نظرية في الطبيعة الإنسانية تتضمن مجموعتين مختلفتين من الافتراضات، وقد أطلق على المجموعة الأولى من الافتراضات نظرية (</a:t>
            </a:r>
            <a:r>
              <a:rPr lang="en-US" sz="2400" b="1" dirty="0"/>
              <a:t>X)، </a:t>
            </a:r>
            <a:r>
              <a:rPr lang="ar-IQ" sz="2400" b="1" dirty="0"/>
              <a:t>بينما أطلق على المجموعة الثانية نظرية (</a:t>
            </a:r>
            <a:r>
              <a:rPr lang="en-US" sz="2400" b="1" dirty="0"/>
              <a:t>Y).</a:t>
            </a:r>
          </a:p>
          <a:p>
            <a:r>
              <a:rPr lang="en-US" sz="2400" b="1" dirty="0"/>
              <a:t>	</a:t>
            </a:r>
            <a:r>
              <a:rPr lang="ar-IQ" sz="2400" b="1" dirty="0"/>
              <a:t>ويرى ماك جريجور أن التنظيمات التقليدية قد تم تنظيمها وفقاً لما أطلق عليه مبادئ نظرية(</a:t>
            </a:r>
            <a:r>
              <a:rPr lang="en-US" sz="2400" b="1" dirty="0"/>
              <a:t>X): </a:t>
            </a:r>
            <a:r>
              <a:rPr lang="ar-IQ" sz="2400" b="1" dirty="0"/>
              <a:t>وهي أن كثيراً من الناس لديهم كره فطري للعمل، لذلك من الضروري إجبارهم بدرجة معينة للتأكد من امتثالهم أثناء العمل. بالإضافة الى أن كثيراً من الناس يفضلون التبعية عن الاستقلال. ويرى ماك جريجور أن هذه المبادئ تتفق مع مبادئ الإدارة العلمية.</a:t>
            </a:r>
          </a:p>
        </p:txBody>
      </p:sp>
    </p:spTree>
    <p:extLst>
      <p:ext uri="{BB962C8B-B14F-4D97-AF65-F5344CB8AC3E}">
        <p14:creationId xmlns:p14="http://schemas.microsoft.com/office/powerpoint/2010/main" val="1906751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187490" cy="5745997"/>
          </a:xfrm>
        </p:spPr>
        <p:txBody>
          <a:bodyPr>
            <a:normAutofit/>
          </a:bodyPr>
          <a:lstStyle/>
          <a:p>
            <a:r>
              <a:rPr lang="ar-IQ" sz="2400" b="1" dirty="0"/>
              <a:t>وقد رجع ماك جريجور الى النظرية الدافعية لإبراهام ما سلو</a:t>
            </a:r>
            <a:r>
              <a:rPr lang="en-US" sz="2400" b="1" dirty="0"/>
              <a:t>Abraham Maslow. </a:t>
            </a:r>
            <a:r>
              <a:rPr lang="ar-IQ" sz="2400" b="1" dirty="0"/>
              <a:t>التي تؤكد بأن هناك تدرجاً هرمياً للحاجات في مستويات تبدأ في القاعدة بالحاجات الفسيولوجية (الأولية)</a:t>
            </a:r>
            <a:r>
              <a:rPr lang="en-US" sz="2400" b="1" dirty="0"/>
              <a:t>Physiological needs </a:t>
            </a:r>
            <a:r>
              <a:rPr lang="ar-IQ" sz="2400" b="1" dirty="0"/>
              <a:t>مثل الحاجة الى الطعام والشراب. ثم تأتي الحاجة الى الامن </a:t>
            </a:r>
            <a:r>
              <a:rPr lang="en-US" sz="2400" b="1" dirty="0"/>
              <a:t>Safety </a:t>
            </a:r>
            <a:r>
              <a:rPr lang="ar-IQ" sz="2400" b="1" dirty="0"/>
              <a:t>الذي يدفع الناس الى تجنب الخطر. وبعد ذلك الحاجة الى الحب </a:t>
            </a:r>
            <a:r>
              <a:rPr lang="en-US" sz="2400" b="1" dirty="0"/>
              <a:t>Love، </a:t>
            </a:r>
            <a:r>
              <a:rPr lang="ar-IQ" sz="2400" b="1" dirty="0"/>
              <a:t>أي الشعور بالانتماء والاندماج مع الآخرين. وفي المستوى الرابع تأتي الحاجة الى التقدير</a:t>
            </a:r>
            <a:r>
              <a:rPr lang="en-US" sz="2400" b="1" dirty="0"/>
              <a:t>Esteem، </a:t>
            </a:r>
            <a:r>
              <a:rPr lang="ar-IQ" sz="2400" b="1" dirty="0"/>
              <a:t>وذلك لاكتساب احترام الفرد لنفسه واحترام الآخرين له. وأخيراً يأتي مستوى تحقيق الذات </a:t>
            </a:r>
            <a:r>
              <a:rPr lang="en-US" sz="2400" b="1" dirty="0"/>
              <a:t>Self-actualization، </a:t>
            </a:r>
            <a:r>
              <a:rPr lang="ar-IQ" sz="2400" b="1" dirty="0"/>
              <a:t>أي الرغبة في أن يصبح الفرد كل ما يمكن أن يكون، أو كل ما تؤهله له إمكانياته أن يكونه.</a:t>
            </a:r>
          </a:p>
        </p:txBody>
      </p:sp>
    </p:spTree>
    <p:extLst>
      <p:ext uri="{BB962C8B-B14F-4D97-AF65-F5344CB8AC3E}">
        <p14:creationId xmlns:p14="http://schemas.microsoft.com/office/powerpoint/2010/main" val="5042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0955015" cy="5653007"/>
          </a:xfrm>
        </p:spPr>
        <p:txBody>
          <a:bodyPr>
            <a:normAutofit/>
          </a:bodyPr>
          <a:lstStyle/>
          <a:p>
            <a:r>
              <a:rPr lang="ar-IQ" sz="2400" b="1" dirty="0"/>
              <a:t>واعتماداً على نظرية ماسلو، وضع ماك جريجور نظرية (</a:t>
            </a:r>
            <a:r>
              <a:rPr lang="en-US" sz="2400" b="1" dirty="0"/>
              <a:t>Y) </a:t>
            </a:r>
            <a:r>
              <a:rPr lang="ar-IQ" sz="2400" b="1" dirty="0"/>
              <a:t>التي تحاول حل المشكلات السلوكية التي تتعلق بالدافعية عن طريق صياغة مجموعة راديكالية مختلفة من الافتراضات الأساسية، وهي: أن العمل ليس مكروهاً من كل شخص، وأن الإجبار ليس هو الدافع الوحيد للعمل، ومن الممكن جعل الأهداف التنظيمية تشبع الدافع الأعلى للعاملين، وهو تحقيق الذات. كما أن السلوك المسؤول يعد نتيجة للثقة، وإن تجنب المسؤولية يعد بمثابة رد فعل للخبرات التي تنكر هذه المسؤولية. بالإضافة الى أن العمال يفضلون ممارسة الضبط الذاتي في العمل، وهو ما يظهر إذا سمح للعاملين بالمشاركة والمساهمة الفعالة في مشكلات التنظيم بطريقة تمكنهم من إشباع حاجاتهم نحو تحقيق الذات.</a:t>
            </a:r>
          </a:p>
        </p:txBody>
      </p:sp>
    </p:spTree>
    <p:extLst>
      <p:ext uri="{BB962C8B-B14F-4D97-AF65-F5344CB8AC3E}">
        <p14:creationId xmlns:p14="http://schemas.microsoft.com/office/powerpoint/2010/main" val="3579976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1171991" cy="5730498"/>
          </a:xfrm>
        </p:spPr>
        <p:txBody>
          <a:bodyPr/>
          <a:lstStyle/>
          <a:p>
            <a:r>
              <a:rPr lang="ar-IQ" b="1" dirty="0"/>
              <a:t>ويرى ماك جريجور أن عمل الإدارة يتمثل في تطوير الإجراءات التنظيمية التكاملية والتي عن طريقها يمكن للإفراد تحقيق أنفسهم من خلال تحقيق الأهداف التنظيمية التي حددتها الإدارة. ولم يكن اهتمام ماك جريجور يتجه أساساً نحو خلق مجتمع يكون فيه الأفراد قادرين على تحقيق أنفسهم، ولكنه كان مهتماً عادة بتطوير استراتيجيات إدارية تستفيد من العلاقات الإنسانية ويمكن توجيهها بشكل أكثر دقة نحو تحقيق الأهداف التي حددتها الإدارة.</a:t>
            </a:r>
          </a:p>
          <a:p>
            <a:r>
              <a:rPr lang="ar-IQ" b="1" dirty="0"/>
              <a:t>	ويرى ((شاين)) </a:t>
            </a:r>
            <a:r>
              <a:rPr lang="en-US" b="1" dirty="0"/>
              <a:t>E. Schein </a:t>
            </a:r>
            <a:r>
              <a:rPr lang="ar-IQ" b="1" dirty="0"/>
              <a:t>أن مدخل علم النفس التنظيمي-أي المدخل الجديد للعلاقات الإنسانية-يمكن أن ينقسم الى ثلاثة مداخل فرعية: يطلق على المدخل الأول، مدخل الإنسان الاجتماعي </a:t>
            </a:r>
            <a:r>
              <a:rPr lang="en-US" b="1" dirty="0"/>
              <a:t>Social Man </a:t>
            </a:r>
            <a:r>
              <a:rPr lang="ar-IQ" b="1" dirty="0"/>
              <a:t>ويطلق على المدخل الثاني، مدخل الإنسان الساعي الى تحقيق ذاته</a:t>
            </a:r>
            <a:r>
              <a:rPr lang="en-US" b="1" dirty="0"/>
              <a:t>Self-Actualizing </a:t>
            </a:r>
            <a:r>
              <a:rPr lang="ar-IQ" b="1" dirty="0"/>
              <a:t>أما المدخل الثالث فيطلق عليه الإنسان المركب </a:t>
            </a:r>
            <a:r>
              <a:rPr lang="en-US" b="1" dirty="0"/>
              <a:t>Complex Man.</a:t>
            </a:r>
          </a:p>
          <a:p>
            <a:endParaRPr lang="ar-IQ" b="1" dirty="0"/>
          </a:p>
        </p:txBody>
      </p:sp>
    </p:spTree>
    <p:extLst>
      <p:ext uri="{BB962C8B-B14F-4D97-AF65-F5344CB8AC3E}">
        <p14:creationId xmlns:p14="http://schemas.microsoft.com/office/powerpoint/2010/main" val="1155483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094500" cy="5931976"/>
          </a:xfrm>
        </p:spPr>
        <p:txBody>
          <a:bodyPr/>
          <a:lstStyle/>
          <a:p>
            <a:r>
              <a:rPr lang="ar-IQ" b="1" dirty="0"/>
              <a:t>وتتفق هذه المداخل الفرعية الثلاثة في علم النفس التنظيمي، من حيث العناصر الأساسية التي تعتمد عليها في تحليل التنظيمات. ومن أهمها العناصر التالية: </a:t>
            </a:r>
          </a:p>
          <a:p>
            <a:r>
              <a:rPr lang="ar-IQ" b="1" dirty="0"/>
              <a:t>1-	يمكن النظر الى الأفراد على اعتبار أن لهم حاجاتهم الشخصية ودوافعهم. وقد تتخذ هذه الحاجات شكلاً متدرجاً يبدأ من (الحاجات الفسيولوجية)، وينتهي عند الحاجة الى تحقيق الذات.</a:t>
            </a:r>
          </a:p>
          <a:p>
            <a:r>
              <a:rPr lang="ar-IQ" b="1" dirty="0"/>
              <a:t>2-	وهذه الحاجات الشخصية والدوافع تمارس تأثيراً مباشراً على سلوك الأفراد.</a:t>
            </a:r>
          </a:p>
          <a:p>
            <a:r>
              <a:rPr lang="ar-IQ" b="1" dirty="0"/>
              <a:t>3-	وهناك صراع أساسي بين حاجات الفرد وأهداف التنظيم.</a:t>
            </a:r>
          </a:p>
          <a:p>
            <a:r>
              <a:rPr lang="ar-IQ" b="1" dirty="0"/>
              <a:t>4-	وأن أفضل شكل للتنظيم هو الذي يحاول تحقيق أقصى درجة من الإشباع لحاجات الفرد والتنظيم معاً، وذلك عن طريق تشجيع تشكيل جماعات العمل المستقرة، ومشاركة العمال في عملية اتخاذ القرار، والاتصالات الجيدة وحسن الإشراف.</a:t>
            </a:r>
          </a:p>
          <a:p>
            <a:endParaRPr lang="ar-IQ" b="1" dirty="0"/>
          </a:p>
        </p:txBody>
      </p:sp>
    </p:spTree>
    <p:extLst>
      <p:ext uri="{BB962C8B-B14F-4D97-AF65-F5344CB8AC3E}">
        <p14:creationId xmlns:p14="http://schemas.microsoft.com/office/powerpoint/2010/main" val="37507669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0877524" cy="5560017"/>
          </a:xfrm>
        </p:spPr>
        <p:txBody>
          <a:bodyPr/>
          <a:lstStyle/>
          <a:p>
            <a:r>
              <a:rPr lang="ar-IQ" b="1" dirty="0"/>
              <a:t>وعلى الرغم من هذا الاتفاق بين المداخل الفرعية الثلاثة في مدخل علم النفس التنظيمي، فإنه يوجد بينهم نوع من الاختلاف حول بعض الموضوعات. إذ يرى مدخل الإنسان الاجتماعي أن القوة الدافعة للإنسان هي حاجته الى التفاعل مع زملائه وإقامة علاقات معهم، ثم حاجته لقبوله في الجماعة، ويمثل هذا المدخل ((</a:t>
            </a:r>
            <a:r>
              <a:rPr lang="ar-IQ" b="1" dirty="0" err="1"/>
              <a:t>زاليزنيك</a:t>
            </a:r>
            <a:r>
              <a:rPr lang="ar-IQ" b="1" dirty="0"/>
              <a:t>)) </a:t>
            </a:r>
            <a:r>
              <a:rPr lang="en-US" b="1" dirty="0"/>
              <a:t>A. </a:t>
            </a:r>
            <a:r>
              <a:rPr lang="en-US" b="1" dirty="0" err="1"/>
              <a:t>Zaleznik</a:t>
            </a:r>
            <a:r>
              <a:rPr lang="en-US" b="1" dirty="0"/>
              <a:t> </a:t>
            </a:r>
            <a:r>
              <a:rPr lang="ar-IQ" b="1" dirty="0"/>
              <a:t>الذي قدم إسهاماً هاماً في فهم جماعات العمل الصغيرة. </a:t>
            </a:r>
          </a:p>
          <a:p>
            <a:r>
              <a:rPr lang="ar-IQ" b="1" dirty="0"/>
              <a:t>	وتمثل نظرية ماسلو في الدافعية مدخل الإنسان الساعي الى تحقيق ذاته. ويذهب هذا المدخل الى أن تحقيق الإنسان لذاته يعتبر مطلباً مهماً وحاجة أساسية بعد أن يشبع حاجاته ذات المستوى الادنى، ويرى هذا المدخل أن مهمة الإدارة في التنظيم هي إشباع هذه الحاجة، مما يؤدي الى زيادة أهمية العمل. وقد كانت نظرية ((ماسلو)) نقطة بداية انطلق منها كثير من الإسهامات التي قدمها علماء النفس الاجتماعيون المهتمون بدراسة التنظيمات، وخاصة ((ليكرت)) </a:t>
            </a:r>
            <a:r>
              <a:rPr lang="en-US" b="1" dirty="0"/>
              <a:t>R. Likert </a:t>
            </a:r>
            <a:r>
              <a:rPr lang="ar-IQ" b="1" dirty="0"/>
              <a:t>و((أرجيريس)) </a:t>
            </a:r>
            <a:r>
              <a:rPr lang="en-US" b="1" dirty="0"/>
              <a:t>C. Argyris.</a:t>
            </a:r>
          </a:p>
        </p:txBody>
      </p:sp>
    </p:spTree>
    <p:extLst>
      <p:ext uri="{BB962C8B-B14F-4D97-AF65-F5344CB8AC3E}">
        <p14:creationId xmlns:p14="http://schemas.microsoft.com/office/powerpoint/2010/main" val="2996953530"/>
      </p:ext>
    </p:extLst>
  </p:cSld>
  <p:clrMapOvr>
    <a:masterClrMapping/>
  </p:clrMapOvr>
</p:sld>
</file>

<file path=ppt/theme/theme1.xml><?xml version="1.0" encoding="utf-8"?>
<a:theme xmlns:a="http://schemas.openxmlformats.org/drawingml/2006/main" name="شريحة">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22</TotalTime>
  <Words>1135</Words>
  <Application>Microsoft Office PowerPoint</Application>
  <PresentationFormat>ملء الشاشة</PresentationFormat>
  <Paragraphs>23</Paragraphs>
  <Slides>14</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14</vt:i4>
      </vt:variant>
    </vt:vector>
  </HeadingPairs>
  <TitlesOfParts>
    <vt:vector size="18" baseType="lpstr">
      <vt:lpstr>Century Gothic</vt:lpstr>
      <vt:lpstr>Tahoma</vt:lpstr>
      <vt:lpstr>Wingdings 3</vt:lpstr>
      <vt:lpstr>شريحة</vt:lpstr>
      <vt:lpstr>المحاضرة الحادية والعشرون: العلاقات الإنسانية الجديدة: المادة: علم اجتماع التنظيم أستاذ المادة: د. رباح احمد مهدي</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الحادية والعشرون: العلاقات الإنسانية الجديدة: المادة: علم اجتماع التنظيم أستاذ المادة: د. رباح احمد مهدي</dc:title>
  <dc:creator>F1</dc:creator>
  <cp:lastModifiedBy>F1</cp:lastModifiedBy>
  <cp:revision>15</cp:revision>
  <dcterms:created xsi:type="dcterms:W3CDTF">2018-02-01T18:45:13Z</dcterms:created>
  <dcterms:modified xsi:type="dcterms:W3CDTF">2018-02-01T19:08:08Z</dcterms:modified>
</cp:coreProperties>
</file>