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2/2/2018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46205" y="685799"/>
            <a:ext cx="9963124" cy="5482526"/>
          </a:xfrm>
        </p:spPr>
        <p:txBody>
          <a:bodyPr/>
          <a:lstStyle/>
          <a:p>
            <a:pPr algn="r"/>
            <a:r>
              <a:rPr lang="ar-IQ" dirty="0"/>
              <a:t>المحاضرة الثانية والعشرون: مدخل النسق الاجتماعي الفني:</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906378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94500" cy="5637508"/>
          </a:xfrm>
        </p:spPr>
        <p:txBody>
          <a:bodyPr>
            <a:normAutofit/>
          </a:bodyPr>
          <a:lstStyle/>
          <a:p>
            <a:r>
              <a:rPr lang="ar-IQ" sz="2400" b="1" dirty="0"/>
              <a:t>يعد مدخل النسق الاجتماعي الفني </a:t>
            </a:r>
            <a:r>
              <a:rPr lang="en-US" sz="2400" b="1" dirty="0"/>
              <a:t>Socio-Technical System Approach </a:t>
            </a:r>
            <a:r>
              <a:rPr lang="ar-IQ" sz="2400" b="1" dirty="0"/>
              <a:t>مدخلاً نظرياً يقف موقفاً وسطاً بين الحتمية التكنولوجية</a:t>
            </a:r>
            <a:r>
              <a:rPr lang="en-US" sz="2400" b="1" dirty="0"/>
              <a:t>Technological Determinism </a:t>
            </a:r>
            <a:r>
              <a:rPr lang="ar-IQ" sz="2400" b="1" dirty="0"/>
              <a:t>والحتمية الاجتماعية </a:t>
            </a:r>
            <a:r>
              <a:rPr lang="en-US" sz="2400" b="1" dirty="0"/>
              <a:t>Socio Determinism، </a:t>
            </a:r>
            <a:r>
              <a:rPr lang="ar-IQ" sz="2400" b="1" dirty="0"/>
              <a:t>ويؤكد على أن كلا من التكنولوجيا والقوى الثقافية والاجتماعية له أهميته ويؤثر بدرجات متفاوتة على عملية العمل.</a:t>
            </a:r>
          </a:p>
          <a:p>
            <a:r>
              <a:rPr lang="ar-IQ" sz="2400" b="1" dirty="0"/>
              <a:t>	وقد تم تطوير مدخل النسق الاجتماعي الفني عن طريق معهد تافستوك للعلاقات الانسانية </a:t>
            </a:r>
            <a:r>
              <a:rPr lang="en-US" sz="2400" b="1" dirty="0"/>
              <a:t>Tavistosk Institute of Human Relations </a:t>
            </a:r>
            <a:r>
              <a:rPr lang="ar-IQ" sz="2400" b="1" dirty="0"/>
              <a:t>وهو مدخل يستخدم نظرية الأنساق، ويؤكد الحاجة الى الأخذ في الاعتبار للعلاقات بين الأنساق الاجتماعية والتكنولوجية.</a:t>
            </a:r>
          </a:p>
          <a:p>
            <a:endParaRPr lang="ar-IQ" sz="2400" b="1" dirty="0"/>
          </a:p>
        </p:txBody>
      </p:sp>
    </p:spTree>
    <p:extLst>
      <p:ext uri="{BB962C8B-B14F-4D97-AF65-F5344CB8AC3E}">
        <p14:creationId xmlns:p14="http://schemas.microsoft.com/office/powerpoint/2010/main" val="704314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955015" cy="5622010"/>
          </a:xfrm>
        </p:spPr>
        <p:txBody>
          <a:bodyPr/>
          <a:lstStyle/>
          <a:p>
            <a:r>
              <a:rPr lang="ar-IQ" b="1" dirty="0"/>
              <a:t>وقد صاغ معهد تافستوك مصطلح النسق الاجتماعي الفني افتراضات الحتمية التكنولوجية بأن الاسلوب الفني-في الواقع العملي-هو المحدد الرئيسي للنظم والعلاقات الاجتماعية، وأنه يعد المتغير المستقل في التغير الاجتماعي.</a:t>
            </a:r>
          </a:p>
          <a:p>
            <a:r>
              <a:rPr lang="ar-IQ" b="1" dirty="0"/>
              <a:t>	وقد تقدمت دراسة العلاقات المتبادلة بين التكنولوجيا والعلاقات الإنسانية تقدماً ملحوظاً من خلال ما قام به معهد تافستوك، حيث تمكن أعضاء هذا المعهد من تطوير مفهوم النسق الاجتماعي الفني كإطار لتحليلاتهم. وقد ظهر هذا المفهوم على اعتبار أن نسق الإنتاج يتطلب تنظيماً تكنولوجياً مثل المعدات وتخطيط العملية من جهة، وتنظيماً للعمل يربط بين القائمين بتنفيذ الأعمال الضرورية من جهة أخرى. وعلى الرغم من أن الحاجات التكنولوجية قد تحدد أحياناً نموذج تنظيم العمل، إلا أن لهذا التنظيم خصائص اجتماعية وفنية منفصلة تماماً عن التكنولوجيا. </a:t>
            </a:r>
          </a:p>
        </p:txBody>
      </p:sp>
    </p:spTree>
    <p:extLst>
      <p:ext uri="{BB962C8B-B14F-4D97-AF65-F5344CB8AC3E}">
        <p14:creationId xmlns:p14="http://schemas.microsoft.com/office/powerpoint/2010/main" val="1003944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02988" cy="5885481"/>
          </a:xfrm>
        </p:spPr>
        <p:txBody>
          <a:bodyPr>
            <a:normAutofit/>
          </a:bodyPr>
          <a:lstStyle/>
          <a:p>
            <a:r>
              <a:rPr lang="ar-IQ" sz="2400" b="1" dirty="0"/>
              <a:t>إذ أن للنسق الاجتماعي الفني أبعاداً اجتماعية، وتكنولوجية، واقتصادية. وعلى الرغم من وجود حالة من الاعتماد المتبادل بين هذه الأبعاد، إلا أن لكل منها قيمته الخاصة التي يستقل بها الأبعاد الأخرى.</a:t>
            </a:r>
          </a:p>
          <a:p>
            <a:r>
              <a:rPr lang="ar-IQ" sz="2400" b="1" dirty="0"/>
              <a:t>	ونجد أن دراسات معهد تافستوك قد سلمت بالأهمية الأساسية للتكنولوجيا في التحليل السوسيولوجي لمواقف العمل. وكان من أهم ما ساهمت به على وجه الخصوص، أنها طورت نموذجاً نظرياً يوضح كيف أن الصور البديلة لتنظيم العمل داخل نفس أنماط التكنولوجيا، يمكن أ، تؤدي الى نتائج مختلفة تماماً.</a:t>
            </a:r>
          </a:p>
          <a:p>
            <a:endParaRPr lang="ar-IQ" sz="2400" b="1" dirty="0"/>
          </a:p>
        </p:txBody>
      </p:sp>
    </p:spTree>
    <p:extLst>
      <p:ext uri="{BB962C8B-B14F-4D97-AF65-F5344CB8AC3E}">
        <p14:creationId xmlns:p14="http://schemas.microsoft.com/office/powerpoint/2010/main" val="3687087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87490" cy="5838986"/>
          </a:xfrm>
        </p:spPr>
        <p:txBody>
          <a:bodyPr/>
          <a:lstStyle/>
          <a:p>
            <a:r>
              <a:rPr lang="ar-IQ" b="1" dirty="0"/>
              <a:t>وعلى الرغم من أن باحثي معهد تافستوك يقبلون الرأي التقليدي بأن العوامل التكنولوجية تؤثر على نوعية العلاقات الاجتماعية في مجال العمل، إلا أنهم يؤكدون أن التكنولوجيا لا تمثل أكثر من قيد على الفعل الاجتماعي، ولكنها لا تحدد تحديداً صارماً نتائج السلوك الإنساني.</a:t>
            </a:r>
          </a:p>
          <a:p>
            <a:r>
              <a:rPr lang="ar-IQ" b="1" dirty="0"/>
              <a:t>	ويتضح مما سبق أن باحثي معهد تافستوك من خلال تأكيدهم، على التأثير المتبادل بين التكنولوجيا والأنساق الاجتماعية في مجال العمل، قد حاولوا الابتعاد عن الحتمية التكنولوجية، والميل الى تقدير اتجاه الإدارة نحو الشعور بالحاجة الى التشاور، والابتكار، والمرونة، وسعة الافق في تصميم عمليات العمل وإجراءاته.</a:t>
            </a:r>
          </a:p>
          <a:p>
            <a:r>
              <a:rPr lang="ar-IQ" b="1" dirty="0"/>
              <a:t>	والواقع أن علماء الاجتماع الصناعي قد أهتموا بوجه بدراسة العلاقات المتبادلة بين التكنولوجيا والأنساق الاجتماعية داخل تنظيمات العمل.</a:t>
            </a:r>
          </a:p>
        </p:txBody>
      </p:sp>
    </p:spTree>
    <p:extLst>
      <p:ext uri="{BB962C8B-B14F-4D97-AF65-F5344CB8AC3E}">
        <p14:creationId xmlns:p14="http://schemas.microsoft.com/office/powerpoint/2010/main" val="400058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71991" cy="5931976"/>
          </a:xfrm>
        </p:spPr>
        <p:txBody>
          <a:bodyPr>
            <a:normAutofit/>
          </a:bodyPr>
          <a:lstStyle/>
          <a:p>
            <a:r>
              <a:rPr lang="ar-IQ" sz="2400" b="1" dirty="0"/>
              <a:t>وقد أجريت بعض الدراسات في مناجم الفحم ومصانع النسيج في كل من بريطانيا والهند في الاربعينيات والخمسينيات من القرن العشرين. وقد أوضحت هذه الدراسات أن فرق العمل التي نجحت في أسناد المهام والأعمال بشكل مرن هي التي استطاعت أن تحقق مستوى أعلى من الإنتاجية، وخفض نسبة الحوادث والتغيب عن العمل، وذلك بالمقارنة بفرق العمل التي كانت تتبنى أسلوباً صارماً في تقسيم العمل، وتكوين جماعات عمل تفتقر الى المرونة.</a:t>
            </a:r>
          </a:p>
          <a:p>
            <a:r>
              <a:rPr lang="ar-IQ" sz="2400" b="1" dirty="0"/>
              <a:t>	ومن جهة نظر هذا المدخل، يعتبر النسق الاجتماعي الفني نسقاً مفتوحاً أكثر من كونه نسقاً مغلقاً، إذ أنه يرتبط بالبيئة عن طريق عمليات التبادل، كما أنه قادر على تحقيق حالة من الاستقرار التي يحققها بطرق مختلفة. لذلك نجد أن هذا المدخل يسمج بتحليل العلاقة بين التنظيم والمجتمع المحلي أو المجتمع بوجه عام.</a:t>
            </a:r>
          </a:p>
          <a:p>
            <a:endParaRPr lang="ar-IQ" sz="2400" b="1" dirty="0"/>
          </a:p>
        </p:txBody>
      </p:sp>
    </p:spTree>
    <p:extLst>
      <p:ext uri="{BB962C8B-B14F-4D97-AF65-F5344CB8AC3E}">
        <p14:creationId xmlns:p14="http://schemas.microsoft.com/office/powerpoint/2010/main" val="2079009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44727" y="654804"/>
            <a:ext cx="11109997" cy="5885481"/>
          </a:xfrm>
        </p:spPr>
        <p:txBody>
          <a:bodyPr>
            <a:normAutofit/>
          </a:bodyPr>
          <a:lstStyle/>
          <a:p>
            <a:r>
              <a:rPr lang="ar-IQ" sz="2400" b="1" dirty="0"/>
              <a:t>وقد استعان هذا المدخل بأداة تصورية أساسية، وهي تأثير التكنولوجيا ومتطلبات السوق على الشكل التنظيمي، واهتم هذا المدخل بمشكلة الأداء الفعال للمهمة الأساسية للتنظيم في علاقاته باحتياجات التكنولوجيا، والبيئة، وأعضاء التنظيم. وقد تعرض مدخل النسق الاجتماعي الفني للنقد على أساس أنه قد استعان في دراسة مشكلاته باتجاه امبيريقي محدود، وكانت الدراسات التي تنتمي الى هذا المدخل النظري لا تتعدى النطاق المحدود لجماعات العمل أو الديناميات الداخلية للتنظيم، وما زالت الحاجة ماسة الى صياغة تعميمات وقضايا نظرية تفسر العلاقة بين التكنولوجيا والحياة الاجتماعية والثقافية على نحو أكثر شمولاً.</a:t>
            </a:r>
          </a:p>
        </p:txBody>
      </p:sp>
    </p:spTree>
    <p:extLst>
      <p:ext uri="{BB962C8B-B14F-4D97-AF65-F5344CB8AC3E}">
        <p14:creationId xmlns:p14="http://schemas.microsoft.com/office/powerpoint/2010/main" val="1661470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94500" cy="5684003"/>
          </a:xfrm>
        </p:spPr>
        <p:txBody>
          <a:bodyPr>
            <a:normAutofit/>
          </a:bodyPr>
          <a:lstStyle/>
          <a:p>
            <a:r>
              <a:rPr lang="ar-IQ" sz="2400" b="1" dirty="0"/>
              <a:t>ويتضح مما سبق، أن معهد تافستوك للعلاقات الإنسانية قد قدم لنا نموذج النسق الاجتماعي الفني، الذي يقف موقفاً وسطاً بين الحتمية التكنولوجية والحتمية الاجتماعية، ويؤكد </a:t>
            </a:r>
            <a:r>
              <a:rPr lang="ar-IQ" sz="2400" b="1"/>
              <a:t>على </a:t>
            </a:r>
            <a:r>
              <a:rPr lang="ar-IQ" sz="2400" b="1" smtClean="0"/>
              <a:t>أن </a:t>
            </a:r>
            <a:r>
              <a:rPr lang="ar-IQ" sz="2400" b="1" dirty="0"/>
              <a:t>كلا من التكنولوجيا والقوى الثقافية والاجتماعية له أهميته ويؤثر بدرجات متفاوتة على عملية العمل وكفاءة التنظيمات. وتعتمد نظرية النسق الاجتماعي الفني على افتراض أنه يجب أن نأخذ في الاعتبار لكل من التكنولوجيا والنسق الاجتماعي والعلاقات المتبادلة بينهما، بهدف إنشاء نموذج التنظيم الأكثر كفاءة وفاعلية.</a:t>
            </a:r>
          </a:p>
        </p:txBody>
      </p:sp>
    </p:spTree>
    <p:extLst>
      <p:ext uri="{BB962C8B-B14F-4D97-AF65-F5344CB8AC3E}">
        <p14:creationId xmlns:p14="http://schemas.microsoft.com/office/powerpoint/2010/main" val="553098269"/>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TotalTime>
  <Words>406</Words>
  <Application>Microsoft Office PowerPoint</Application>
  <PresentationFormat>ملء الشاشة</PresentationFormat>
  <Paragraphs>14</Paragraphs>
  <Slides>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8</vt:i4>
      </vt:variant>
    </vt:vector>
  </HeadingPairs>
  <TitlesOfParts>
    <vt:vector size="12" baseType="lpstr">
      <vt:lpstr>Century Gothic</vt:lpstr>
      <vt:lpstr>Tahoma</vt:lpstr>
      <vt:lpstr>Wingdings 3</vt:lpstr>
      <vt:lpstr>شريحة</vt:lpstr>
      <vt:lpstr>المحاضرة الثانية والعشرون: مدخل النسق الاجتماعي الفني: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والعشرون: مدخل النسق الاجتماعي الفني: المادة: علم اجتماع التنظيم أستاذ المادة: د. رباح احمد مهدي </dc:title>
  <dc:creator>F1</dc:creator>
  <cp:lastModifiedBy>F1</cp:lastModifiedBy>
  <cp:revision>9</cp:revision>
  <dcterms:created xsi:type="dcterms:W3CDTF">2018-02-01T19:31:05Z</dcterms:created>
  <dcterms:modified xsi:type="dcterms:W3CDTF">2018-02-02T07:06:29Z</dcterms:modified>
</cp:coreProperties>
</file>