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859797" y="743919"/>
            <a:ext cx="9644815" cy="5842861"/>
          </a:xfrm>
        </p:spPr>
        <p:txBody>
          <a:bodyPr/>
          <a:lstStyle/>
          <a:p>
            <a:pPr algn="r"/>
            <a:r>
              <a:rPr lang="ar-IQ" dirty="0"/>
              <a:t> المحاضرة الثالثة والعشرون: مدخل نظرية صنع القرار:</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3284384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34332" y="464949"/>
            <a:ext cx="9970280" cy="5842861"/>
          </a:xfrm>
        </p:spPr>
        <p:txBody>
          <a:bodyPr>
            <a:normAutofit/>
          </a:bodyPr>
          <a:lstStyle/>
          <a:p>
            <a:endParaRPr lang="ar-IQ" sz="2400" b="1" dirty="0" smtClean="0"/>
          </a:p>
          <a:p>
            <a:endParaRPr lang="ar-IQ" sz="2400" b="1" dirty="0"/>
          </a:p>
          <a:p>
            <a:r>
              <a:rPr lang="ar-IQ" sz="2400" b="1" dirty="0" smtClean="0"/>
              <a:t>ظهر </a:t>
            </a:r>
            <a:r>
              <a:rPr lang="ar-IQ" sz="2400" b="1" dirty="0"/>
              <a:t>مدخل نظرية صنع القرار </a:t>
            </a:r>
            <a:r>
              <a:rPr lang="en-US" sz="2400" b="1" dirty="0"/>
              <a:t>Decision-Making Theory </a:t>
            </a:r>
            <a:r>
              <a:rPr lang="ar-IQ" sz="2400" b="1" dirty="0"/>
              <a:t>نتيجة الجهود التي أسهم بها بعض العلماء أمثال ((سيمون)) </a:t>
            </a:r>
            <a:r>
              <a:rPr lang="en-US" sz="2400" b="1" dirty="0"/>
              <a:t>Herbert. Simon </a:t>
            </a:r>
            <a:r>
              <a:rPr lang="ar-IQ" sz="2400" b="1" dirty="0"/>
              <a:t>و ((سيرت)) </a:t>
            </a:r>
            <a:r>
              <a:rPr lang="en-US" sz="2400" b="1" dirty="0"/>
              <a:t>R. </a:t>
            </a:r>
            <a:r>
              <a:rPr lang="en-US" sz="2400" b="1" dirty="0" err="1"/>
              <a:t>Cyert</a:t>
            </a:r>
            <a:r>
              <a:rPr lang="en-US" sz="2400" b="1" dirty="0"/>
              <a:t> </a:t>
            </a:r>
            <a:r>
              <a:rPr lang="ar-IQ" sz="2400" b="1" dirty="0"/>
              <a:t>و ((مارش)) </a:t>
            </a:r>
            <a:r>
              <a:rPr lang="en-US" sz="2400" b="1" dirty="0"/>
              <a:t>James March.</a:t>
            </a:r>
          </a:p>
          <a:p>
            <a:r>
              <a:rPr lang="en-US" sz="2400" b="1" dirty="0"/>
              <a:t>	</a:t>
            </a:r>
            <a:r>
              <a:rPr lang="ar-IQ" sz="2400" b="1" dirty="0"/>
              <a:t>ويرى ((سيمون)) أن التنظيم عليه أن يتخذ كافة الخطوات التي تمكنه من صياغة قرارات رشيدة، ويمكن تحقيق ذلك بوسيلتين: أولاهما تحديد نطاق المسؤولية، أي تحديد مسؤولية الفرد حتى يكون له أهداف محددة توجهه أثناء اتخاذ قراراته. والوسيلة الثانية، تثبيت القواعد والاجراءات الرسمية، ووضع بعض </a:t>
            </a:r>
            <a:r>
              <a:rPr lang="ar-IQ" sz="2400" b="1" dirty="0" err="1"/>
              <a:t>الميكانزمات</a:t>
            </a:r>
            <a:r>
              <a:rPr lang="ar-IQ" sz="2400" b="1" dirty="0"/>
              <a:t> التي تمثل الأوامر والتعليمات الرسمية وبرامج التدريب ووسائل الاتصال التي تساعد على تقليل عدد الحلول البديلة التي يجب أن يأخذها الفرد في اعتباره، مما يؤدي الى توفير الزمن الذي يستغرقه الفرد قبل اتخاذ القرار المناسب.</a:t>
            </a:r>
          </a:p>
          <a:p>
            <a:endParaRPr lang="ar-IQ" sz="2400" b="1" dirty="0"/>
          </a:p>
        </p:txBody>
      </p:sp>
    </p:spTree>
    <p:extLst>
      <p:ext uri="{BB962C8B-B14F-4D97-AF65-F5344CB8AC3E}">
        <p14:creationId xmlns:p14="http://schemas.microsoft.com/office/powerpoint/2010/main" val="899265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1" y="449451"/>
            <a:ext cx="10047771" cy="6013342"/>
          </a:xfrm>
        </p:spPr>
        <p:txBody>
          <a:bodyPr>
            <a:normAutofit/>
          </a:bodyPr>
          <a:lstStyle/>
          <a:p>
            <a:endParaRPr lang="ar-IQ" sz="2400" b="1" dirty="0" smtClean="0"/>
          </a:p>
          <a:p>
            <a:endParaRPr lang="ar-IQ" sz="2400" b="1" dirty="0"/>
          </a:p>
          <a:p>
            <a:r>
              <a:rPr lang="ar-IQ" sz="2400" b="1" dirty="0" smtClean="0"/>
              <a:t>وقد </a:t>
            </a:r>
            <a:r>
              <a:rPr lang="ar-IQ" sz="2400" b="1" dirty="0"/>
              <a:t>أشار ((سيمون)) الى أن التنظيمات تقوم على أسلوبين لتقسيم العمل والتخصص، أحدهما التخصص الرأسي، حيث يقسم العمل على أساس القوة. وبناء على ذلك التقسيم نجد أن هناك وظائف أداء ووظائف اتخاذ القرارات. وكلما ارتفعت مكانة الفرد داخل التنظيم، ازداد إسهامه في عملية اتخاذ القرارات وقل إسهامه في تنفيذ الأداء الواقعي داخل التنظيم.</a:t>
            </a:r>
          </a:p>
          <a:p>
            <a:r>
              <a:rPr lang="ar-IQ" sz="2400" b="1" dirty="0"/>
              <a:t>	ونجد أن التنظيمات الرسمية هي أبنية لاتخاذ القرارات، لأن التنظيم يحدد لكل فرد ما يجب أن يتخذه من قرارات، كما يحدد له التأثير الذي يجب أن يخضع له عند اتخاذه القرارات. وتقوم الإدارة العليا بوضع الخطوط العريضة للسياسة العامة. وتعمل الإدارة الوسطى على تحويل هذه السياسات الى قرارات. بينما تتولى الإدارة الدنيا الاشراف على تنفيذ هذه </a:t>
            </a:r>
            <a:r>
              <a:rPr lang="ar-IQ" sz="2400" b="1" dirty="0" smtClean="0"/>
              <a:t>القرارات. </a:t>
            </a:r>
            <a:endParaRPr lang="ar-IQ" sz="2400" b="1" dirty="0"/>
          </a:p>
          <a:p>
            <a:endParaRPr lang="ar-IQ" sz="2400" b="1" dirty="0"/>
          </a:p>
        </p:txBody>
      </p:sp>
    </p:spTree>
    <p:extLst>
      <p:ext uri="{BB962C8B-B14F-4D97-AF65-F5344CB8AC3E}">
        <p14:creationId xmlns:p14="http://schemas.microsoft.com/office/powerpoint/2010/main" val="1236117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10346" y="449451"/>
            <a:ext cx="10094266" cy="5935851"/>
          </a:xfrm>
        </p:spPr>
        <p:txBody>
          <a:bodyPr>
            <a:normAutofit/>
          </a:bodyPr>
          <a:lstStyle/>
          <a:p>
            <a:endParaRPr lang="ar-IQ" sz="2400" b="1" dirty="0" smtClean="0"/>
          </a:p>
          <a:p>
            <a:endParaRPr lang="ar-IQ" sz="2400" b="1" dirty="0"/>
          </a:p>
          <a:p>
            <a:r>
              <a:rPr lang="ar-IQ" sz="2400" b="1" dirty="0" smtClean="0"/>
              <a:t>ويجب </a:t>
            </a:r>
            <a:r>
              <a:rPr lang="ar-IQ" sz="2400" b="1" dirty="0"/>
              <a:t>أن تتسم القرارات المتخذة بالرشد والعقلانية حتى يمكن تنفيذ أهداف التنظيم. ولكي تكون القرارات الرشيدة لابد من تحديد البدائل والتدبر فيها، والتفكير في النتائج التي تترتب على الأخذ بكل من هذه البدائل ودراسة هذه النتائج، وأخيراً الاختيار بين هذه البدائل.</a:t>
            </a:r>
          </a:p>
          <a:p>
            <a:r>
              <a:rPr lang="ar-IQ" sz="2400" b="1" dirty="0"/>
              <a:t>	وقد أسهم ((سيرت)) و((مارش)) في نمو مدخل نظرية صنع القرار عندما تحولت نظرتهم من النظر الى الفرد على اعتبار أنه صانع القرارات الى النظر الى التنظيمات على أنها أنساق تصنع القرارات. ومن ثم تغيرت وحدة التحليل السوسيولوجي من الفرد الى التنظيم باعتباره صانعاً للقرارات.</a:t>
            </a:r>
          </a:p>
          <a:p>
            <a:endParaRPr lang="ar-IQ" sz="2400" b="1" dirty="0"/>
          </a:p>
        </p:txBody>
      </p:sp>
    </p:spTree>
    <p:extLst>
      <p:ext uri="{BB962C8B-B14F-4D97-AF65-F5344CB8AC3E}">
        <p14:creationId xmlns:p14="http://schemas.microsoft.com/office/powerpoint/2010/main" val="3103570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34332" y="495946"/>
            <a:ext cx="9970280" cy="5920352"/>
          </a:xfrm>
        </p:spPr>
        <p:txBody>
          <a:bodyPr>
            <a:normAutofit/>
          </a:bodyPr>
          <a:lstStyle/>
          <a:p>
            <a:endParaRPr lang="ar-IQ" sz="2000" b="1" dirty="0" smtClean="0"/>
          </a:p>
          <a:p>
            <a:endParaRPr lang="ar-IQ" sz="2000" b="1" dirty="0"/>
          </a:p>
          <a:p>
            <a:endParaRPr lang="ar-IQ" sz="2000" b="1" dirty="0" smtClean="0"/>
          </a:p>
          <a:p>
            <a:r>
              <a:rPr lang="ar-IQ" sz="2000" b="1" dirty="0" smtClean="0"/>
              <a:t>وقد </a:t>
            </a:r>
            <a:r>
              <a:rPr lang="ar-IQ" sz="2000" b="1" dirty="0"/>
              <a:t>طرأت تغيرات هامة على مدخل نظرية صنع نظرية صنع القرار خلال السنوات الأخيرة، لعل أهمها استخدام مفاهيم (</a:t>
            </a:r>
            <a:r>
              <a:rPr lang="ar-IQ" sz="2000" b="1" dirty="0" err="1"/>
              <a:t>السبرانية</a:t>
            </a:r>
            <a:r>
              <a:rPr lang="ar-IQ" sz="2000" b="1" dirty="0"/>
              <a:t> (علم الضبط) ((</a:t>
            </a:r>
            <a:r>
              <a:rPr lang="ar-IQ" sz="2000" b="1" dirty="0" err="1"/>
              <a:t>السبرانيتك</a:t>
            </a:r>
            <a:r>
              <a:rPr lang="ar-IQ" sz="2000" b="1" dirty="0"/>
              <a:t>)) </a:t>
            </a:r>
            <a:r>
              <a:rPr lang="en-US" sz="2000" b="1" dirty="0"/>
              <a:t>Cybernetics. </a:t>
            </a:r>
            <a:r>
              <a:rPr lang="ar-IQ" sz="2000" b="1" dirty="0"/>
              <a:t>ويشير مصطلح ((</a:t>
            </a:r>
            <a:r>
              <a:rPr lang="ar-IQ" sz="2000" b="1" dirty="0" err="1"/>
              <a:t>السبرانيتك</a:t>
            </a:r>
            <a:r>
              <a:rPr lang="ar-IQ" sz="2000" b="1" dirty="0"/>
              <a:t>)) الى بناء نظري، </a:t>
            </a:r>
            <a:r>
              <a:rPr lang="ar-IQ" sz="2000" b="1" dirty="0" err="1"/>
              <a:t>اومجموعة</a:t>
            </a:r>
            <a:r>
              <a:rPr lang="ar-IQ" sz="2000" b="1" dirty="0"/>
              <a:t> من البحوث التي تعني بدراسة ظواهر الضبط والاتصال داخل النسق. ويرجع الاستخدام الحديث لهذا المصطلح في العلوم الاجتماعية الى ((وينر)) </a:t>
            </a:r>
            <a:r>
              <a:rPr lang="en-US" sz="2000" b="1" dirty="0"/>
              <a:t>N. Wiener. </a:t>
            </a:r>
            <a:r>
              <a:rPr lang="ar-IQ" sz="2000" b="1" dirty="0"/>
              <a:t>ونلاحظ أن مدخل نظرية صنع القرار قد استعان بأداة تصورية أساسية هي لغة الحاسب الآلي. ويهتم أصحاب هذا المدخل بدراسة بعض المشكلات الأساسية مثل طبيعة عملية اتخاذ القرارات وعلاقاتها باستقرار ونمو التنظيمات. كما ينظر أصحاب هذا المدخل الى التنظيم باعتباره نسقاً مفتوحاً يخضع للقيود البيئية التي تحد من عملية اتخاذ القرارات داخل التنظيم.</a:t>
            </a:r>
          </a:p>
        </p:txBody>
      </p:sp>
    </p:spTree>
    <p:extLst>
      <p:ext uri="{BB962C8B-B14F-4D97-AF65-F5344CB8AC3E}">
        <p14:creationId xmlns:p14="http://schemas.microsoft.com/office/powerpoint/2010/main" val="208837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18834" y="371959"/>
            <a:ext cx="9985778" cy="5966848"/>
          </a:xfrm>
        </p:spPr>
        <p:txBody>
          <a:bodyPr>
            <a:normAutofit/>
          </a:bodyPr>
          <a:lstStyle/>
          <a:p>
            <a:endParaRPr lang="ar-IQ" sz="2400" b="1" dirty="0" smtClean="0"/>
          </a:p>
          <a:p>
            <a:endParaRPr lang="ar-IQ" sz="2400" b="1" dirty="0"/>
          </a:p>
          <a:p>
            <a:r>
              <a:rPr lang="ar-IQ" sz="2400" b="1" dirty="0" smtClean="0"/>
              <a:t>أما </a:t>
            </a:r>
            <a:r>
              <a:rPr lang="ar-IQ" sz="2400" b="1" dirty="0"/>
              <a:t>أهم أوجه النقد التي وجهت الى مدخل نظرية صنع القرار، فقد وجهت الى ما زعمه هذا المدخل من حيث أنه يتخذ طابعاً تكاملياً، يسعى الى تقديم إطار يتناول الجوانب الرشيدة وغير الرشيدة للسلوك في آن واحد، ويحاول التلاؤم قدر استطاعته مع النتائج الامبيريقية في مجال التنظيم. فإذا كان هذا الطابع التكاملي ملائماً على مستوى الفرد، إلا أنه قد لا يكون كذلك على مستوى الجماعة أو التنظيم، لأنه يغفل بعض القوى الهامة التي يمكن أن تلعب دوراً بارزاً في هذا المجال، وهي قوى تتصل بصفة خاصة بطبيعة الجماعة أو التنظيم، وترتبط أوثق الارتباط بثقافة التنظيم وأنساق المكانة السائدة فيه، بل وترتبط بكل الجوانب غير الرسمية من التنظيم. </a:t>
            </a:r>
          </a:p>
        </p:txBody>
      </p:sp>
    </p:spTree>
    <p:extLst>
      <p:ext uri="{BB962C8B-B14F-4D97-AF65-F5344CB8AC3E}">
        <p14:creationId xmlns:p14="http://schemas.microsoft.com/office/powerpoint/2010/main" val="91951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65329" y="247972"/>
            <a:ext cx="9954781" cy="6137329"/>
          </a:xfrm>
        </p:spPr>
        <p:txBody>
          <a:bodyPr>
            <a:normAutofit/>
          </a:bodyPr>
          <a:lstStyle/>
          <a:p>
            <a:endParaRPr lang="ar-IQ" sz="2400" b="1" dirty="0" smtClean="0"/>
          </a:p>
          <a:p>
            <a:endParaRPr lang="ar-IQ" sz="2400" b="1" dirty="0"/>
          </a:p>
          <a:p>
            <a:endParaRPr lang="ar-IQ" sz="2400" b="1" dirty="0" smtClean="0"/>
          </a:p>
          <a:p>
            <a:r>
              <a:rPr lang="ar-IQ" sz="2400" b="1" dirty="0" smtClean="0"/>
              <a:t>ونجد </a:t>
            </a:r>
            <a:r>
              <a:rPr lang="ar-IQ" sz="2400" b="1" dirty="0"/>
              <a:t>أن نظرية اتخاذ القرارات مازالت تتطلب بعض التعديلات حتى يتسع إطارها ويمتد من المستوى الفردي الى المستوى التنظيمي. وذلك نظراً لأنها حتى الوقت الحاضر نظرية غير تنظيمية تتناول عادة القرارات التي يتخذها الأفراد. أي أن الأفراد عادة هم وحدة التحليل السوسيولوجي في الدراسات التي تنتمي الى مدخل نظرية صنع القرارات، وما زلنا في حاجة الى الدراسات التي تنظر الى التنظيمات على اعتبار أنها أنساق تصنع القرارات، وتتخذ من التنظيم ككل وحدة التحليل السوسيولوجي.</a:t>
            </a:r>
          </a:p>
        </p:txBody>
      </p:sp>
    </p:spTree>
    <p:extLst>
      <p:ext uri="{BB962C8B-B14F-4D97-AF65-F5344CB8AC3E}">
        <p14:creationId xmlns:p14="http://schemas.microsoft.com/office/powerpoint/2010/main" val="348790822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470</Words>
  <Application>Microsoft Office PowerPoint</Application>
  <PresentationFormat>ملء الشاشة</PresentationFormat>
  <Paragraphs>24</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Century Gothic</vt:lpstr>
      <vt:lpstr>Tahoma</vt:lpstr>
      <vt:lpstr>Wingdings 3</vt:lpstr>
      <vt:lpstr>Wisp</vt:lpstr>
      <vt:lpstr> المحاضرة الثالثة والعشرون: مدخل نظرية صنع القرار: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الثالثة والعشرون: مدخل نظرية صنع القرار: المادة: علم اجتماع التنظيم أستاذ المادة: د. رباح احمد مهدي </dc:title>
  <dc:creator>F1</dc:creator>
  <cp:lastModifiedBy>F1</cp:lastModifiedBy>
  <cp:revision>8</cp:revision>
  <dcterms:created xsi:type="dcterms:W3CDTF">2018-02-02T07:06:59Z</dcterms:created>
  <dcterms:modified xsi:type="dcterms:W3CDTF">2018-02-02T07:15:57Z</dcterms:modified>
</cp:coreProperties>
</file>