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BDF68E2-58F2-4D09-BE8B-E3BD06533059}" type="datetimeFigureOut">
              <a:rPr lang="en-US" smtClean="0"/>
              <a:t>2/2/2018</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46431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E2D6473-DF6D-4702-B328-E0DD40540A4E}" type="datetimeFigureOut">
              <a:rPr lang="en-US" smtClean="0"/>
              <a:t>2/2/2018</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69734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26F7E3A-B166-407D-9866-32884E7D5B37}" type="datetimeFigureOut">
              <a:rPr lang="en-US" smtClean="0"/>
              <a:t>2/2/2018</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41938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28FC5F6-F338-4AE4-BB23-26385BCFC423}" type="datetimeFigureOut">
              <a:rPr lang="en-US" smtClean="0"/>
              <a:t>2/2/2018</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1447530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0EBB0C4-6273-4C6E-B9BD-2EDC30F1CD52}" type="datetimeFigureOut">
              <a:rPr lang="en-US" smtClean="0"/>
              <a:t>2/2/2018</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44479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9AB4D41-86C1-4908-B66A-0B50CEB3BF29}" type="datetimeFigureOut">
              <a:rPr lang="en-US" smtClean="0"/>
              <a:t>2/2/2018</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97756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6426E2C-56C1-4E0D-A793-0088A7FDD37E}" type="datetimeFigureOut">
              <a:rPr lang="en-US" smtClean="0"/>
              <a:t>2/2/2018</a:t>
            </a:fld>
            <a:endParaRPr lang="en-US" dirty="0"/>
          </a:p>
        </p:txBody>
      </p:sp>
      <p:sp>
        <p:nvSpPr>
          <p:cNvPr id="8" name="عنصر نائب للتذييل 7"/>
          <p:cNvSpPr>
            <a:spLocks noGrp="1"/>
          </p:cNvSpPr>
          <p:nvPr>
            <p:ph type="ftr" sz="quarter" idx="11"/>
          </p:nvPr>
        </p:nvSpPr>
        <p:spPr/>
        <p:txBody>
          <a:bodyPr/>
          <a:lstStyle/>
          <a:p>
            <a:endParaRPr lang="en-US" dirty="0"/>
          </a:p>
        </p:txBody>
      </p:sp>
      <p:sp>
        <p:nvSpPr>
          <p:cNvPr id="9" name="عنصر نائب لرقم الشريحة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19205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8C39B41-D8B5-4052-B551-9B5525EAA8B6}" type="datetimeFigureOut">
              <a:rPr lang="en-US" smtClean="0"/>
              <a:t>2/2/2018</a:t>
            </a:fld>
            <a:endParaRPr lang="en-US" dirty="0"/>
          </a:p>
        </p:txBody>
      </p:sp>
      <p:sp>
        <p:nvSpPr>
          <p:cNvPr id="4" name="عنصر نائب للتذييل 3"/>
          <p:cNvSpPr>
            <a:spLocks noGrp="1"/>
          </p:cNvSpPr>
          <p:nvPr>
            <p:ph type="ftr" sz="quarter" idx="11"/>
          </p:nvPr>
        </p:nvSpPr>
        <p:spPr/>
        <p:txBody>
          <a:bodyPr/>
          <a:lstStyle/>
          <a:p>
            <a:endParaRPr lang="en-US" dirty="0"/>
          </a:p>
        </p:txBody>
      </p:sp>
      <p:sp>
        <p:nvSpPr>
          <p:cNvPr id="5" name="عنصر نائب لرقم الشريحة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30105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D94136C-8742-45B2-AF27-D93DF72833A9}" type="datetimeFigureOut">
              <a:rPr lang="en-US" smtClean="0"/>
              <a:t>2/2/2018</a:t>
            </a:fld>
            <a:endParaRPr lang="en-US" dirty="0"/>
          </a:p>
        </p:txBody>
      </p:sp>
      <p:sp>
        <p:nvSpPr>
          <p:cNvPr id="3" name="عنصر نائب للتذييل 2"/>
          <p:cNvSpPr>
            <a:spLocks noGrp="1"/>
          </p:cNvSpPr>
          <p:nvPr>
            <p:ph type="ftr" sz="quarter" idx="11"/>
          </p:nvPr>
        </p:nvSpPr>
        <p:spPr/>
        <p:txBody>
          <a:bodyPr/>
          <a:lstStyle/>
          <a:p>
            <a:endParaRPr lang="en-US" dirty="0"/>
          </a:p>
        </p:txBody>
      </p:sp>
      <p:sp>
        <p:nvSpPr>
          <p:cNvPr id="4" name="عنصر نائب لرقم الشريحة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30198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2ABBEA6-7C60-4B02-AE87-00D78D8422AF}" type="datetimeFigureOut">
              <a:rPr lang="en-US" smtClean="0"/>
              <a:t>2/2/2018</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74255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9CAD897-D46E-4AD2-BD9B-49DD3E640873}" type="datetimeFigureOut">
              <a:rPr lang="en-US" smtClean="0"/>
              <a:t>2/2/2018</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0284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8624D31-43A5-475A-80CF-332C9F6DCF35}" type="datetimeFigureOut">
              <a:rPr lang="en-US" smtClean="0"/>
              <a:t>2/2/2018</a:t>
            </a:fld>
            <a:endParaRPr lang="en-US" dirty="0"/>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dirty="0"/>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8805285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90270" y="263471"/>
            <a:ext cx="10058400" cy="5084529"/>
          </a:xfrm>
        </p:spPr>
        <p:txBody>
          <a:bodyPr>
            <a:normAutofit/>
          </a:bodyPr>
          <a:lstStyle/>
          <a:p>
            <a:pPr algn="r"/>
            <a:r>
              <a:rPr lang="ar-IQ" dirty="0"/>
              <a:t> المحاضرة الرابعة والعشرون: النظرية النسائية:</a:t>
            </a:r>
            <a:br>
              <a:rPr lang="ar-IQ" dirty="0"/>
            </a:br>
            <a:r>
              <a:rPr lang="ar-IQ" dirty="0"/>
              <a:t>المادة: علم اجتماع التنظيم</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4217532525"/>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2"/>
                                        </p:tgtEl>
                                        <p:attrNameLst>
                                          <p:attrName>style.color</p:attrName>
                                        </p:attrNameLst>
                                      </p:cBhvr>
                                      <p:to>
                                        <a:srgbClr val="51C3F9"/>
                                      </p:to>
                                    </p:animClr>
                                    <p:animClr clrSpc="rgb" dir="cw">
                                      <p:cBhvr>
                                        <p:cTn id="7" dur="250" autoRev="1" fill="remove"/>
                                        <p:tgtEl>
                                          <p:spTgt spid="2"/>
                                        </p:tgtEl>
                                        <p:attrNameLst>
                                          <p:attrName>fillcolor</p:attrName>
                                        </p:attrNameLst>
                                      </p:cBhvr>
                                      <p:to>
                                        <a:srgbClr val="51C3F9"/>
                                      </p:to>
                                    </p:animClr>
                                    <p:set>
                                      <p:cBhvr>
                                        <p:cTn id="8" dur="250" autoRev="1" fill="remove"/>
                                        <p:tgtEl>
                                          <p:spTgt spid="2"/>
                                        </p:tgtEl>
                                        <p:attrNameLst>
                                          <p:attrName>fill.type</p:attrName>
                                        </p:attrNameLst>
                                      </p:cBhvr>
                                      <p:to>
                                        <p:strVal val="solid"/>
                                      </p:to>
                                    </p:set>
                                    <p:set>
                                      <p:cBhvr>
                                        <p:cTn id="9" dur="250" autoRev="1" fill="remove"/>
                                        <p:tgtEl>
                                          <p:spTgt spid="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07204" y="216975"/>
            <a:ext cx="10894016" cy="5827363"/>
          </a:xfrm>
        </p:spPr>
        <p:txBody>
          <a:bodyPr/>
          <a:lstStyle/>
          <a:p>
            <a:endParaRPr lang="ar-IQ" dirty="0" smtClean="0"/>
          </a:p>
          <a:p>
            <a:endParaRPr lang="ar-IQ" dirty="0"/>
          </a:p>
          <a:p>
            <a:r>
              <a:rPr lang="ar-IQ" dirty="0" smtClean="0"/>
              <a:t>أذ أن هناك تنوعاً في وجهات النظر النسائية حول نوعية هذه الاختلافات بين النوعين. ومع ذلك نجد أن أكثر وجهات النظر تتفق على أن اهتمام النساء بحمل ورعاية الأبناء، يجعلهن أكثر ميلاً نحو الرقة والوداعة وأقل ميلاً نحو الخشونة، وأكثر ميلاً نحو السلام عن الميل نحو العنف تجاه الآخرين الأمر الذي يعد من بين الخصائص التي تميز النساء عن الرجال بوجه عام. ويرى أصحاب النظرية النسائية أن هذه القيم النسائية تعد على الاقل مساوية ان لم تكن أعلى مكانة من قيم الذكور التقليدية. وعلى ذلك فهي تستحق الاحترام والتقدير كبدائل قيمة يمكن أن تحل محل قيم الرجال، أكثر من النظر إليه على اعتبار قيم غير مرغوب فيها وتبعد عن قيم الرجال. إلا أن الرجال ينظرون الى هذه السمات على اعتبار أنها أقل قيمة، وتدعم انخفاض المركز الاجتماعي للمرأة.</a:t>
            </a:r>
            <a:endParaRPr lang="ar-IQ" dirty="0"/>
          </a:p>
        </p:txBody>
      </p:sp>
    </p:spTree>
    <p:extLst>
      <p:ext uri="{BB962C8B-B14F-4D97-AF65-F5344CB8AC3E}">
        <p14:creationId xmlns:p14="http://schemas.microsoft.com/office/powerpoint/2010/main" val="378479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309966"/>
            <a:ext cx="10515600" cy="5866997"/>
          </a:xfrm>
        </p:spPr>
        <p:txBody>
          <a:bodyPr/>
          <a:lstStyle/>
          <a:p>
            <a:r>
              <a:rPr lang="ar-IQ" b="1" dirty="0" smtClean="0"/>
              <a:t>ومن جهة أخرى، يعتقد أصحاب النظرية النسائية بعدم وجود المساواة بين مركز النساء في كثير من المواقف الاجتماعية وبين مركز الرجال. إذ إن النساء أقل قوة، وحرية، واحتراماً، وامتلاكا للثروة. ونجد أن مثل هذه المظاهر لعدم المساواة بين النوعين تدعم الاعتقاد بأن النساء أقل مكانة من الرجال. </a:t>
            </a:r>
          </a:p>
          <a:p>
            <a:r>
              <a:rPr lang="ar-IQ" b="1" dirty="0" smtClean="0"/>
              <a:t>	وبالإضافة الى ما سبق، ينظر أصحاب النظرية النسوية الى النساء على اعتبار أنهن يتعرض لاضطهاد، والقيود، والتبعية والسيطرة، ويتم إساءة معاملتهن في المجتمع الذي يسيطر عليه الرجال وهذا هو جوهر نظام سلطة الاب </a:t>
            </a:r>
            <a:r>
              <a:rPr lang="en-US" b="1" dirty="0" smtClean="0"/>
              <a:t>Patriarchy، </a:t>
            </a:r>
            <a:r>
              <a:rPr lang="ar-IQ" b="1" dirty="0" smtClean="0"/>
              <a:t>وهو نظام سيطرة الرجال الذين يمارسون القوة نحو النساء. وقد يتضمن الاضطهاد العنف البدني العلني أو الصريح ضد المرأة، مثل الاغتصاب وسوء معاملة الزوجة، أو الزنا بالمحارم، كما قد يتضمن أشكالاً خفية مثل العمل المنزلي بدون أجر، والعمل خارج المنزل بأجور متدنية، والتحرش الجنسي بالمرأة في مكان العمل، ومقاييس الموضة والجمال التي تخضع النساء للألاعيب الجنسية للرجال.</a:t>
            </a:r>
          </a:p>
          <a:p>
            <a:endParaRPr lang="ar-IQ" b="1" dirty="0"/>
          </a:p>
        </p:txBody>
      </p:sp>
    </p:spTree>
    <p:extLst>
      <p:ext uri="{BB962C8B-B14F-4D97-AF65-F5344CB8AC3E}">
        <p14:creationId xmlns:p14="http://schemas.microsoft.com/office/powerpoint/2010/main" val="40856377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325464"/>
            <a:ext cx="10515600" cy="5851499"/>
          </a:xfrm>
        </p:spPr>
        <p:txBody>
          <a:bodyPr/>
          <a:lstStyle/>
          <a:p>
            <a:endParaRPr lang="ar-IQ" dirty="0" smtClean="0"/>
          </a:p>
          <a:p>
            <a:endParaRPr lang="ar-IQ" dirty="0"/>
          </a:p>
          <a:p>
            <a:r>
              <a:rPr lang="ar-IQ" dirty="0" smtClean="0"/>
              <a:t>وترى النظرية النسائية أنه لا يوجد اختلاف فقط بين النساء والرجال، بل أن النساء يتعرضن للاضطهاد وعدم المساواة من قبل الرجال. ولكن ما سبب ذلك؟ تختلف الإجابة على هذا السؤال طبقاً للتنوع والتباين بين وجهات النظر والمواقف النسوية.</a:t>
            </a:r>
          </a:p>
          <a:p>
            <a:r>
              <a:rPr lang="ar-IQ" dirty="0" smtClean="0"/>
              <a:t>	إذ يرى النسويون الليبراليون </a:t>
            </a:r>
            <a:r>
              <a:rPr lang="en-US" dirty="0" smtClean="0"/>
              <a:t>Liberal Feminists </a:t>
            </a:r>
            <a:r>
              <a:rPr lang="ar-IQ" dirty="0" smtClean="0"/>
              <a:t>أن مشكلة الاختلافات بين النوعين، وعدم المساواة، والاضطهاد الذي تتعرض له المرأة، يمكن أن ترجع الى عملية التنشئة الاجتماعية </a:t>
            </a:r>
            <a:r>
              <a:rPr lang="en-US" dirty="0" smtClean="0"/>
              <a:t>Socialization، </a:t>
            </a:r>
            <a:r>
              <a:rPr lang="ar-IQ" dirty="0" smtClean="0"/>
              <a:t>وهي تلك العملية التي عن طريقها ينقل المتجمع قيمه الثقافية الى أعضائه من خلال مؤسسات التنشئة الاجتماعية مثل الأسرة، والمدرسة، ووسائل الإعلام، وجماعات النظراء أو الأقران.</a:t>
            </a:r>
          </a:p>
          <a:p>
            <a:endParaRPr lang="ar-IQ" dirty="0"/>
          </a:p>
        </p:txBody>
      </p:sp>
    </p:spTree>
    <p:extLst>
      <p:ext uri="{BB962C8B-B14F-4D97-AF65-F5344CB8AC3E}">
        <p14:creationId xmlns:p14="http://schemas.microsoft.com/office/powerpoint/2010/main" val="40774805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20728021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1959" y="340963"/>
            <a:ext cx="10981841" cy="5836000"/>
          </a:xfrm>
        </p:spPr>
        <p:txBody>
          <a:bodyPr/>
          <a:lstStyle/>
          <a:p>
            <a:r>
              <a:rPr lang="ar-IQ" dirty="0" smtClean="0"/>
              <a:t>ويرى النسويون الاشتراكيون </a:t>
            </a:r>
            <a:r>
              <a:rPr lang="en-US" dirty="0" smtClean="0"/>
              <a:t>Socialist Feminists</a:t>
            </a:r>
            <a:r>
              <a:rPr lang="ar-IQ" dirty="0" smtClean="0"/>
              <a:t>أن عدم المساواة بين النوعين يرجع أصولها الى حاجة الرأسمالية لتدعيم أرباحها عن طريق تحويل المرأة الى زوجة، وأم، وربة منزل. وعن طريق ممارسة هذه الأدوار تجبر المرأة على الخدمة في رعاية الزوج والأبناء بدون أجر، لتأكيد قوة عمل الرجل الإنتاجية. كما تجبر المرأة على الخدمة كمستهلك للسلع والخدمات المنزلية للحفاظ على استمرار النظام الاقتصادي.</a:t>
            </a:r>
          </a:p>
          <a:p>
            <a:r>
              <a:rPr lang="ar-IQ" dirty="0" smtClean="0"/>
              <a:t>	أما النسويون الراديكاليون </a:t>
            </a:r>
            <a:r>
              <a:rPr lang="en-US" dirty="0" smtClean="0"/>
              <a:t>Radical Feminists، </a:t>
            </a:r>
            <a:r>
              <a:rPr lang="ar-IQ" dirty="0" smtClean="0"/>
              <a:t>فيرون أنه نظراً لأن النساء فقط يمكنهن الأنجاب، كما أن الرجال عدوانيون بالطبيعة، لذلك فأن الرجال يستخدمون عدوانهم لإجبار النساء على تربية الأبناء والاعتماد على الرجال في توفير الأمن.	وتفترض النظرية النسائية أن الخبرات السلبية للنساء تجعلهن يتجهن نحو تحدي الوضع الراهن عن طريق البحث عن المساواة بينهن وبين الرجال في كافة مجالات الحياة مثل التعليم، والزواج، والمستقبل المهني.</a:t>
            </a:r>
          </a:p>
          <a:p>
            <a:endParaRPr lang="ar-IQ" dirty="0"/>
          </a:p>
        </p:txBody>
      </p:sp>
    </p:spTree>
    <p:extLst>
      <p:ext uri="{BB962C8B-B14F-4D97-AF65-F5344CB8AC3E}">
        <p14:creationId xmlns:p14="http://schemas.microsoft.com/office/powerpoint/2010/main" val="2328345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18454" y="263471"/>
            <a:ext cx="10935346" cy="5913492"/>
          </a:xfrm>
        </p:spPr>
        <p:txBody>
          <a:bodyPr/>
          <a:lstStyle/>
          <a:p>
            <a:endParaRPr lang="ar-IQ" dirty="0" smtClean="0"/>
          </a:p>
          <a:p>
            <a:endParaRPr lang="ar-IQ"/>
          </a:p>
          <a:p>
            <a:r>
              <a:rPr lang="ar-IQ" smtClean="0"/>
              <a:t>ويتضح </a:t>
            </a:r>
            <a:r>
              <a:rPr lang="ar-IQ" dirty="0" smtClean="0"/>
              <a:t>مما سبق، أن النظرية النسوية تعد مفيدة لفهم التغيرات التي حدثت في حياة كل من النساء والرجال في المجتمع. إلا أن هذه النظرية قد تعرضت للنقد على أساس تأكيدها الزائد على الظلم والقمع الذي يمارسه نظام سلطة الأب. وطبقاً لما جاء في أوجه النقد، ليس جميع الرجال يمارسون الظلم والقمع، وليس جميع النساء ضحايا. بل إن الحقيقة أن كثيراً من النساء لسن ضحايا للآباء، والأزواج، والأبناء. ولكن على العكس فأن النساء يحصلن من الرجال الحب والرعاية والمساعدة وغير ذلك من الفوائد. وفي نفس الوقت، نجد أن منظور الصراع نفسه (الذي تأثرت به النظرية النسائية) قد تعرض لبعض أوجه النقد لتأكيده الزائد على الصراع الاجتماعي وغير ذلك من الجوانب السلبية للمجتمع، وتجاهل النظام الاجتماعي العام، والاستقرار، وغير ذلك من الجوانب الإيجابية للمجتمع.</a:t>
            </a:r>
            <a:endParaRPr lang="ar-IQ" dirty="0"/>
          </a:p>
        </p:txBody>
      </p:sp>
    </p:spTree>
    <p:extLst>
      <p:ext uri="{BB962C8B-B14F-4D97-AF65-F5344CB8AC3E}">
        <p14:creationId xmlns:p14="http://schemas.microsoft.com/office/powerpoint/2010/main" val="2550461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80447" y="511444"/>
            <a:ext cx="10873353" cy="5495038"/>
          </a:xfrm>
        </p:spPr>
        <p:txBody>
          <a:bodyPr/>
          <a:lstStyle/>
          <a:p>
            <a:endParaRPr lang="ar-IQ" b="1" dirty="0" smtClean="0"/>
          </a:p>
          <a:p>
            <a:endParaRPr lang="ar-IQ" b="1" dirty="0"/>
          </a:p>
          <a:p>
            <a:r>
              <a:rPr lang="ar-IQ" b="1" dirty="0" smtClean="0"/>
              <a:t>ظهرت الحركة النسائية (</a:t>
            </a:r>
            <a:r>
              <a:rPr lang="en-US" b="1" dirty="0" smtClean="0"/>
              <a:t>Feminism) </a:t>
            </a:r>
            <a:r>
              <a:rPr lang="ar-IQ" b="1" dirty="0" smtClean="0"/>
              <a:t>في إنجلترا خلال القرن الثامن عشر، وهي حركة اجتماعية كانت تسعى الى تحقيق المساواة بين الجنسين عن طريق منح الحقوق للنساء. ثم أصبح مصطلح الحركة النسائية يشير في تسعينات القرن الثامن عشر الى مجموعة النساء والرجال الذين قادوا حملة الدعوة الى منح المرأة حق الانتخاب، والحق في التعليم، وممارسة المهن الفنية العليا. وبعد حصول المرأة على حق الانتخاب بدأ الصراع واضحاً داخل صفوف الحركة النسوية بين الداعين الى المساواة في الحقوق بين النساء والرجال في الحياة العامة، والاعتراف باختلاف الرجال عن النساء، وبين الداعين الى تحسين أوضاع النساء في الحياة الخاصة وفي مجال الأسرة.</a:t>
            </a:r>
            <a:endParaRPr lang="ar-IQ" b="1" dirty="0"/>
          </a:p>
        </p:txBody>
      </p:sp>
    </p:spTree>
    <p:extLst>
      <p:ext uri="{BB962C8B-B14F-4D97-AF65-F5344CB8AC3E}">
        <p14:creationId xmlns:p14="http://schemas.microsoft.com/office/powerpoint/2010/main" val="3168087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371959"/>
            <a:ext cx="10515600" cy="5805004"/>
          </a:xfrm>
        </p:spPr>
        <p:txBody>
          <a:bodyPr/>
          <a:lstStyle/>
          <a:p>
            <a:endParaRPr lang="ar-IQ" b="1" dirty="0" smtClean="0"/>
          </a:p>
          <a:p>
            <a:endParaRPr lang="ar-IQ" b="1" dirty="0"/>
          </a:p>
          <a:p>
            <a:r>
              <a:rPr lang="ar-IQ" b="1" dirty="0" smtClean="0"/>
              <a:t>وتختلف الموجة الثانية من الحركة النسائية التي بدأت اعتباراً من عام 1969 في وجوه عديدة، وكان لها ملحوظ على علم الاجتماع. فقد ظهرت أعداد متزايدة من النساء في المجال الأكاديمي، ووجهت انتقادات نسوية للنظرية الاجتماعية التي تتركز حول الرجال. ولقد حدث نمو هائل في البحوث التي تناولت حياة المرأة، كما تم تطوير نظريات حول </a:t>
            </a:r>
            <a:r>
              <a:rPr lang="ar-IQ" b="1" dirty="0" err="1" smtClean="0"/>
              <a:t>اللامساواة</a:t>
            </a:r>
            <a:r>
              <a:rPr lang="ar-IQ" b="1" dirty="0" smtClean="0"/>
              <a:t> بين الجنسين، باستخدام مفهومات مثل النوع، ونظام سلطة الأب، والأدوار النوعية للرجال والنساء. وقد ظهر النقد النسوي لعلم الاجتماع الذكوري في أعمال بعض علماء الاجتماع الأمريكيين، من أمثال جيسي برنارد (</a:t>
            </a:r>
            <a:r>
              <a:rPr lang="en-US" b="1" dirty="0" smtClean="0"/>
              <a:t>Jessie Bernard) </a:t>
            </a:r>
            <a:r>
              <a:rPr lang="ar-IQ" b="1" dirty="0" smtClean="0"/>
              <a:t>وأليس روسي (</a:t>
            </a:r>
            <a:r>
              <a:rPr lang="en-US" b="1" dirty="0" smtClean="0"/>
              <a:t>Alice Rossi).</a:t>
            </a:r>
            <a:endParaRPr lang="ar-IQ" b="1" dirty="0"/>
          </a:p>
        </p:txBody>
      </p:sp>
    </p:spTree>
    <p:extLst>
      <p:ext uri="{BB962C8B-B14F-4D97-AF65-F5344CB8AC3E}">
        <p14:creationId xmlns:p14="http://schemas.microsoft.com/office/powerpoint/2010/main" val="2657300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387458"/>
            <a:ext cx="10515600" cy="5789505"/>
          </a:xfrm>
        </p:spPr>
        <p:txBody>
          <a:bodyPr/>
          <a:lstStyle/>
          <a:p>
            <a:endParaRPr lang="ar-IQ" b="1" dirty="0" smtClean="0"/>
          </a:p>
          <a:p>
            <a:endParaRPr lang="ar-IQ" b="1" dirty="0"/>
          </a:p>
          <a:p>
            <a:r>
              <a:rPr lang="ar-IQ" b="1" dirty="0" smtClean="0"/>
              <a:t>وفي العقود القليلة الماضية، ظهرت النظرية النسائية (</a:t>
            </a:r>
            <a:r>
              <a:rPr lang="en-US" b="1" dirty="0" smtClean="0"/>
              <a:t>Feminist Theory) </a:t>
            </a:r>
            <a:r>
              <a:rPr lang="ar-IQ" b="1" dirty="0" smtClean="0"/>
              <a:t>وهي النظرية التي تتحدى الطريقة التي ينظر بها علماء الاجتماع الى المجتمع الذي يقومون بدراسته، وتبنى منظور الرجال، وتهميش أدوار النساء، الأمر الذي أدى الى ضعف معرفة علم الاجتماع بحياة النساء وخبراتهن من جهة، وانخفاض مكانة النساء في المجتمع من جهة أخرى.</a:t>
            </a:r>
          </a:p>
          <a:p>
            <a:r>
              <a:rPr lang="ar-IQ" b="1" dirty="0" smtClean="0"/>
              <a:t>	وتعد النظرية النسائية أحد أشكال منظور الصراع، وهو المنظور الذي يقود علماء الاجتماع الى إثارة بعض التساؤلات مثل: أي الجماعات هي الأكثر قوة؟ وأي الجماعات هي الأضعف؟ وكيف تستفيد الجماعات الأقوى من النظام الاجتماعي العام الموجود؟ وكيف يضر هذا النظام للجماعات الأضعف؟ وكيف تحافظ الجماعات الأقوى على امتيازاتها، وكيف تتحدى الجماعات الأضعف لهم؟</a:t>
            </a:r>
          </a:p>
          <a:p>
            <a:endParaRPr lang="ar-IQ" b="1" dirty="0"/>
          </a:p>
        </p:txBody>
      </p:sp>
    </p:spTree>
    <p:extLst>
      <p:ext uri="{BB962C8B-B14F-4D97-AF65-F5344CB8AC3E}">
        <p14:creationId xmlns:p14="http://schemas.microsoft.com/office/powerpoint/2010/main" val="1990467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6461" y="309966"/>
            <a:ext cx="10997339" cy="5866997"/>
          </a:xfrm>
        </p:spPr>
        <p:txBody>
          <a:bodyPr/>
          <a:lstStyle/>
          <a:p>
            <a:endParaRPr lang="ar-IQ" b="1" dirty="0" smtClean="0"/>
          </a:p>
          <a:p>
            <a:endParaRPr lang="ar-IQ" b="1" dirty="0"/>
          </a:p>
          <a:p>
            <a:r>
              <a:rPr lang="ar-IQ" b="1" dirty="0" smtClean="0"/>
              <a:t>ولقد قام بعض علماء الاجتماع في العقود الحديثة بمحاولة الإجابة على هذه التساؤلات السابقة في ضوء خبرات النساء. ونتيجة لذلك، قام هؤلاء العلماء بصياغة النظرية النسائية، التي تحاول تفسير الحياة الإنسانية من جهة نظر خبرات النساء. وعلى الرغم من أن تفاصيل هذه النظرية تختلف من عالم اجتماعي الى آخر، إلا أن هناك نوعاً من الاتفاق بطريقة أو بأخرى على أن حياة النساء تختلف عن حياة الرجال.</a:t>
            </a:r>
          </a:p>
          <a:p>
            <a:r>
              <a:rPr lang="ar-IQ" b="1" dirty="0" smtClean="0"/>
              <a:t>	وقد قدمت النظرية النسائية أحد نماذج التنظيم، وهو نموذج التنظيم النسائي </a:t>
            </a:r>
            <a:r>
              <a:rPr lang="en-US" b="1" dirty="0" smtClean="0"/>
              <a:t>Feminist Model. </a:t>
            </a:r>
            <a:r>
              <a:rPr lang="ar-IQ" b="1" dirty="0" smtClean="0"/>
              <a:t>وفي ظل هذا النموذج، يمكن تحقيق الكفاءة التنظيمية من خلال العمل على تحقيق المساواة الاجتماعية بين الذكور والإناث أثناء العمل، وهي مساواة شخصية وتحدث بطريقة تلقائية، وتختلف عن المساواة الموضوعية، </a:t>
            </a:r>
            <a:endParaRPr lang="ar-IQ" b="1" dirty="0"/>
          </a:p>
        </p:txBody>
      </p:sp>
    </p:spTree>
    <p:extLst>
      <p:ext uri="{BB962C8B-B14F-4D97-AF65-F5344CB8AC3E}">
        <p14:creationId xmlns:p14="http://schemas.microsoft.com/office/powerpoint/2010/main" val="3465130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02956" y="495946"/>
            <a:ext cx="10950844" cy="5681017"/>
          </a:xfrm>
        </p:spPr>
        <p:txBody>
          <a:bodyPr/>
          <a:lstStyle/>
          <a:p>
            <a:endParaRPr lang="ar-IQ" dirty="0" smtClean="0"/>
          </a:p>
          <a:p>
            <a:endParaRPr lang="ar-IQ" dirty="0"/>
          </a:p>
          <a:p>
            <a:r>
              <a:rPr lang="ar-IQ" dirty="0" smtClean="0"/>
              <a:t>المخططة المركزة حول القواعد والتي توجد في التنظيمات البيروقراطية التقليدية. كما يدعو النموذج النسائي الى ضرورة الدعم العاطفي للعاملين من قبل الزملاء في العمل على النحو الذي يحدث بطريقة نموذجية بين جماعة الاصدقاء الذين يرتبطون بعلاقات اولية حميمية، ويشجع على المشاركة في حل المشكلات الشخصية للعاملين وعدم تجاهل هذه المشكلات كما تفعل التنظيمات البيروقراطية.</a:t>
            </a:r>
          </a:p>
          <a:p>
            <a:r>
              <a:rPr lang="ar-IQ" dirty="0" smtClean="0"/>
              <a:t>	وتعارض النظرية النسائية نموذج التنظيم البيروقراطي، وذلك على أساس أن النساء يملن الى النظر الى التنظيم الذي لا يهتم بالعواطف والعلاقات الانسانية والشخصية على اعتبار أنه تنظيم غير رشيد، ولا يتسم بالمعقولية. ومن المتوقع تطبيق نموذج التنظيم النسائي على نطاق واسع مع تزايد أعداد النساء العاملات في التنظيمات المختلفة، ومشاركتهن في عملية اتخاذ القرارات داخل هذه التنظيمات. </a:t>
            </a:r>
          </a:p>
          <a:p>
            <a:endParaRPr lang="ar-IQ" dirty="0"/>
          </a:p>
        </p:txBody>
      </p:sp>
    </p:spTree>
    <p:extLst>
      <p:ext uri="{BB962C8B-B14F-4D97-AF65-F5344CB8AC3E}">
        <p14:creationId xmlns:p14="http://schemas.microsoft.com/office/powerpoint/2010/main" val="3613548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1959" y="402956"/>
            <a:ext cx="10981841" cy="5774007"/>
          </a:xfrm>
        </p:spPr>
        <p:txBody>
          <a:bodyPr/>
          <a:lstStyle/>
          <a:p>
            <a:endParaRPr lang="ar-IQ" dirty="0" smtClean="0"/>
          </a:p>
          <a:p>
            <a:endParaRPr lang="ar-IQ" dirty="0"/>
          </a:p>
          <a:p>
            <a:r>
              <a:rPr lang="ar-IQ" dirty="0" smtClean="0"/>
              <a:t>ولقد ظهر نموذج التنظيم النسائي نتيجة للدراسات التي أجريت حول بعض التنظيمات النسائية وأساليب النساء في الوظائف التنفيذية داخل التنظيمات البيروقراطية التقليدية. ومن أمثلة هذه الدراسات، تلك الدراسة الشهيرة التي قامت بها جودي </a:t>
            </a:r>
            <a:r>
              <a:rPr lang="ar-IQ" dirty="0" err="1" smtClean="0"/>
              <a:t>روزنر</a:t>
            </a:r>
            <a:r>
              <a:rPr lang="ar-IQ" dirty="0" smtClean="0"/>
              <a:t> </a:t>
            </a:r>
            <a:r>
              <a:rPr lang="en-US" dirty="0" smtClean="0"/>
              <a:t>Judy </a:t>
            </a:r>
            <a:r>
              <a:rPr lang="en-US" dirty="0" err="1" smtClean="0"/>
              <a:t>Rosener</a:t>
            </a:r>
            <a:r>
              <a:rPr lang="en-US" dirty="0" smtClean="0"/>
              <a:t> </a:t>
            </a:r>
            <a:r>
              <a:rPr lang="ar-IQ" dirty="0" smtClean="0"/>
              <a:t>عن (أنماط القيادة لدى النساء)، حيث قامت بدراسة أساليب القيادة لدى (456) من النساء الناجحات في الوظائف التنفيذية القيادية ببعض التنظيمات، ومقارنتها بأساليب القيادة لدى الرجال الذين يعملون في نفس الوظائف التنفيذية القيادية بتنظيمات أخرى مشابهة. وقد وجدت </a:t>
            </a:r>
            <a:r>
              <a:rPr lang="ar-IQ" dirty="0" err="1" smtClean="0"/>
              <a:t>روزنر</a:t>
            </a:r>
            <a:r>
              <a:rPr lang="ar-IQ" dirty="0" smtClean="0"/>
              <a:t> أن هناك فروقاً جوهرية بين النوعين في أساليب القيادة، حيث كان الرجال يفضلون أساليب السيطرة والضبط الرسمي في التعامل مع المرؤوسين، والاعتماد على إعطاء الأوامر، واتخاذ القرارات العقلانية الرشيدة. </a:t>
            </a:r>
            <a:endParaRPr lang="ar-IQ" dirty="0"/>
          </a:p>
        </p:txBody>
      </p:sp>
    </p:spTree>
    <p:extLst>
      <p:ext uri="{BB962C8B-B14F-4D97-AF65-F5344CB8AC3E}">
        <p14:creationId xmlns:p14="http://schemas.microsoft.com/office/powerpoint/2010/main" val="2732754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6461" y="387458"/>
            <a:ext cx="10997339" cy="5789505"/>
          </a:xfrm>
        </p:spPr>
        <p:txBody>
          <a:bodyPr/>
          <a:lstStyle/>
          <a:p>
            <a:endParaRPr lang="ar-IQ" b="1" dirty="0" smtClean="0"/>
          </a:p>
          <a:p>
            <a:endParaRPr lang="ar-IQ" b="1" dirty="0"/>
          </a:p>
          <a:p>
            <a:r>
              <a:rPr lang="ar-IQ" b="1" dirty="0" smtClean="0"/>
              <a:t>وعلى العكس مما سبق، وجدت </a:t>
            </a:r>
            <a:r>
              <a:rPr lang="ar-IQ" b="1" dirty="0" err="1" smtClean="0"/>
              <a:t>روزنر</a:t>
            </a:r>
            <a:r>
              <a:rPr lang="ar-IQ" b="1" dirty="0" smtClean="0"/>
              <a:t> أن النساء يملن الى جعل مكان العمل أكثر إنسانية، وأكثر ميلاً لعدم تركز القوة، وعدم اتباع خط السلطة في التعامل مع المرؤوسين، ويسألن عن التوجيه والإرشاد من المرؤوسين دون التركيز على إعطاء الأوامر.</a:t>
            </a:r>
          </a:p>
          <a:p>
            <a:r>
              <a:rPr lang="ar-IQ" b="1" dirty="0" smtClean="0"/>
              <a:t>	وفي دراسة أخرى، وجدت ساندرا مورجن </a:t>
            </a:r>
            <a:r>
              <a:rPr lang="en-US" b="1" dirty="0" smtClean="0"/>
              <a:t>Sandra </a:t>
            </a:r>
            <a:r>
              <a:rPr lang="en-US" b="1" dirty="0" err="1" smtClean="0"/>
              <a:t>Morgen</a:t>
            </a:r>
            <a:r>
              <a:rPr lang="en-US" b="1" dirty="0" smtClean="0"/>
              <a:t> </a:t>
            </a:r>
            <a:r>
              <a:rPr lang="ar-IQ" b="1" dirty="0" smtClean="0"/>
              <a:t>أن النساء اللاتي يعملن في إحدى العيادات الصحية النسائية أكثر ميلاً للمشاركة في حل المشكلات الشخصية، وإشباع الاحتياجات الفردية لبعضهم البعض، الأمر الذي أدى الى توحدهن وشعورهن بالانتماء الى التنظيم.</a:t>
            </a:r>
          </a:p>
          <a:p>
            <a:endParaRPr lang="ar-IQ" b="1" dirty="0"/>
          </a:p>
        </p:txBody>
      </p:sp>
    </p:spTree>
    <p:extLst>
      <p:ext uri="{BB962C8B-B14F-4D97-AF65-F5344CB8AC3E}">
        <p14:creationId xmlns:p14="http://schemas.microsoft.com/office/powerpoint/2010/main" val="1320416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49451"/>
            <a:ext cx="10515600" cy="5727512"/>
          </a:xfrm>
        </p:spPr>
        <p:txBody>
          <a:bodyPr/>
          <a:lstStyle/>
          <a:p>
            <a:endParaRPr lang="ar-IQ" b="1" dirty="0" smtClean="0"/>
          </a:p>
          <a:p>
            <a:endParaRPr lang="ar-IQ" b="1" dirty="0"/>
          </a:p>
          <a:p>
            <a:r>
              <a:rPr lang="ar-IQ" b="1" dirty="0" smtClean="0"/>
              <a:t>كما أشارت نتائج إحدى الدراسات الى أن الشباب من الذكور يميلون الى أداء الأدوار في الجماعات أو الفرق الرياضية التي تمارس عملها تحت السيطرة، ووجود بناء هرمي يوضح تدرج السلطة، حيث يتعلمون في هذه الجماعات كيفية المنافسة، وتحقيق الفوز، ومواجهة النقد. أما الإناث، فيملن الى اللعب في جماعات وليس لها قيادة حيث يشعرن بالعدالة والمساواة، ويتعلمن المشاركة في اتخاذ القرارات.</a:t>
            </a:r>
          </a:p>
          <a:p>
            <a:r>
              <a:rPr lang="ar-IQ" b="1" dirty="0" smtClean="0"/>
              <a:t>	أما عن اسباب هذه الاختلافات بين حياة النساء والرجال سواء داخل التنظيمات أو خارجها، فهي ترجع أولاً الى أن خبرة النساء تختلف عن خبرة الرجال. </a:t>
            </a:r>
            <a:endParaRPr lang="ar-IQ" b="1" dirty="0"/>
          </a:p>
        </p:txBody>
      </p:sp>
    </p:spTree>
    <p:extLst>
      <p:ext uri="{BB962C8B-B14F-4D97-AF65-F5344CB8AC3E}">
        <p14:creationId xmlns:p14="http://schemas.microsoft.com/office/powerpoint/2010/main" val="3058429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TotalTime>
  <Words>1075</Words>
  <Application>Microsoft Office PowerPoint</Application>
  <PresentationFormat>ملء الشاشة</PresentationFormat>
  <Paragraphs>44</Paragraphs>
  <Slides>15</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15</vt:i4>
      </vt:variant>
    </vt:vector>
  </HeadingPairs>
  <TitlesOfParts>
    <vt:vector size="20" baseType="lpstr">
      <vt:lpstr>Arial</vt:lpstr>
      <vt:lpstr>Calibri</vt:lpstr>
      <vt:lpstr>Calibri Light</vt:lpstr>
      <vt:lpstr>Times New Roman</vt:lpstr>
      <vt:lpstr>نسق Office</vt:lpstr>
      <vt:lpstr> المحاضرة الرابعة والعشرون: النظرية النسائية: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الرابعة والعشرون: النظرية النسائية: المادة: علم اجتماع التنظيم أستاذ المادة: د. رباح احمد مهدي </dc:title>
  <dc:creator>F1</dc:creator>
  <cp:lastModifiedBy>F1</cp:lastModifiedBy>
  <cp:revision>14</cp:revision>
  <dcterms:created xsi:type="dcterms:W3CDTF">2018-02-02T18:54:41Z</dcterms:created>
  <dcterms:modified xsi:type="dcterms:W3CDTF">2018-02-02T19:13:37Z</dcterms:modified>
</cp:coreProperties>
</file>