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66807" y="418454"/>
            <a:ext cx="9737805" cy="6307810"/>
          </a:xfrm>
        </p:spPr>
        <p:txBody>
          <a:bodyPr/>
          <a:lstStyle/>
          <a:p>
            <a:pPr algn="r"/>
            <a:r>
              <a:rPr lang="ar-IQ" dirty="0"/>
              <a:t>المحاضرة الخامسة والعشرون: نظرية التوافق: </a:t>
            </a:r>
            <a:br>
              <a:rPr lang="ar-IQ" dirty="0"/>
            </a:br>
            <a:r>
              <a:rPr lang="ar-IQ" dirty="0"/>
              <a:t>المادة: علم اجتماع التنظيم</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1597374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46875" y="309967"/>
            <a:ext cx="9412341" cy="5951348"/>
          </a:xfrm>
        </p:spPr>
        <p:txBody>
          <a:bodyPr/>
          <a:lstStyle/>
          <a:p>
            <a:endParaRPr lang="ar-IQ" sz="2400" b="1" dirty="0" smtClean="0"/>
          </a:p>
          <a:p>
            <a:endParaRPr lang="ar-IQ" sz="2400" b="1" dirty="0"/>
          </a:p>
          <a:p>
            <a:r>
              <a:rPr lang="ar-IQ" sz="2400" b="1" dirty="0" smtClean="0"/>
              <a:t>ويتضح </a:t>
            </a:r>
            <a:r>
              <a:rPr lang="ar-IQ" sz="2400" b="1" dirty="0"/>
              <a:t>مما سبق أن نظرية التوافق قد قدمت نموذج الأنساق الرشيدة، وتفترض ان التنظيمات تؤدي اعمالها كأنساق مفتوحة، وليست هناك طريقة واحدة يمكن اعتبارها أفضل الطرق لتحقيق كفاءة التنظيم، وعلى الإدارة الناجحة أن تبحث عن البناء التنظيمي الأكثر ملاءمة مع الضغوط والظروف المحيطة بالتنظيم. وذلك على عكس ما ذهبت إليه نظرية الإدارة العلمية التي افترضت أن التنظيمات تؤدي أعمالها كأنساق مغلقة الى حد ما، وأن العلم يستطيع أن يحدد دائماً أسرع وأفضل الطرق للإنجاز وتحقيق الكفاءة التنظيمية.</a:t>
            </a:r>
          </a:p>
          <a:p>
            <a:endParaRPr lang="ar-IQ" dirty="0"/>
          </a:p>
        </p:txBody>
      </p:sp>
    </p:spTree>
    <p:extLst>
      <p:ext uri="{BB962C8B-B14F-4D97-AF65-F5344CB8AC3E}">
        <p14:creationId xmlns:p14="http://schemas.microsoft.com/office/powerpoint/2010/main" val="3831792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01858" y="325464"/>
            <a:ext cx="10202754" cy="5585758"/>
          </a:xfrm>
        </p:spPr>
        <p:txBody>
          <a:bodyPr>
            <a:normAutofit/>
          </a:bodyPr>
          <a:lstStyle/>
          <a:p>
            <a:endParaRPr lang="ar-IQ" sz="2400" b="1" dirty="0" smtClean="0"/>
          </a:p>
          <a:p>
            <a:endParaRPr lang="ar-IQ" sz="2400" b="1" dirty="0"/>
          </a:p>
          <a:p>
            <a:r>
              <a:rPr lang="ar-IQ" sz="2400" b="1" dirty="0" smtClean="0"/>
              <a:t>يعد </a:t>
            </a:r>
            <a:r>
              <a:rPr lang="ar-IQ" sz="2400" b="1" dirty="0"/>
              <a:t>مفهوم التوافق </a:t>
            </a:r>
            <a:r>
              <a:rPr lang="en-US" sz="2400" b="1" dirty="0"/>
              <a:t>Contingency </a:t>
            </a:r>
            <a:r>
              <a:rPr lang="ar-IQ" sz="2400" b="1" dirty="0"/>
              <a:t>من المفهومات الجوهرية في فكر ما بعد الحداثة </a:t>
            </a:r>
            <a:r>
              <a:rPr lang="en-US" sz="2400" b="1" dirty="0"/>
              <a:t>Postmodernism. </a:t>
            </a:r>
            <a:r>
              <a:rPr lang="ar-IQ" sz="2400" b="1" dirty="0"/>
              <a:t>ونجد أن لهذا المفهوم تطبيقات ومعاني متعددة: فعلى عكس العمومية، يشير التوافق الى الخصوصية، وعلى خلاف الثبات، والاستقرار، واليقين، يشير التوافق الى التغير، وعدم الاستقرار، وعدم اليقين. وبخلاف الأشياء التي تعتمد على نفسها وتؤثر في غيرها، يتعلق التوافق بالأشياء التي تعتمد على الآخرين وتتأثر بهم. وعلى خلاف الانتظام أو الاتساق، يظهر التوافق عدم الانتظام أو الاتساق. وعلى خلاف الأمن والضمان، يشير التوافق الى الخطر وتعزيز الضبط أو التحكم.</a:t>
            </a:r>
          </a:p>
        </p:txBody>
      </p:sp>
    </p:spTree>
    <p:extLst>
      <p:ext uri="{BB962C8B-B14F-4D97-AF65-F5344CB8AC3E}">
        <p14:creationId xmlns:p14="http://schemas.microsoft.com/office/powerpoint/2010/main" val="167222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7837" y="464949"/>
            <a:ext cx="10016775" cy="5904854"/>
          </a:xfrm>
        </p:spPr>
        <p:txBody>
          <a:bodyPr>
            <a:normAutofit/>
          </a:bodyPr>
          <a:lstStyle/>
          <a:p>
            <a:endParaRPr lang="ar-IQ" sz="2400" dirty="0" smtClean="0"/>
          </a:p>
          <a:p>
            <a:endParaRPr lang="ar-IQ" sz="2400" dirty="0"/>
          </a:p>
          <a:p>
            <a:endParaRPr lang="ar-IQ" sz="2400" dirty="0" smtClean="0"/>
          </a:p>
          <a:p>
            <a:r>
              <a:rPr lang="ar-IQ" sz="2400" dirty="0" smtClean="0"/>
              <a:t>وتركز </a:t>
            </a:r>
            <a:r>
              <a:rPr lang="ar-IQ" sz="2400" dirty="0"/>
              <a:t>نظرية التوافق على دراسة الضغوط والظروف المباشرة التي تواجهها التنظيمات وتؤثر في بنائها </a:t>
            </a:r>
            <a:r>
              <a:rPr lang="ar-IQ" sz="2400" b="1" dirty="0"/>
              <a:t>التنظيمي</a:t>
            </a:r>
            <a:r>
              <a:rPr lang="ar-IQ" sz="2400" dirty="0"/>
              <a:t>، ومن أمثلتها حجم التنظيم، طبيعة التكنولوجيا المستخدمة، وحالة البيئة المحيطة بالتنظيم. وتفترض هذه النظرية أن الإدارة الناجحة هي تلك يمكنها تحقيق الكفاءة التنظيمية من خلال البحث عن البناء التنظيمي الأكثر ملاءمة لتحقيق أهدافها في ظل هذه الضغوط والظروف المباشرة التي تواجهها.</a:t>
            </a:r>
          </a:p>
        </p:txBody>
      </p:sp>
    </p:spTree>
    <p:extLst>
      <p:ext uri="{BB962C8B-B14F-4D97-AF65-F5344CB8AC3E}">
        <p14:creationId xmlns:p14="http://schemas.microsoft.com/office/powerpoint/2010/main" val="3342304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627322" y="402956"/>
            <a:ext cx="9877290" cy="6013342"/>
          </a:xfrm>
        </p:spPr>
        <p:txBody>
          <a:bodyPr>
            <a:normAutofit/>
          </a:bodyPr>
          <a:lstStyle/>
          <a:p>
            <a:endParaRPr lang="ar-IQ" sz="2400" b="1" dirty="0" smtClean="0"/>
          </a:p>
          <a:p>
            <a:endParaRPr lang="ar-IQ" sz="2400" b="1" dirty="0"/>
          </a:p>
          <a:p>
            <a:r>
              <a:rPr lang="ar-IQ" sz="2400" b="1" dirty="0" smtClean="0"/>
              <a:t>وترجع </a:t>
            </a:r>
            <a:r>
              <a:rPr lang="ar-IQ" sz="2400" b="1" dirty="0"/>
              <a:t>أصول نظرية التوافق الى بعض المؤسسين من أمثال توم بيرنز </a:t>
            </a:r>
            <a:r>
              <a:rPr lang="en-US" sz="2400" b="1" dirty="0"/>
              <a:t>Tom Burns </a:t>
            </a:r>
            <a:r>
              <a:rPr lang="ar-IQ" sz="2400" b="1" dirty="0"/>
              <a:t>وستوكر</a:t>
            </a:r>
            <a:r>
              <a:rPr lang="en-US" sz="2400" b="1" dirty="0"/>
              <a:t>G. M. Stalker </a:t>
            </a:r>
            <a:r>
              <a:rPr lang="ar-IQ" sz="2400" b="1" dirty="0"/>
              <a:t>وبول لورانس</a:t>
            </a:r>
            <a:r>
              <a:rPr lang="en-US" sz="2400" b="1" dirty="0"/>
              <a:t>Paul Lawrence </a:t>
            </a:r>
            <a:r>
              <a:rPr lang="ar-IQ" sz="2400" b="1" dirty="0"/>
              <a:t>وجاي لورش </a:t>
            </a:r>
            <a:r>
              <a:rPr lang="en-US" sz="2400" b="1" dirty="0"/>
              <a:t>Jay </a:t>
            </a:r>
            <a:r>
              <a:rPr lang="en-US" sz="2400" b="1" dirty="0" err="1"/>
              <a:t>Larsch</a:t>
            </a:r>
            <a:r>
              <a:rPr lang="en-US" sz="2400" b="1" dirty="0"/>
              <a:t>، </a:t>
            </a:r>
            <a:r>
              <a:rPr lang="ar-IQ" sz="2400" b="1" dirty="0"/>
              <a:t>والى دراسات جامعة أستون </a:t>
            </a:r>
            <a:r>
              <a:rPr lang="en-US" sz="2400" b="1" dirty="0"/>
              <a:t>Aston </a:t>
            </a:r>
            <a:r>
              <a:rPr lang="ar-IQ" sz="2400" b="1" dirty="0"/>
              <a:t>في بريطانيا، وقد برهنت هذه النظرية على أنها تعد أكثر فاعلية وتأثيراً بالنسبة لغيرها من نظريات التنظيم في الوقت الحاضر. وطبقاً لنظرية التوافق، لا توجد طريقة واحدة تعد أفضل الطرق لحل المشكلات التنظيمية، كما أن الإدارة ليس لها الحرية الكاملة في تشكيل الخصائص التنظيمية، إذ تفترض نظرية التوافق أن الخصائص التنظيمية يتم تشكيلها لمواجهة الظروف الموقفية. ونجد أن الدرجة التي يقوم بها التنظيم بتأمين التوافق الأفضل بين الخصائص التنظيمية والظروف الموقفية هي التي تحدد مستوى الأداء التنظيمي.</a:t>
            </a:r>
          </a:p>
        </p:txBody>
      </p:sp>
    </p:spTree>
    <p:extLst>
      <p:ext uri="{BB962C8B-B14F-4D97-AF65-F5344CB8AC3E}">
        <p14:creationId xmlns:p14="http://schemas.microsoft.com/office/powerpoint/2010/main" val="3430540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10346" y="402956"/>
            <a:ext cx="10094266" cy="5508266"/>
          </a:xfrm>
        </p:spPr>
        <p:txBody>
          <a:bodyPr>
            <a:normAutofit/>
          </a:bodyPr>
          <a:lstStyle/>
          <a:p>
            <a:endParaRPr lang="ar-IQ" sz="2000" b="1" dirty="0" smtClean="0"/>
          </a:p>
          <a:p>
            <a:endParaRPr lang="ar-IQ" sz="2000" b="1" dirty="0"/>
          </a:p>
          <a:p>
            <a:endParaRPr lang="ar-IQ" sz="2000" b="1" dirty="0" smtClean="0"/>
          </a:p>
          <a:p>
            <a:r>
              <a:rPr lang="ar-IQ" sz="2000" b="1" dirty="0" smtClean="0"/>
              <a:t>ويعتقد </a:t>
            </a:r>
            <a:r>
              <a:rPr lang="ar-IQ" sz="2000" b="1" dirty="0"/>
              <a:t>المؤسسون لنظرية التوافق بعدم وجود بناء تنظيمي يكون بصورة طبيعية أكثر كفاءة من الأبنية التنظيمية الأخرى. ونظراً لأن التنظيمات تختلف من حيث وظائفها، والظروف التي تواجهها، لذلك فأن البناء التنظيمي الجيد يتأثر في أدائه لوظائفه بعوامل متعددة مثل التكنولوجيا، والسوق، والتنبؤ بالأعمال.</a:t>
            </a:r>
          </a:p>
          <a:p>
            <a:r>
              <a:rPr lang="ar-IQ" sz="2000" b="1" dirty="0"/>
              <a:t>	وقد قام بيرنز وستوكر في كتابهما (إدارة الإبداع)، بدراسة تأثير الإبداع التكنولوجي في شركات صناعة الالكترونات على نسق الإدارة القائم. وقد تبين من الدراسة، ابتكار أنماط فعالة من نظم الإدارة الآلية والتي يمثلها نموذج التنظيم الآلي الذي قدمته نظرية الإدارة العلمية. بالإضافة الى ابتكار أنماط فعالة من نظم الإدارة العضوية والتي يمثلها نموذج التنظيم العضوي الذي قدمته نظرية العلاقات الإنسانية.</a:t>
            </a:r>
          </a:p>
          <a:p>
            <a:endParaRPr lang="ar-IQ" sz="2000" b="1" dirty="0"/>
          </a:p>
        </p:txBody>
      </p:sp>
    </p:spTree>
    <p:extLst>
      <p:ext uri="{BB962C8B-B14F-4D97-AF65-F5344CB8AC3E}">
        <p14:creationId xmlns:p14="http://schemas.microsoft.com/office/powerpoint/2010/main" val="3850053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46875" y="216976"/>
            <a:ext cx="10357737" cy="5694246"/>
          </a:xfrm>
        </p:spPr>
        <p:txBody>
          <a:bodyPr>
            <a:normAutofit/>
          </a:bodyPr>
          <a:lstStyle/>
          <a:p>
            <a:endParaRPr lang="ar-IQ" sz="2400" b="1" dirty="0" smtClean="0"/>
          </a:p>
          <a:p>
            <a:endParaRPr lang="ar-IQ" sz="2400" b="1" dirty="0"/>
          </a:p>
          <a:p>
            <a:r>
              <a:rPr lang="ar-IQ" sz="2400" b="1" dirty="0" smtClean="0"/>
              <a:t>ففي </a:t>
            </a:r>
            <a:r>
              <a:rPr lang="ar-IQ" sz="2400" b="1" dirty="0"/>
              <a:t>نظم الإدارة الآلية (الميكانيكية) تتم عمليات صنع القرار داخل إطار محكم من الضبط والالتزام المعياري، يكون فيه العاملون مسؤولين عن مهام ووظائف محددة تحديداً دقيقاً، وتكون أنماط السلطة والضبط والاتصال ذات طبيعة تدرجية، ويتم التفاعل بين العاملين عادة على المستوى الرأسي بين الرؤساء والمرؤوسين وفقا لتنظيم التسلسل أو التنظيم الخطى الذي ينشأ عن تباين نطاق السلطة. كما يكون هناك تأكيد على الولاء للرؤساء وإطاعتهم، مع إضفاء أهمية كبيرة على المعرفة الداخلية بالعمل أكثر من المعرفة الخارجية العامة. أما نظم الإدارة العضوية، فهي تتسم بالتوافق المستمر، وإعادة تحديد الوظائف من خلال التفاعل مع الآخرين. كما تتميز بوجود شبكة من أبنية السلطة، والضبط، والاتصال.</a:t>
            </a:r>
          </a:p>
        </p:txBody>
      </p:sp>
    </p:spTree>
    <p:extLst>
      <p:ext uri="{BB962C8B-B14F-4D97-AF65-F5344CB8AC3E}">
        <p14:creationId xmlns:p14="http://schemas.microsoft.com/office/powerpoint/2010/main" val="179746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80827" y="387458"/>
            <a:ext cx="9923785" cy="5523764"/>
          </a:xfrm>
        </p:spPr>
        <p:txBody>
          <a:bodyPr>
            <a:normAutofit/>
          </a:bodyPr>
          <a:lstStyle/>
          <a:p>
            <a:endParaRPr lang="ar-IQ" sz="2000" b="1" dirty="0" smtClean="0"/>
          </a:p>
          <a:p>
            <a:endParaRPr lang="ar-IQ" sz="2000" b="1" dirty="0"/>
          </a:p>
          <a:p>
            <a:endParaRPr lang="ar-IQ" sz="2000" b="1" dirty="0" smtClean="0"/>
          </a:p>
          <a:p>
            <a:r>
              <a:rPr lang="ar-IQ" sz="2000" b="1" dirty="0" smtClean="0"/>
              <a:t>ويتخذ </a:t>
            </a:r>
            <a:r>
              <a:rPr lang="ar-IQ" sz="2000" b="1" dirty="0"/>
              <a:t>الاتصال الاتجاه الأفقي أكثر من الاتجاه الرأسي الذي يعتمد على التدرج الإداري وتسلسل القيادة، وينطوي على اتصالات كثيفة تتم بين مختلف العاملين من مراكز مختلفة، كما تتخذ الاتصالات شكل الاستشارات أكثر من الأوامر. </a:t>
            </a:r>
          </a:p>
          <a:p>
            <a:r>
              <a:rPr lang="ar-IQ" sz="2000" b="1" dirty="0"/>
              <a:t>	ويذهب بيرنز وستوكر إلى أن نظام الإدارة الآلية لا يكون مناسبا إلا حيث تكون الظروف التكنولوجية وظروف السوق مستقرة إلى حد كبير، ذلك أن تغير هذه الظروف من شأنه أن يخلق مشكلات غير متوقعة وأعمالا لا يمكن وصفها بالكفاءة، الأمر الذي يتطلب نظاما عضويا للإدارة حتى يمكن تحقيق كفاءة التنظيم. </a:t>
            </a:r>
          </a:p>
          <a:p>
            <a:endParaRPr lang="ar-IQ" sz="2000" b="1" dirty="0"/>
          </a:p>
        </p:txBody>
      </p:sp>
    </p:spTree>
    <p:extLst>
      <p:ext uri="{BB962C8B-B14F-4D97-AF65-F5344CB8AC3E}">
        <p14:creationId xmlns:p14="http://schemas.microsoft.com/office/powerpoint/2010/main" val="3362785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96325" y="356461"/>
            <a:ext cx="9908287" cy="5554761"/>
          </a:xfrm>
        </p:spPr>
        <p:txBody>
          <a:bodyPr>
            <a:normAutofit/>
          </a:bodyPr>
          <a:lstStyle/>
          <a:p>
            <a:endParaRPr lang="ar-IQ" sz="2400" b="1" dirty="0" smtClean="0"/>
          </a:p>
          <a:p>
            <a:endParaRPr lang="ar-IQ" sz="2400" b="1" dirty="0"/>
          </a:p>
          <a:p>
            <a:r>
              <a:rPr lang="ar-IQ" sz="2400" b="1" dirty="0" smtClean="0"/>
              <a:t>كما </a:t>
            </a:r>
            <a:r>
              <a:rPr lang="ar-IQ" sz="2400" b="1" dirty="0"/>
              <a:t>قام لورانس ولورش في كتابهما (التنظيم والبيئة) بدراسة في عشر شركات بالولايات المتحدة تمثل ثلاث صناعات مختلفة، وهي صناعات البلاستيك، والصناعات الغذائية، وصناعة الحاويات. وقد كشفت هذه الدراسة عن أن درجة الضغوط التي تتعلق بتأثير السوق، والمجال الاقتصادي الفني، والمجال العلمي ترتبط ارتباطا قويا بطبيعة الإدارة الداخلية للتنظيم. وقد تبين أنه كلما زادت درجة الضغوط، زادت الحاجة الى المرونة والى التنوع في أقسام المبيعات، والإنتاج، والبحث، والتطوير داخل الشركة. ونجد أن الفرضية الأساسية التي انطلقت منها دراسة لورانس هي أنه ليست هناك طريقة واحدة يمكن اعتبارها أفضل الطرق في تنظيم عملية فنية بعينها.</a:t>
            </a:r>
          </a:p>
        </p:txBody>
      </p:sp>
    </p:spTree>
    <p:extLst>
      <p:ext uri="{BB962C8B-B14F-4D97-AF65-F5344CB8AC3E}">
        <p14:creationId xmlns:p14="http://schemas.microsoft.com/office/powerpoint/2010/main" val="719330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627322" y="480447"/>
            <a:ext cx="9877290" cy="5430775"/>
          </a:xfrm>
        </p:spPr>
        <p:txBody>
          <a:bodyPr>
            <a:normAutofit/>
          </a:bodyPr>
          <a:lstStyle/>
          <a:p>
            <a:endParaRPr lang="ar-IQ" sz="2000" b="1" dirty="0" smtClean="0"/>
          </a:p>
          <a:p>
            <a:endParaRPr lang="ar-IQ" sz="2000" b="1" dirty="0"/>
          </a:p>
          <a:p>
            <a:r>
              <a:rPr lang="ar-IQ" sz="2000" b="1" dirty="0" smtClean="0"/>
              <a:t>وفي </a:t>
            </a:r>
            <a:r>
              <a:rPr lang="ar-IQ" sz="2000" b="1" dirty="0"/>
              <a:t>إحدى الدراسات التي قامت بها جامعة أستون، تم تطبيق بعض الأساليب الاحصائية-مثل القياس والتحليل العملي-بهدف التعرف على مدى الارتباط بين سلسلة من المتغيرات المستقلة والمعتمدة. وتتمثل سلسلة المتغيرات المستقلة في نمط الملكية، ومستوى الاعتماد المتبادل مع التنظيمات الأخرى. أما سلسلة المتغيرات المعتمدة، فتتمثل في تقسيم العمل، ومستوى البيروقراطية، ودرجة الرسمية للاتصالات، والمركزية، وشكل بناء القوة. وبعد تحليل العلاقة بين المتغيرات المستقلة والمعتمدة تحليلاً كما تبين ان بعض المتغيرات المستقلة مثل الحجم، والتكنولوجيا، والموقع، كانت من أكثر المتغيرات دلالة، وأكثر تأثيراً على الكفاءة التنظيمية.	</a:t>
            </a:r>
          </a:p>
        </p:txBody>
      </p:sp>
    </p:spTree>
    <p:extLst>
      <p:ext uri="{BB962C8B-B14F-4D97-AF65-F5344CB8AC3E}">
        <p14:creationId xmlns:p14="http://schemas.microsoft.com/office/powerpoint/2010/main" val="266204876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TotalTime>
  <Words>776</Words>
  <Application>Microsoft Office PowerPoint</Application>
  <PresentationFormat>ملء الشاشة</PresentationFormat>
  <Paragraphs>33</Paragraphs>
  <Slides>10</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10</vt:i4>
      </vt:variant>
    </vt:vector>
  </HeadingPairs>
  <TitlesOfParts>
    <vt:vector size="15" baseType="lpstr">
      <vt:lpstr>Arial</vt:lpstr>
      <vt:lpstr>Century Gothic</vt:lpstr>
      <vt:lpstr>Tahoma</vt:lpstr>
      <vt:lpstr>Wingdings 3</vt:lpstr>
      <vt:lpstr>Wisp</vt:lpstr>
      <vt:lpstr>المحاضرة الخامسة والعشرون: نظرية التوافق: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الخامسة والعشرون: نظرية التوافق:  المادة: علم اجتماع التنظيم أستاذ المادة: د. رباح احمد مهدي </dc:title>
  <dc:creator>F1</dc:creator>
  <cp:lastModifiedBy>F1</cp:lastModifiedBy>
  <cp:revision>11</cp:revision>
  <dcterms:created xsi:type="dcterms:W3CDTF">2018-02-02T19:19:38Z</dcterms:created>
  <dcterms:modified xsi:type="dcterms:W3CDTF">2018-02-02T19:30:43Z</dcterms:modified>
</cp:coreProperties>
</file>