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3" r:id="rId6"/>
    <p:sldId id="260" r:id="rId7"/>
    <p:sldId id="264" r:id="rId8"/>
    <p:sldId id="261" r:id="rId9"/>
    <p:sldId id="265" r:id="rId10"/>
    <p:sldId id="262"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dirty="0"/>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913795" y="2912232"/>
            <a:ext cx="5107208" cy="287896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172200" y="2912232"/>
            <a:ext cx="5095357" cy="287896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2/2/2018</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1"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r" defTabSz="914400" rtl="1"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r" defTabSz="914400" rtl="1"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r" defTabSz="914400" rtl="1"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r" defTabSz="914400" rtl="1"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95269" y="1122362"/>
            <a:ext cx="9001462" cy="5061461"/>
          </a:xfrm>
        </p:spPr>
        <p:txBody>
          <a:bodyPr/>
          <a:lstStyle/>
          <a:p>
            <a:pPr algn="r"/>
            <a:r>
              <a:rPr lang="ar-IQ" dirty="0"/>
              <a:t>المحاضرة السادسة والعشرون: المداخل البنائية في دراسة التنظيم</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3582144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64204" y="525294"/>
            <a:ext cx="10703353" cy="5700408"/>
          </a:xfrm>
        </p:spPr>
        <p:txBody>
          <a:bodyPr/>
          <a:lstStyle/>
          <a:p>
            <a:endParaRPr lang="ar-IQ" b="1" dirty="0" smtClean="0"/>
          </a:p>
          <a:p>
            <a:endParaRPr lang="ar-IQ" b="1" dirty="0"/>
          </a:p>
        </p:txBody>
      </p:sp>
      <p:sp>
        <p:nvSpPr>
          <p:cNvPr id="4" name="مستطيل 3"/>
          <p:cNvSpPr/>
          <p:nvPr/>
        </p:nvSpPr>
        <p:spPr>
          <a:xfrm>
            <a:off x="883403" y="1720840"/>
            <a:ext cx="11003797" cy="3416320"/>
          </a:xfrm>
          <a:prstGeom prst="rect">
            <a:avLst/>
          </a:prstGeom>
        </p:spPr>
        <p:txBody>
          <a:bodyPr wrap="square">
            <a:spAutoFit/>
          </a:bodyPr>
          <a:lstStyle/>
          <a:p>
            <a:pPr algn="r"/>
            <a:r>
              <a:rPr lang="ar-IQ" sz="2400" b="1" dirty="0"/>
              <a:t>يرجع الى ما تتصف به من أسس رشيدة وقواعد محددة للدور والسلوك، وعلاقات العمل، والاجراءات القانونية التي تحكم نظام العمل داخل التنظيم البيروقراطي، والتفوق الفني القائم على الجدارة والتخصصية بالاعتماد على شخصيات لديها الخبرة الفنية والادارية.</a:t>
            </a:r>
          </a:p>
          <a:p>
            <a:pPr algn="r"/>
            <a:r>
              <a:rPr lang="ar-IQ" sz="2400" b="1" dirty="0"/>
              <a:t>	ويمكن القول ان التعميمات التي قدمها فيبر في دراسة التغير الاجتماعي مع التركيز على الخصائص البنائية للنمط الحديث من التنظيمات البيروقراطية، تعد نقطة مرجعية أساسية لنظرية التنظيم من منطلق رؤية فيبر للتنظيمات البيروقراطية كميكانزيم اجتماعي هام لإنجاز العمل ضمن إطار قانوني رشيد. وتتضح المرجعية الأساسية للنموذج المثالي للبيروقراطية في هذا الكم الهائل من الرؤى النظرية والدراسات الامبيريقية التي انطلقت عقب ترجمة أعمال فيبر للإنجليزية –في نقد النموذج مصحوباً ببحث الوسائل الاكثر فعالية لتوسيع نطاق مدخل البنائية في تحليل التنظيمات. </a:t>
            </a:r>
          </a:p>
        </p:txBody>
      </p:sp>
    </p:spTree>
    <p:extLst>
      <p:ext uri="{BB962C8B-B14F-4D97-AF65-F5344CB8AC3E}">
        <p14:creationId xmlns:p14="http://schemas.microsoft.com/office/powerpoint/2010/main" val="3163181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2956" y="263471"/>
            <a:ext cx="10864601" cy="5982346"/>
          </a:xfrm>
        </p:spPr>
        <p:txBody>
          <a:bodyPr>
            <a:normAutofit/>
          </a:bodyPr>
          <a:lstStyle/>
          <a:p>
            <a:endParaRPr lang="ar-IQ" sz="2400" b="1" dirty="0" smtClean="0"/>
          </a:p>
          <a:p>
            <a:endParaRPr lang="ar-IQ" sz="2400" b="1" dirty="0"/>
          </a:p>
          <a:p>
            <a:r>
              <a:rPr lang="ar-IQ" sz="2400" b="1" dirty="0" smtClean="0"/>
              <a:t>فعلى </a:t>
            </a:r>
            <a:r>
              <a:rPr lang="ar-IQ" sz="2400" b="1" dirty="0"/>
              <a:t>امتداد عقد كامل من السنوات عقب ترجمة أعمال فيبر، أجريت دراسات ميدانية رائدة تختبر النموذج المثالي. وقام بهذه الدراسات الميدانية الفن جولدنر </a:t>
            </a:r>
            <a:r>
              <a:rPr lang="en-US" sz="2400" b="1" dirty="0"/>
              <a:t>A. </a:t>
            </a:r>
            <a:r>
              <a:rPr lang="en-US" sz="2400" b="1" dirty="0" err="1"/>
              <a:t>Gouldner</a:t>
            </a:r>
            <a:r>
              <a:rPr lang="en-US" sz="2400" b="1" dirty="0"/>
              <a:t> (1954)، </a:t>
            </a:r>
            <a:r>
              <a:rPr lang="ar-IQ" sz="2400" b="1" dirty="0"/>
              <a:t>بيتر </a:t>
            </a:r>
            <a:r>
              <a:rPr lang="ar-IQ" sz="2400" b="1" dirty="0" err="1"/>
              <a:t>بلاو</a:t>
            </a:r>
            <a:r>
              <a:rPr lang="en-US" sz="2400" b="1" dirty="0"/>
              <a:t>P. </a:t>
            </a:r>
            <a:r>
              <a:rPr lang="en-US" sz="2400" b="1" dirty="0" err="1"/>
              <a:t>Blau</a:t>
            </a:r>
            <a:r>
              <a:rPr lang="en-US" sz="2400" b="1" dirty="0"/>
              <a:t> (1955)، </a:t>
            </a:r>
            <a:r>
              <a:rPr lang="ar-IQ" sz="2400" b="1" dirty="0"/>
              <a:t>أودي </a:t>
            </a:r>
            <a:r>
              <a:rPr lang="en-US" sz="2400" b="1" dirty="0" err="1"/>
              <a:t>Udy</a:t>
            </a:r>
            <a:r>
              <a:rPr lang="en-US" sz="2400" b="1" dirty="0"/>
              <a:t> (1959)، </a:t>
            </a:r>
            <a:r>
              <a:rPr lang="ar-IQ" sz="2400" b="1" dirty="0"/>
              <a:t>وهاريسون. وترجع أهمية تلك الدراسات الى ما كشفت عنه من نتائج أبرزت أهمية الجوانب غير الرسمية </a:t>
            </a:r>
            <a:r>
              <a:rPr lang="en-US" sz="2400" b="1" dirty="0"/>
              <a:t>Informal aspects </a:t>
            </a:r>
            <a:r>
              <a:rPr lang="ar-IQ" sz="2400" b="1" dirty="0"/>
              <a:t>للعمليات البيروقراطية. وأثير على أثر تلك النتائج الهامة ما سبق وأشارت اليه مدرسة العلاقات الانسانية للجوانب غير الرسمية للتنظيم، وما قدمته إسهامات </a:t>
            </a:r>
            <a:r>
              <a:rPr lang="ar-IQ" sz="2400" b="1" dirty="0" err="1"/>
              <a:t>جستر</a:t>
            </a:r>
            <a:r>
              <a:rPr lang="ar-IQ" sz="2400" b="1" dirty="0"/>
              <a:t> برنارد</a:t>
            </a:r>
            <a:r>
              <a:rPr lang="en-US" sz="2400" b="1" dirty="0"/>
              <a:t>Chester Bernard (1938) </a:t>
            </a:r>
            <a:r>
              <a:rPr lang="ar-IQ" sz="2400" b="1" dirty="0"/>
              <a:t>التي اهتمت بتلك الجوانب على النقيض مما أهتم به ماكس فيبر في نموذجه المثالي للبيروقراطية. فبينما اتفق برنارد مع فيبر في عدد من النقاط إلا أن الاول ركز على دور الفرد في حين ركز الثاني على التنظيم.</a:t>
            </a:r>
          </a:p>
        </p:txBody>
      </p:sp>
    </p:spTree>
    <p:extLst>
      <p:ext uri="{BB962C8B-B14F-4D97-AF65-F5344CB8AC3E}">
        <p14:creationId xmlns:p14="http://schemas.microsoft.com/office/powerpoint/2010/main" val="1290838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216975"/>
            <a:ext cx="10988588" cy="6245817"/>
          </a:xfrm>
        </p:spPr>
        <p:txBody>
          <a:bodyPr/>
          <a:lstStyle/>
          <a:p>
            <a:endParaRPr lang="ar-IQ" b="1" dirty="0" smtClean="0"/>
          </a:p>
          <a:p>
            <a:endParaRPr lang="ar-IQ" b="1" dirty="0"/>
          </a:p>
          <a:p>
            <a:r>
              <a:rPr lang="ar-IQ" b="1" dirty="0" smtClean="0"/>
              <a:t>وتعتبر </a:t>
            </a:r>
            <a:r>
              <a:rPr lang="ar-IQ" b="1" dirty="0"/>
              <a:t>الدراسات الميدانية السابقة بمثابة نقطة تحول بالغة الأهمية لأنها أفضت الى تصاعد حدة النقد للنموذج المثالي دون رفضه، ومحاولة البحث عن نماذج بديلة أكثر قابلية </a:t>
            </a:r>
            <a:r>
              <a:rPr lang="ar-IQ" b="1" dirty="0" err="1"/>
              <a:t>الامبيريقي</a:t>
            </a:r>
            <a:r>
              <a:rPr lang="ar-IQ" b="1" dirty="0"/>
              <a:t>، وهذا ما يمكن أن يعكس اتجاهات المداخل البنائية ومجال اهتماماتها خلال عقد الستينات. ويمكن القول إنه الى جانب الدور الرئيسي لإسهام ماكس فيبر في ظهور المداخل البنائية في دراسة التنظيم، يوجد دور هام نسبياً </a:t>
            </a:r>
            <a:r>
              <a:rPr lang="ar-IQ" b="1" dirty="0" err="1"/>
              <a:t>لجستر</a:t>
            </a:r>
            <a:r>
              <a:rPr lang="ar-IQ" b="1" dirty="0"/>
              <a:t> برنارد في إثراء تلك المداخل. فقد تناولت دراسات ميدانية التنظيمات كأنساق تعاونية واعية، أو رؤيتها كنسق اقتصادي متكيف وتمثل في الوقت ذاته انساقاً تعاونية. ومن الدراسات الشهيرة التي أخذت برؤية برنارد دراسة سيلزنيك </a:t>
            </a:r>
            <a:r>
              <a:rPr lang="en-US" b="1" dirty="0"/>
              <a:t>Selznick </a:t>
            </a:r>
            <a:r>
              <a:rPr lang="ar-IQ" b="1" dirty="0"/>
              <a:t>للأدوار الرسمية للمشاركين في التنظيم كأعضاء بداخله ودراسة شخصياتهم. وقد أسهمت تلك الدراسة في القاء الضوء على القيادة </a:t>
            </a:r>
            <a:r>
              <a:rPr lang="en-US" b="1" dirty="0"/>
              <a:t>The leadership </a:t>
            </a:r>
            <a:r>
              <a:rPr lang="ar-IQ" b="1" dirty="0"/>
              <a:t>كظاهرة هامة، والعلاقات غير الرسمية، </a:t>
            </a:r>
            <a:r>
              <a:rPr lang="ar-IQ" b="1" dirty="0" err="1"/>
              <a:t>وديناميات</a:t>
            </a:r>
            <a:r>
              <a:rPr lang="ar-IQ" b="1" dirty="0"/>
              <a:t> التغير البيني للشخصية والتنظيم. واستخدام سيلزنيك في دراسته المدخل البنائي الوظيفي الذي يرجع الى </a:t>
            </a:r>
            <a:r>
              <a:rPr lang="ar-IQ" b="1" dirty="0" err="1"/>
              <a:t>تالكوت</a:t>
            </a:r>
            <a:r>
              <a:rPr lang="ar-IQ" b="1" dirty="0"/>
              <a:t> بارسونز </a:t>
            </a:r>
            <a:r>
              <a:rPr lang="en-US" b="1" dirty="0"/>
              <a:t>Talcott Parson </a:t>
            </a:r>
            <a:r>
              <a:rPr lang="ar-IQ" b="1" dirty="0"/>
              <a:t>الفضل الأول في استخدامه.</a:t>
            </a:r>
          </a:p>
        </p:txBody>
      </p:sp>
    </p:spTree>
    <p:extLst>
      <p:ext uri="{BB962C8B-B14F-4D97-AF65-F5344CB8AC3E}">
        <p14:creationId xmlns:p14="http://schemas.microsoft.com/office/powerpoint/2010/main" val="3413471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8454" y="433953"/>
            <a:ext cx="11437749" cy="6106332"/>
          </a:xfrm>
        </p:spPr>
        <p:txBody>
          <a:bodyPr>
            <a:normAutofit/>
          </a:bodyPr>
          <a:lstStyle/>
          <a:p>
            <a:endParaRPr lang="ar-IQ" sz="2400" b="1" dirty="0" smtClean="0"/>
          </a:p>
          <a:p>
            <a:endParaRPr lang="ar-IQ" sz="2400" b="1" dirty="0"/>
          </a:p>
          <a:p>
            <a:r>
              <a:rPr lang="ar-IQ" sz="2400" b="1" dirty="0" smtClean="0"/>
              <a:t>بالإضافة </a:t>
            </a:r>
            <a:r>
              <a:rPr lang="ar-IQ" sz="2400" b="1" dirty="0"/>
              <a:t>الى اسهامات ماكس فيبر وبرنارد في ظهور وتطور المداخل البنائية في دراسة التنظيم، وعلى خط مواز لهما قدم عالم الاجتماع الأمريكي </a:t>
            </a:r>
            <a:r>
              <a:rPr lang="ar-IQ" sz="2400" b="1" dirty="0" err="1"/>
              <a:t>تالكوت</a:t>
            </a:r>
            <a:r>
              <a:rPr lang="ar-IQ" sz="2400" b="1" dirty="0"/>
              <a:t> بارسونز في منتصف الأربعينات، مدخلاً للتحليل البنائي. الوظيفي </a:t>
            </a:r>
            <a:r>
              <a:rPr lang="en-US" sz="2400" b="1" dirty="0"/>
              <a:t>The Structural Functional Approach </a:t>
            </a:r>
            <a:r>
              <a:rPr lang="ar-IQ" sz="2400" b="1" dirty="0"/>
              <a:t>في دراسة التنظيم. فقد انطلق بارسونز من خلال نظريته العامة </a:t>
            </a:r>
            <a:r>
              <a:rPr lang="ar-IQ" sz="2400" b="1" dirty="0" err="1"/>
              <a:t>للأنساق</a:t>
            </a:r>
            <a:r>
              <a:rPr lang="ar-IQ" sz="2400" b="1" dirty="0"/>
              <a:t> الاجتماعية في رؤية التنظيم كنسق يختلف عن سائر الوحدات الاجتماعية من حيث توجهه بشكل مسبق نحو إنجاز هدف أو مجموعة أهداف محددة. وانطلق بارسونز في مناقشاته للوحدات الاجتماعية واختلافها عن التنظيم من نقطتين مرجعيتين أولاهما: الأنماط الثقافية والمؤسسية. وثانيهما: التجمعات المتباينة للدور التي تشكل البناءات التنظيمية.</a:t>
            </a:r>
          </a:p>
        </p:txBody>
      </p:sp>
    </p:spTree>
    <p:extLst>
      <p:ext uri="{BB962C8B-B14F-4D97-AF65-F5344CB8AC3E}">
        <p14:creationId xmlns:p14="http://schemas.microsoft.com/office/powerpoint/2010/main" val="2144067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356461"/>
            <a:ext cx="10895598" cy="5796366"/>
          </a:xfrm>
        </p:spPr>
        <p:txBody>
          <a:bodyPr>
            <a:normAutofit/>
          </a:bodyPr>
          <a:lstStyle/>
          <a:p>
            <a:endParaRPr lang="ar-IQ" sz="2400" b="1" dirty="0" smtClean="0"/>
          </a:p>
          <a:p>
            <a:endParaRPr lang="ar-IQ" sz="2400" b="1" dirty="0"/>
          </a:p>
          <a:p>
            <a:r>
              <a:rPr lang="ar-IQ" sz="2400" b="1" dirty="0" smtClean="0"/>
              <a:t>يتضح </a:t>
            </a:r>
            <a:r>
              <a:rPr lang="ar-IQ" sz="2400" b="1" dirty="0"/>
              <a:t>تأثير إسهامات بارسونز في تطور المداخل البنائية الوظيفية فيما قدمه كان </a:t>
            </a:r>
            <a:r>
              <a:rPr lang="ar-IQ" sz="2400" b="1" dirty="0" err="1"/>
              <a:t>وكاتز</a:t>
            </a:r>
            <a:r>
              <a:rPr lang="ar-IQ" sz="2400" b="1" dirty="0"/>
              <a:t> من رؤية التنظيم كنسق مفتوح، فضلاً عن دراسات ميدانية أخرى اهتمت بالمعوقات الوظيفية. ومن أبرز تلك الدراسات النظرية المتوسطة المدى </a:t>
            </a:r>
            <a:r>
              <a:rPr lang="en-US" sz="2400" b="1" dirty="0"/>
              <a:t>The Middle Range Theory </a:t>
            </a:r>
            <a:r>
              <a:rPr lang="ar-IQ" sz="2400" b="1" dirty="0"/>
              <a:t>التي قدمها روبرت </a:t>
            </a:r>
            <a:r>
              <a:rPr lang="ar-IQ" sz="2400" b="1" dirty="0" err="1"/>
              <a:t>ميرتون</a:t>
            </a:r>
            <a:r>
              <a:rPr lang="ar-IQ" sz="2400" b="1" dirty="0"/>
              <a:t>، ودراسات ألفن جولدنر (1959) عندما ميز بين نوعين مختلفين من المداخل في دراسته للتنظيم أولهما: المدخل الرشيد الذي ينطلق من نموذج فيبر. وثانيهما: المدخل الطبيعي أو ما أسماه بالنسق الطبيعي</a:t>
            </a:r>
            <a:r>
              <a:rPr lang="en-US" sz="2400" b="1" dirty="0"/>
              <a:t>The Natural System.</a:t>
            </a:r>
            <a:endParaRPr lang="ar-IQ" sz="2400" b="1" dirty="0"/>
          </a:p>
        </p:txBody>
      </p:sp>
    </p:spTree>
    <p:extLst>
      <p:ext uri="{BB962C8B-B14F-4D97-AF65-F5344CB8AC3E}">
        <p14:creationId xmlns:p14="http://schemas.microsoft.com/office/powerpoint/2010/main" val="14998825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95" y="371959"/>
            <a:ext cx="10353762" cy="5419241"/>
          </a:xfrm>
        </p:spPr>
        <p:txBody>
          <a:bodyPr/>
          <a:lstStyle/>
          <a:p>
            <a:endParaRPr lang="ar-IQ" b="1" dirty="0" smtClean="0"/>
          </a:p>
          <a:p>
            <a:endParaRPr lang="ar-IQ" b="1" dirty="0"/>
          </a:p>
          <a:p>
            <a:r>
              <a:rPr lang="ar-IQ" b="1" dirty="0" smtClean="0"/>
              <a:t> </a:t>
            </a:r>
            <a:r>
              <a:rPr lang="ar-IQ" b="1" dirty="0"/>
              <a:t>ويمكن تصنيف المداخل البنائية المنطلقة من نموذج ماكس فيبر الى مجموعتين أساسيتين: أولهما مداخل ودراسات </a:t>
            </a:r>
            <a:r>
              <a:rPr lang="ar-IQ" b="1" dirty="0" err="1"/>
              <a:t>امبيريقية</a:t>
            </a:r>
            <a:r>
              <a:rPr lang="ar-IQ" b="1" dirty="0"/>
              <a:t> تهتم بالتنظيمين الرسمي وغير السمي في محاولة للإجابة عن تساؤلات جوهرية مفادها: الى أي حد يمكن أن يتخذ التنظيم أشكالاً مختلفة على ضوء علاقته بالبيئة الخارجية، والى أي حد تسهم الخصائص المعيارية للبيروقراطية في ظهور أنماط غير رسمية للسلوك والنشاطات؟  وما مدى أهمية التنظيم غير الرسمي في أنجاز الأهداف التنظيمية؟ وثانهما: مداخل ودراسات </a:t>
            </a:r>
            <a:r>
              <a:rPr lang="ar-IQ" b="1" dirty="0" err="1"/>
              <a:t>امبيريقية</a:t>
            </a:r>
            <a:r>
              <a:rPr lang="ar-IQ" b="1" dirty="0"/>
              <a:t> تركز اهتماماتها على ما يؤكده نموذج فيبر المثالي على الرشادة، والكفاءة التنظيمية وعلاقة البناء البيروقراطي بالشخصية، وقضايا هامة كثيرة منها التكيف التنظيمي، والرشادة في عملية صنع القرار. وتحاول تلك المداخل الاجابة على تساؤلين أساسين هما: الى أي مدى يخالف النمط المثالي للبيروقراطية الواقع الفعلي لخصائص البنية التنظيمية؟ وهل يواجه تحقيق الأهداف التنظيمية معوقات وظيفية من جراء الخصائص البيروقراطية؟ ويبرز في هذا الصدد دراسات روبرت </a:t>
            </a:r>
            <a:r>
              <a:rPr lang="ar-IQ" b="1" dirty="0" err="1"/>
              <a:t>ميرتون</a:t>
            </a:r>
            <a:r>
              <a:rPr lang="en-US" b="1" dirty="0"/>
              <a:t>Robert Merton، </a:t>
            </a:r>
            <a:r>
              <a:rPr lang="ar-IQ" b="1" dirty="0"/>
              <a:t>وألفن جولدنر، ومارش </a:t>
            </a:r>
            <a:r>
              <a:rPr lang="en-US" b="1" dirty="0"/>
              <a:t>March (1964)، </a:t>
            </a:r>
            <a:r>
              <a:rPr lang="ar-IQ" b="1" dirty="0"/>
              <a:t>والنموذجين الآلي والعضوي كشكلين يتخذهما التنظيم البيروقراطي في علاقته بالبيئة، قدمهما بيرنز وستوكر، ونموذج هيج، وايكن </a:t>
            </a:r>
            <a:r>
              <a:rPr lang="en-US" b="1" dirty="0" err="1"/>
              <a:t>Hage</a:t>
            </a:r>
            <a:r>
              <a:rPr lang="en-US" b="1" dirty="0"/>
              <a:t> and Aiken (1976).</a:t>
            </a:r>
            <a:endParaRPr lang="ar-IQ" b="1" dirty="0"/>
          </a:p>
        </p:txBody>
      </p:sp>
    </p:spTree>
    <p:extLst>
      <p:ext uri="{BB962C8B-B14F-4D97-AF65-F5344CB8AC3E}">
        <p14:creationId xmlns:p14="http://schemas.microsoft.com/office/powerpoint/2010/main" val="10857035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356461"/>
            <a:ext cx="10988588" cy="5997844"/>
          </a:xfrm>
        </p:spPr>
        <p:txBody>
          <a:bodyPr/>
          <a:lstStyle/>
          <a:p>
            <a:endParaRPr lang="ar-IQ" b="1" dirty="0" smtClean="0"/>
          </a:p>
          <a:p>
            <a:r>
              <a:rPr lang="ar-IQ" b="1" dirty="0" smtClean="0"/>
              <a:t>وبدأت </a:t>
            </a:r>
            <a:r>
              <a:rPr lang="ar-IQ" b="1" dirty="0"/>
              <a:t>الدراسات الميدانية للبنية التنظيمية تتوسع في استخدامها لا سلوب المقارنة بين التنظيمات في مجالات اقتصادية متنوعة ومتباينة من حيث الحجم التنظيمي ودرجة التعقيد، في محاولة علمية جادة لوضع خصائص النمط المثالي للبيروقراطية على مقياس يحدد الأهمية النسبية لكل خاصية بالنسبة لباقي الخصائص. وبالتالي محاولة التوصل الى أهم الخصائص التي يمكن أن تتصف بالعمومية على مستوى التنظيم بصرف النظر عن التباين في مجالات النشاط الاقتصادية التي يعمل بداخلها. </a:t>
            </a:r>
          </a:p>
          <a:p>
            <a:r>
              <a:rPr lang="ar-IQ" b="1" dirty="0"/>
              <a:t>ويبرز في هذا الصدد المحاولة المتميزة التي قام بها عالم الاجتماع الأمريكي ريتشارد هال (1969) عندما طور مقياساً للخصائص البيروقراطية كما يتضمنها النموذج المثالي لمعرفة مدى العلاقة الارتباطية بين كل خاصية وأخرى. والوقوف على مدى اعتماد (</a:t>
            </a:r>
            <a:r>
              <a:rPr lang="ar-IQ" b="1" dirty="0" err="1"/>
              <a:t>هيراركيةالسلطة</a:t>
            </a:r>
            <a:r>
              <a:rPr lang="ar-IQ" b="1" dirty="0"/>
              <a:t>) (</a:t>
            </a:r>
            <a:r>
              <a:rPr lang="en-US" b="1" dirty="0"/>
              <a:t>Power Hierarchy) </a:t>
            </a:r>
            <a:r>
              <a:rPr lang="ar-IQ" b="1" dirty="0"/>
              <a:t>تدرج السلطة التنظيمية على دلالة العلاقة الارتباطية بين المتغيرات التي يتضمنها النموذج المثالي. وقد أجرى هال دراسته المقارنة على عشرة تنظيمات بالولايات المتحدة الأمريكية. ويعتبر إسهام هال بمثابة نقطة تحول هامة في مجال نظرية التنظيم لأنه استطاع تحويل الخصائص البيروقراطية من الرؤية المجردة لها من النموذج المثالي، الى أبعاد يمكن باستخدام المقاييس الوقوف على مدى الارتباط بينها. </a:t>
            </a:r>
          </a:p>
          <a:p>
            <a:endParaRPr lang="ar-IQ" b="1" dirty="0"/>
          </a:p>
        </p:txBody>
      </p:sp>
    </p:spTree>
    <p:extLst>
      <p:ext uri="{BB962C8B-B14F-4D97-AF65-F5344CB8AC3E}">
        <p14:creationId xmlns:p14="http://schemas.microsoft.com/office/powerpoint/2010/main" val="24949801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4949" y="371959"/>
            <a:ext cx="10802608" cy="6059838"/>
          </a:xfrm>
        </p:spPr>
        <p:txBody>
          <a:bodyPr>
            <a:normAutofit/>
          </a:bodyPr>
          <a:lstStyle/>
          <a:p>
            <a:endParaRPr lang="ar-IQ" sz="2400" b="1" dirty="0" smtClean="0"/>
          </a:p>
          <a:p>
            <a:endParaRPr lang="ar-IQ" sz="2400" b="1" dirty="0"/>
          </a:p>
          <a:p>
            <a:r>
              <a:rPr lang="ar-IQ" sz="2400" b="1" dirty="0" smtClean="0"/>
              <a:t>وتعد </a:t>
            </a:r>
            <a:r>
              <a:rPr lang="ar-IQ" sz="2400" b="1" dirty="0"/>
              <a:t>دراسة هال خطوة كبيرة نحو نظرية </a:t>
            </a:r>
            <a:r>
              <a:rPr lang="ar-IQ" sz="2400" b="1" dirty="0" err="1"/>
              <a:t>امبيريقية</a:t>
            </a:r>
            <a:r>
              <a:rPr lang="ar-IQ" sz="2400" b="1" dirty="0"/>
              <a:t> أكثر ملاءمة في دراسة التنظيم وإعادة تنميط التنظيمات وفق الأهمية النسبية للخصائص البنائية. فقد خلصت نتائج دراسة هال الى أن تدرج السلطة الرسمية تحتل المرتبة الأولى على المقياس من حيث أهميتها النسبية لباقي الخصائص التنظيمية. </a:t>
            </a:r>
          </a:p>
          <a:p>
            <a:r>
              <a:rPr lang="ar-IQ" sz="2400" b="1" dirty="0"/>
              <a:t>	وفي الاتجاه ذاته الذي انتهجته ريتشارد هال في دراسة خصائص البيروقراطية أجريت دراسات ميدانية اخرى تحاول معرفة الأهمية النسبية لتلك الخصائص وأكثرها شيوعاً داخل التنظيمات. وفي دراسة مقارنة كبيرة ضمت 86 منظمة، أشارت نتائجها الى وجود خمس خصائص تشترك فيها البنية التنظيمية للمنظمات. والخصائص الخمس هي: المركزية </a:t>
            </a:r>
            <a:r>
              <a:rPr lang="en-US" sz="2400" b="1" dirty="0"/>
              <a:t>Centralization، </a:t>
            </a:r>
            <a:r>
              <a:rPr lang="ar-IQ" sz="2400" b="1" dirty="0"/>
              <a:t>التخصص وتقسيم العمل، والتنميط والشكل التنظيمي، المهنية، وبنية السلطة ذات الشكل الهرمي.</a:t>
            </a:r>
          </a:p>
          <a:p>
            <a:endParaRPr lang="ar-IQ" sz="2400" b="1" dirty="0"/>
          </a:p>
        </p:txBody>
      </p:sp>
    </p:spTree>
    <p:extLst>
      <p:ext uri="{BB962C8B-B14F-4D97-AF65-F5344CB8AC3E}">
        <p14:creationId xmlns:p14="http://schemas.microsoft.com/office/powerpoint/2010/main" val="35937280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387459"/>
            <a:ext cx="11004086" cy="6075334"/>
          </a:xfrm>
        </p:spPr>
        <p:txBody>
          <a:bodyPr/>
          <a:lstStyle/>
          <a:p>
            <a:endParaRPr lang="ar-IQ" b="1" dirty="0" smtClean="0"/>
          </a:p>
          <a:p>
            <a:endParaRPr lang="ar-IQ" b="1" dirty="0"/>
          </a:p>
          <a:p>
            <a:r>
              <a:rPr lang="ar-IQ" b="1" dirty="0" smtClean="0"/>
              <a:t> </a:t>
            </a:r>
            <a:r>
              <a:rPr lang="ar-IQ" b="1" dirty="0"/>
              <a:t>وفي نهاية الستينات وأوائل السبعينات ازداد اهتمام علماء البنائية بدراسة العلاقة بين الفرد والتنظيم والبيئة من منظور علاقات القوة داخل التنظيم. وكان اهتمام الباحثين مركزاً حول كيفية قياس القوة عبر مستويات تنظيمية مختلفة وتحويل علاقات القوة الى ابعاد يمكن قياسها. وارتبط بهذا التساؤل آخر حول الحد الأقصى الذي يمكن أن تتصف به القوة من المركزية أو اللامركزية </a:t>
            </a:r>
            <a:r>
              <a:rPr lang="en-US" b="1" dirty="0"/>
              <a:t>Decentralization، </a:t>
            </a:r>
            <a:r>
              <a:rPr lang="ar-IQ" b="1" dirty="0"/>
              <a:t>في هذا الصدد، أجريت دراسات هامة وبرزت رؤى نظرية منها النظرية البديهية </a:t>
            </a:r>
            <a:r>
              <a:rPr lang="en-US" b="1" dirty="0"/>
              <a:t>Axiomatic Theory، </a:t>
            </a:r>
            <a:r>
              <a:rPr lang="ar-IQ" b="1" dirty="0"/>
              <a:t>ودراسات قدمها سميث</a:t>
            </a:r>
            <a:r>
              <a:rPr lang="en-US" b="1" dirty="0"/>
              <a:t>Smith، </a:t>
            </a:r>
            <a:r>
              <a:rPr lang="ar-IQ" b="1" dirty="0"/>
              <a:t>وآري </a:t>
            </a:r>
            <a:r>
              <a:rPr lang="en-US" b="1" dirty="0"/>
              <a:t>Ari، </a:t>
            </a:r>
            <a:r>
              <a:rPr lang="ar-IQ" b="1" dirty="0"/>
              <a:t>والدراسة الميدانية الهامة التي قام بها </a:t>
            </a:r>
            <a:r>
              <a:rPr lang="ar-IQ" b="1" dirty="0" err="1"/>
              <a:t>تيننباوم</a:t>
            </a:r>
            <a:r>
              <a:rPr lang="ar-IQ" b="1" dirty="0"/>
              <a:t> </a:t>
            </a:r>
            <a:r>
              <a:rPr lang="en-US" b="1" dirty="0" err="1"/>
              <a:t>Tennenbaum</a:t>
            </a:r>
            <a:r>
              <a:rPr lang="en-US" b="1" dirty="0"/>
              <a:t> (1968) </a:t>
            </a:r>
            <a:r>
              <a:rPr lang="ar-IQ" b="1" dirty="0"/>
              <a:t>واسهامات جماعة استون </a:t>
            </a:r>
            <a:r>
              <a:rPr lang="en-US" b="1" dirty="0"/>
              <a:t>The Aston group (</a:t>
            </a:r>
            <a:r>
              <a:rPr lang="ar-IQ" b="1" dirty="0"/>
              <a:t>تضم علماء بريطانيين كثيرين مثل بوج </a:t>
            </a:r>
            <a:r>
              <a:rPr lang="en-US" b="1" dirty="0"/>
              <a:t>Pugh، </a:t>
            </a:r>
            <a:r>
              <a:rPr lang="ar-IQ" b="1" dirty="0" err="1"/>
              <a:t>هكسون</a:t>
            </a:r>
            <a:r>
              <a:rPr lang="ar-IQ" b="1" dirty="0"/>
              <a:t> </a:t>
            </a:r>
            <a:r>
              <a:rPr lang="en-US" b="1" dirty="0"/>
              <a:t>Hixson، </a:t>
            </a:r>
            <a:r>
              <a:rPr lang="ar-IQ" b="1" dirty="0" err="1"/>
              <a:t>هننجز</a:t>
            </a:r>
            <a:r>
              <a:rPr lang="ar-IQ" b="1" dirty="0"/>
              <a:t> </a:t>
            </a:r>
            <a:r>
              <a:rPr lang="en-US" b="1" dirty="0" err="1"/>
              <a:t>Henings</a:t>
            </a:r>
            <a:r>
              <a:rPr lang="en-US" b="1" dirty="0"/>
              <a:t> </a:t>
            </a:r>
            <a:r>
              <a:rPr lang="ar-IQ" b="1" dirty="0"/>
              <a:t>وآخرين).</a:t>
            </a:r>
          </a:p>
        </p:txBody>
      </p:sp>
    </p:spTree>
    <p:extLst>
      <p:ext uri="{BB962C8B-B14F-4D97-AF65-F5344CB8AC3E}">
        <p14:creationId xmlns:p14="http://schemas.microsoft.com/office/powerpoint/2010/main" val="1595052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95" y="480447"/>
            <a:ext cx="10353762" cy="5796367"/>
          </a:xfrm>
        </p:spPr>
        <p:txBody>
          <a:bodyPr>
            <a:noAutofit/>
          </a:bodyPr>
          <a:lstStyle/>
          <a:p>
            <a:r>
              <a:rPr lang="ar-IQ" sz="2400" b="1" dirty="0"/>
              <a:t>ومما يذكر في هذا الصدد، أن مشكلة دراسة القوة داخل التنظيم بدأها بارسونز من خلال مناقشاته لآراء ماكس فيبر عن القوة والسلطة. ومن الدراسات الميدانية الشهيرة في هذا المجال دراسة قام بها دالتون </a:t>
            </a:r>
            <a:r>
              <a:rPr lang="en-US" sz="2400" b="1" dirty="0"/>
              <a:t>Dalton (1950) </a:t>
            </a:r>
            <a:r>
              <a:rPr lang="ar-IQ" sz="2400" b="1" dirty="0"/>
              <a:t>على الصراع بين التنظيم الخطي، وتنظيم الهيئة </a:t>
            </a:r>
            <a:r>
              <a:rPr lang="en-US" sz="2400" b="1" dirty="0"/>
              <a:t>Staff Organization. </a:t>
            </a:r>
            <a:r>
              <a:rPr lang="ar-IQ" sz="2400" b="1" dirty="0"/>
              <a:t>وخلصت الدراسة الى أن مركزية السلطة لا تجد قبولاً من جانب أعضاء الهيئة الذين يسعون لتحقيق المشاركة في السلطة كحد أدنى.</a:t>
            </a:r>
          </a:p>
          <a:p>
            <a:r>
              <a:rPr lang="ar-IQ" sz="2400" b="1" dirty="0"/>
              <a:t>	ومع ازدياد توجه التنظيمات نحو اكتساب الخصائص المهنية، أتجه علماء البنائية الوظيفية في دراسة خصائص هذا النمط الحديث من التنظيم، والاهتمام بعلاقات القوة بداخلها. وبرزت في مجال الدراسات الميدانية خلال الستينات، دراسة أجراها </a:t>
            </a:r>
            <a:r>
              <a:rPr lang="ar-IQ" sz="2400" b="1" dirty="0" err="1"/>
              <a:t>كورنهاوزر</a:t>
            </a:r>
            <a:r>
              <a:rPr lang="ar-IQ" sz="2400" b="1" dirty="0"/>
              <a:t> </a:t>
            </a:r>
            <a:r>
              <a:rPr lang="en-US" sz="2400" b="1" dirty="0" err="1"/>
              <a:t>Kornhauser</a:t>
            </a:r>
            <a:r>
              <a:rPr lang="en-US" sz="2400" b="1" dirty="0"/>
              <a:t>, </a:t>
            </a:r>
            <a:r>
              <a:rPr lang="ar-IQ" sz="2400" b="1" dirty="0" err="1"/>
              <a:t>وهجستورم</a:t>
            </a:r>
            <a:r>
              <a:rPr lang="ar-IQ" sz="2400" b="1" dirty="0"/>
              <a:t>  </a:t>
            </a:r>
            <a:r>
              <a:rPr lang="en-US" sz="2400" b="1" dirty="0"/>
              <a:t>Hag storm (1962) </a:t>
            </a:r>
            <a:r>
              <a:rPr lang="ar-IQ" sz="2400" b="1" dirty="0"/>
              <a:t>على اشكال الصراع بين العلماء والمديرين في المجال الصناعي. كما نشر ريتشارد هال عدداً من المقالات خلال أعوام (1967, 1968, 1969) تناولت مشكلات المهنيين الفنيين </a:t>
            </a:r>
            <a:r>
              <a:rPr lang="en-US" sz="2400" b="1" dirty="0"/>
              <a:t>Professionals </a:t>
            </a:r>
            <a:r>
              <a:rPr lang="ar-IQ" sz="2400" b="1" dirty="0"/>
              <a:t>في التنظيمات البيروقراطية المختلفة، وكيف أن لهؤلاء قيمهم وتوجهاتهم الخاصة المختلفة عما تتصف به العملية البيروقراطية مما يفضي الى صراعات داخل التنظيم. </a:t>
            </a:r>
          </a:p>
          <a:p>
            <a:r>
              <a:rPr lang="ar-IQ" sz="2400" b="1" dirty="0"/>
              <a:t>	</a:t>
            </a:r>
          </a:p>
        </p:txBody>
      </p:sp>
    </p:spTree>
    <p:extLst>
      <p:ext uri="{BB962C8B-B14F-4D97-AF65-F5344CB8AC3E}">
        <p14:creationId xmlns:p14="http://schemas.microsoft.com/office/powerpoint/2010/main" val="2156374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95" y="371959"/>
            <a:ext cx="10353762" cy="5419241"/>
          </a:xfrm>
        </p:spPr>
        <p:txBody>
          <a:bodyPr>
            <a:normAutofit/>
          </a:bodyPr>
          <a:lstStyle/>
          <a:p>
            <a:r>
              <a:rPr lang="ar-IQ" sz="2400" b="1" dirty="0"/>
              <a:t>تعد المداخل البنائية قلب نظرية التنظيم والملتقى الرحب لرؤى علماء العلوم الاجتماعية على اختلاف اهتماماتهم العلمية. ومن المنظور التحليلي ستبقى المداخل البنائية أهم وأقوى الأدوات التحليلية لسبب جوهري وبسيط وهو أن المداخل البنائية تعد أقوى الأدوات المنهجية في إبراز التباين بين تنظيم وآخر.</a:t>
            </a:r>
          </a:p>
          <a:p>
            <a:r>
              <a:rPr lang="ar-IQ" sz="2400" b="1" dirty="0"/>
              <a:t>	وعندما نتحدث عن المداخل البنائية عند علماء الاجتماع، سوف نجد أنفسنا نغوص في خضم من الاسهامات النظرية والدراسات الميدانية التي تهتم بنظاميات من الأنشطة المتنوعة كالمهام التنظيمية، وممارسة السلطة والتنسيق بين الوظائف، وانتشارها جميعاً عبر قنوات وخطوط متباينة مع وجود افراد يعملون ضمن أوضاع اجتماعية ورسمية تؤثر على علاقات الدور. وذلك ضمن بنية تنظيمية تؤدي نوعين أساسيين من الوظائف: أولهما، التأكيد على التزام الأفراد بمتطلبات التنظيم وليس العكس. وثانيهما: ممارسة علاقات القوة التي من خلالها يتم صنع القرارات، واداء مختلف النشاطات التنظيمية.</a:t>
            </a:r>
          </a:p>
          <a:p>
            <a:endParaRPr lang="ar-IQ" sz="2400" b="1" dirty="0"/>
          </a:p>
        </p:txBody>
      </p:sp>
    </p:spTree>
    <p:extLst>
      <p:ext uri="{BB962C8B-B14F-4D97-AF65-F5344CB8AC3E}">
        <p14:creationId xmlns:p14="http://schemas.microsoft.com/office/powerpoint/2010/main" val="622931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19932" y="232475"/>
            <a:ext cx="10740614" cy="5424405"/>
          </a:xfrm>
        </p:spPr>
        <p:txBody>
          <a:bodyPr>
            <a:normAutofit/>
          </a:bodyPr>
          <a:lstStyle/>
          <a:p>
            <a:endParaRPr lang="ar-IQ" sz="2400" b="1" dirty="0" smtClean="0"/>
          </a:p>
          <a:p>
            <a:endParaRPr lang="ar-IQ" sz="2400" b="1" dirty="0"/>
          </a:p>
          <a:p>
            <a:r>
              <a:rPr lang="ar-IQ" sz="2400" b="1" dirty="0" smtClean="0"/>
              <a:t>ومنذ </a:t>
            </a:r>
            <a:r>
              <a:rPr lang="ar-IQ" sz="2400" b="1" dirty="0"/>
              <a:t>بداية السبعينات حتى أوائل التسعينات تحاول البنائية الوظيفية تطوير الرؤية التحليلية الى ما وراء النموذج المثالي </a:t>
            </a:r>
            <a:r>
              <a:rPr lang="ar-IQ" sz="2400" b="1" dirty="0" err="1"/>
              <a:t>لفيبر</a:t>
            </a:r>
            <a:r>
              <a:rPr lang="ar-IQ" sz="2400" b="1" dirty="0"/>
              <a:t>، والدخول في مناقشات جادة حول مورفولوجيا التنظيمات. ومحاولة دراسة وحداتها الفرعية ومدى الاختلاف القائم بينهما من حيث تعدد مستويات السلطة، واختلاف قيمتها الفرعية ضمن تنظيمات متباينة من حيث الحجم والبنية، كالتنظيمات النسيجية التي تتصف بامتزاج خطوط السلطة الأساسية الرأسية بخطوط جانبية للسلطة. وهذا النمط النسيجي من التنظيمات يستطيع القيام بعدة أهداف في وقت واحد من خلال تنظيمات فرعية تابعة له دون الاعتماد على التنظيم الأم في أنجاز الأهداف.</a:t>
            </a:r>
          </a:p>
        </p:txBody>
      </p:sp>
    </p:spTree>
    <p:extLst>
      <p:ext uri="{BB962C8B-B14F-4D97-AF65-F5344CB8AC3E}">
        <p14:creationId xmlns:p14="http://schemas.microsoft.com/office/powerpoint/2010/main" val="2308513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4468" y="201477"/>
            <a:ext cx="10973089" cy="6369803"/>
          </a:xfrm>
        </p:spPr>
        <p:txBody>
          <a:bodyPr>
            <a:normAutofit/>
          </a:bodyPr>
          <a:lstStyle/>
          <a:p>
            <a:endParaRPr lang="ar-IQ" sz="2400" b="1" dirty="0" smtClean="0"/>
          </a:p>
          <a:p>
            <a:r>
              <a:rPr lang="ar-IQ" sz="2400" b="1" dirty="0" smtClean="0"/>
              <a:t>على </a:t>
            </a:r>
            <a:r>
              <a:rPr lang="ar-IQ" sz="2400" b="1" dirty="0"/>
              <a:t>صعيد آخر، يتصف المجتمع الدولي في الوقت الراهن بتنظيمات ذات أهداف متعارضة لا تقتصر على ثقافة معينة بل تتألف من أعضاء (سواء كأفراد أو جماعات أو هيئات) من ثقافات متباينة. فإلى أي حد تتفق الخصائص البنائية لهذه التنظيمات مع خصائص النموذج المثالي للبيروقراطية عند ماكس فيبر؟ والى اي مدى تتصف التنظيمات الدولية بنماذج بنيوية بنماذج متعارضة؟</a:t>
            </a:r>
          </a:p>
          <a:p>
            <a:r>
              <a:rPr lang="ar-IQ" sz="2400" b="1" dirty="0"/>
              <a:t>	ومن القضايا الهامة التي بدأت تفرض وجودها على ساحة الفكر البنائي في دراسة التنظيمات، قضية تأثير الأبعاد البنائية للتنظيمات المركبة </a:t>
            </a:r>
            <a:r>
              <a:rPr lang="en-US" sz="2400" b="1" dirty="0"/>
              <a:t>Complex Organizations </a:t>
            </a:r>
            <a:r>
              <a:rPr lang="ar-IQ" sz="2400" b="1" dirty="0"/>
              <a:t>على السلوك التنظيمي وفق متغير النوع؟ ويعتبر النموذج البنائي الذي اقترحته عالمة الاجتماع الأمريكية </a:t>
            </a:r>
            <a:r>
              <a:rPr lang="ar-IQ" sz="2400" b="1" dirty="0" err="1"/>
              <a:t>روزابيث</a:t>
            </a:r>
            <a:r>
              <a:rPr lang="ar-IQ" sz="2400" b="1" dirty="0"/>
              <a:t> </a:t>
            </a:r>
            <a:r>
              <a:rPr lang="ar-IQ" sz="2400" b="1" dirty="0" err="1"/>
              <a:t>كانتر</a:t>
            </a:r>
            <a:r>
              <a:rPr lang="ar-IQ" sz="2400" b="1" dirty="0"/>
              <a:t> </a:t>
            </a:r>
            <a:r>
              <a:rPr lang="en-US" sz="2400" b="1" dirty="0"/>
              <a:t>R </a:t>
            </a:r>
            <a:r>
              <a:rPr lang="en-US" sz="2400" b="1" dirty="0" err="1"/>
              <a:t>Kanter</a:t>
            </a:r>
            <a:r>
              <a:rPr lang="en-US" sz="2400" b="1" dirty="0"/>
              <a:t> (1977) </a:t>
            </a:r>
            <a:r>
              <a:rPr lang="ar-IQ" sz="2400" b="1" dirty="0"/>
              <a:t>محاولة علمية جادة، ينهض على رؤية بنائية للعلاقة بين بناءات القوة –الفرصة </a:t>
            </a:r>
            <a:r>
              <a:rPr lang="en-US" sz="2400" b="1" dirty="0"/>
              <a:t>Power Structure and Opportunity </a:t>
            </a:r>
            <a:r>
              <a:rPr lang="ar-IQ" sz="2400" b="1" dirty="0"/>
              <a:t>داخل التنظيم الصناعي، ومدى تأثير تلك العلاقة في مجال التفرقة على أساس النوع </a:t>
            </a:r>
            <a:r>
              <a:rPr lang="en-US" sz="2400" b="1" dirty="0"/>
              <a:t>Gender discrimination </a:t>
            </a:r>
            <a:r>
              <a:rPr lang="ar-IQ" sz="2400" b="1" dirty="0"/>
              <a:t>في تولي المناصب الإدارية العليا للمرأة وعملية الترفيع الوظيفي </a:t>
            </a:r>
            <a:r>
              <a:rPr lang="en-US" sz="2400" b="1" dirty="0"/>
              <a:t>Occupational</a:t>
            </a:r>
            <a:endParaRPr lang="ar-IQ" sz="2400" b="1" dirty="0"/>
          </a:p>
        </p:txBody>
      </p:sp>
    </p:spTree>
    <p:extLst>
      <p:ext uri="{BB962C8B-B14F-4D97-AF65-F5344CB8AC3E}">
        <p14:creationId xmlns:p14="http://schemas.microsoft.com/office/powerpoint/2010/main" val="1086604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3437" y="294468"/>
            <a:ext cx="10694120" cy="5920352"/>
          </a:xfrm>
        </p:spPr>
        <p:txBody>
          <a:bodyPr>
            <a:normAutofit/>
          </a:bodyPr>
          <a:lstStyle/>
          <a:p>
            <a:endParaRPr lang="en-US" sz="2400" b="1" smtClean="0"/>
          </a:p>
          <a:p>
            <a:endParaRPr lang="ar-IQ" sz="2400" b="1" dirty="0"/>
          </a:p>
          <a:p>
            <a:r>
              <a:rPr lang="ar-IQ" sz="2400" b="1" dirty="0" smtClean="0"/>
              <a:t>وتوجد </a:t>
            </a:r>
            <a:r>
              <a:rPr lang="ar-IQ" sz="2400" b="1" dirty="0"/>
              <a:t>بهذا الاتجاه دراسات ميدانية كثيرة تهتم بدراسة المعوقات الادارية والثقافية التي تواجه الترفيع الوظيفي للمرأة في المستويات الادارية العليا. ومن بين تلك الدراسات دراسة قامت بها الدكتورة اعتماد علام (1989) على المرأة الأمريكية لخمسة تنظيمات صناعية متنوعة داخل الولايات المتحدة الأمريكية.</a:t>
            </a:r>
          </a:p>
          <a:p>
            <a:r>
              <a:rPr lang="ar-IQ" sz="2400" b="1" dirty="0"/>
              <a:t>	إضافة للقضايا الثلاث السابقة، توجد قضية رابعة يهتم بها علماء البنائية وهي قضية النماذج التنظيمية البديلة للبيروقراطية، والخصائص البنيوية الملائمة لتنظيم صغير الحجم كشكل من الأشكال البيروقراطية التي يمكن أن تحقق درجة عالية من الانتماء والفعالية. ومن منظور اقتصادي تتصف التنظيمات البنائية الصغيرة الحجم بانخفاض كمية الانتاج نسبياً بينما تزداد النفقة الكلية في التنظيمات الانتاجية على مستوى التنظيم.</a:t>
            </a:r>
          </a:p>
        </p:txBody>
      </p:sp>
    </p:spTree>
    <p:extLst>
      <p:ext uri="{BB962C8B-B14F-4D97-AF65-F5344CB8AC3E}">
        <p14:creationId xmlns:p14="http://schemas.microsoft.com/office/powerpoint/2010/main" val="3509084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95" y="557939"/>
            <a:ext cx="10353762" cy="5233261"/>
          </a:xfrm>
        </p:spPr>
        <p:txBody>
          <a:bodyPr>
            <a:normAutofit/>
          </a:bodyPr>
          <a:lstStyle/>
          <a:p>
            <a:endParaRPr lang="ar-IQ" sz="2400" b="1" dirty="0" smtClean="0"/>
          </a:p>
          <a:p>
            <a:endParaRPr lang="ar-IQ" sz="2400" b="1" dirty="0"/>
          </a:p>
          <a:p>
            <a:r>
              <a:rPr lang="ar-IQ" sz="2400" b="1" dirty="0" smtClean="0"/>
              <a:t>ويمكن </a:t>
            </a:r>
            <a:r>
              <a:rPr lang="ar-IQ" sz="2400" b="1" dirty="0"/>
              <a:t>تفهم عوامل ازدهار المداخل البنائية وكثرتها اذا ما حاولنا تحليل السياق الثقافي الاقتصادي للمجتمع الغربي الرأسمالي الذي أفرزها، فقد نشأت التنظيمات بشكلها الحديث داخل المجتمع الرأسمالي الذي استخدمها كأدوات تنفذ أهداف القادة والحكام، لذلك أنشأت العديد من مراكز البحوث في مجالات العلوم الاجتماعية والتي تدعمها مادياً كبرى المؤسسات الاقتصادية والسياسية بهدف تقديم مقترحات بناءه تحقق الربحية وترفع الكفاءة والفعالية الاقتصادية والسياسية مع ضرورة المحافظة على الاستقرار والتكاملية والتوازن للتنظيمات الرسمية ووضعها موضع الاهتمام الأكبر داخل المجتمع الرأسمالي.</a:t>
            </a:r>
          </a:p>
        </p:txBody>
      </p:sp>
    </p:spTree>
    <p:extLst>
      <p:ext uri="{BB962C8B-B14F-4D97-AF65-F5344CB8AC3E}">
        <p14:creationId xmlns:p14="http://schemas.microsoft.com/office/powerpoint/2010/main" val="3771470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95" y="387458"/>
            <a:ext cx="10353762" cy="5403742"/>
          </a:xfrm>
        </p:spPr>
        <p:txBody>
          <a:bodyPr/>
          <a:lstStyle/>
          <a:p>
            <a:r>
              <a:rPr lang="ar-IQ" b="1" dirty="0"/>
              <a:t>لذلك عندما نتفحص إسهامات المداخل البنائية الكلاسيكية نجد أنها تمكن الأفراد وتزيد دوافعهم وسماتهم داخل التنظيم. وتأسست رؤية تلك المداخل على ضرورة برمجة الأفراد داخل التنظيم وفق متطلباته وبالكيفية التي </a:t>
            </a:r>
            <a:r>
              <a:rPr lang="ar-IQ" b="1" dirty="0" err="1"/>
              <a:t>تتلائم</a:t>
            </a:r>
            <a:r>
              <a:rPr lang="ar-IQ" b="1" dirty="0"/>
              <a:t> مع السلوك الرسمي، ومما يجدر الاشارة الية أن هذا الاتجاه السلبي ازاء الاهتمام بالفرد في التنظيمات تمثله قلة من المداخل البنائية المعاصرة.</a:t>
            </a:r>
          </a:p>
          <a:p>
            <a:r>
              <a:rPr lang="ar-IQ" b="1" dirty="0"/>
              <a:t>	وتكمن المشكلة الرئيسية داخل محيط الاستفادة بالمداخل البنائية في التطور التاريخي لتحليلاتها في مجال التنظيم. إذ ان معظم الدراسات الرائدة انطلقت في دراساتها للتنظيم من النموذج المثالي للبيروقراطية عند ماكس فيبر الذي يعتبر الأب الروحي لعلماء الاجتماع البنائيين، فتقييد الرؤية التحليلية للنموذج الرشيد للتنظيم وجه التحليلات الى مسارين اساسيين: أولهما: اتجاه يركز اهتمامه على تحليل النموذج المثالي بين النقد والتعليق. لذلك نجد في ذات التنظيم كما هائلاً من الانتقادات لنموذج فيبر في بطون المؤلفات الأجنبية والعربية. ولعل ذلك كان مبرراً لأن نكتفي في هذا الفصل بعرض موجز لهذا النموذج. وثانيهما، اتجاه حديث يحاول البحث عن نماذج بديلة لنموذج فيبر يمكن استخدامه في الدراسات التحليلية للتنظيم. وهذا ما تتضمنه مناقشتنا للخلفية الفكرية للمداخل البنائية في هذا الفصل.</a:t>
            </a:r>
          </a:p>
          <a:p>
            <a:endParaRPr lang="ar-IQ" b="1" dirty="0"/>
          </a:p>
        </p:txBody>
      </p:sp>
    </p:spTree>
    <p:extLst>
      <p:ext uri="{BB962C8B-B14F-4D97-AF65-F5344CB8AC3E}">
        <p14:creationId xmlns:p14="http://schemas.microsoft.com/office/powerpoint/2010/main" val="3393470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95" y="1239864"/>
            <a:ext cx="10353762" cy="5036950"/>
          </a:xfrm>
        </p:spPr>
        <p:txBody>
          <a:bodyPr/>
          <a:lstStyle/>
          <a:p>
            <a:r>
              <a:rPr lang="ar-IQ" b="1" dirty="0" smtClean="0"/>
              <a:t>-</a:t>
            </a:r>
          </a:p>
          <a:p>
            <a:r>
              <a:rPr lang="ar-IQ" b="1" dirty="0"/>
              <a:t>	الخلفية الفكرية للمداخل البنائية في دراسة التنظيم</a:t>
            </a:r>
          </a:p>
          <a:p>
            <a:r>
              <a:rPr lang="ar-IQ" b="1" dirty="0"/>
              <a:t>تدين الرؤية البنائية بالفضل في دراستها للتنظيم للإسهامات الرائدة لماكس فيبر حينما اهتم بظهور التنظيم الصناعي الرأسمالي في المجتمع الغربي. وجاء اهتمام فيبر بدراسة التنظيم البيروقراطي باعتباره. الشكل الأعظم للثقافة الاجتماعية في إدارة الشؤون التجارية للمجتمعات الصناعية. </a:t>
            </a:r>
          </a:p>
          <a:p>
            <a:r>
              <a:rPr lang="ar-IQ" b="1" dirty="0"/>
              <a:t>	وتكمن أهمية أعمال فيبر في تجاوزها للأساليب التي كانت متبعه في دراسة البيروقراطية وما يرتبط بها من تعريفات. إذ أضاف فيبر اليها بعداً </a:t>
            </a:r>
            <a:r>
              <a:rPr lang="ar-IQ" b="1" dirty="0" err="1"/>
              <a:t>سوسيولوجياً</a:t>
            </a:r>
            <a:r>
              <a:rPr lang="ar-IQ" b="1" dirty="0"/>
              <a:t> هاماً، فضلاً عن تجاوزه لأسلوب الوثائق وارتباط البيروقراطية بالخدمات المدنية. </a:t>
            </a:r>
          </a:p>
          <a:p>
            <a:r>
              <a:rPr lang="ar-IQ" b="1" dirty="0"/>
              <a:t>تعتبر أصول كلمة البيروقراطية </a:t>
            </a:r>
            <a:r>
              <a:rPr lang="en-US" b="1" dirty="0"/>
              <a:t>Bureaucracy </a:t>
            </a:r>
            <a:r>
              <a:rPr lang="ar-IQ" b="1" dirty="0"/>
              <a:t>غير واضحة أو محددة. بينما اعتقد كل من </a:t>
            </a:r>
            <a:r>
              <a:rPr lang="ar-IQ" b="1" dirty="0" err="1"/>
              <a:t>مورشتاين</a:t>
            </a:r>
            <a:r>
              <a:rPr lang="ar-IQ" b="1" dirty="0"/>
              <a:t> </a:t>
            </a:r>
            <a:r>
              <a:rPr lang="en-US" b="1" dirty="0"/>
              <a:t>F. </a:t>
            </a:r>
            <a:r>
              <a:rPr lang="en-US" b="1" dirty="0" err="1"/>
              <a:t>Morstein</a:t>
            </a:r>
            <a:r>
              <a:rPr lang="en-US" b="1" dirty="0"/>
              <a:t>، </a:t>
            </a:r>
            <a:r>
              <a:rPr lang="ar-IQ" b="1" dirty="0"/>
              <a:t>وكارل ماركس أن عالم الفيزياء الفرنسي فينسنت دي جومي </a:t>
            </a:r>
            <a:r>
              <a:rPr lang="en-US" b="1" dirty="0"/>
              <a:t>Vincent de </a:t>
            </a:r>
            <a:r>
              <a:rPr lang="en-US" b="1" dirty="0" err="1"/>
              <a:t>Goumay</a:t>
            </a:r>
            <a:r>
              <a:rPr lang="en-US" b="1" dirty="0"/>
              <a:t> </a:t>
            </a:r>
            <a:r>
              <a:rPr lang="ar-IQ" b="1" dirty="0"/>
              <a:t>هو أول من صاغ تعريفاً للبيروقراطية. </a:t>
            </a:r>
          </a:p>
          <a:p>
            <a:endParaRPr lang="ar-IQ" b="1" dirty="0"/>
          </a:p>
        </p:txBody>
      </p:sp>
    </p:spTree>
    <p:extLst>
      <p:ext uri="{BB962C8B-B14F-4D97-AF65-F5344CB8AC3E}">
        <p14:creationId xmlns:p14="http://schemas.microsoft.com/office/powerpoint/2010/main" val="1260299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95" y="294468"/>
            <a:ext cx="10353762" cy="5920352"/>
          </a:xfrm>
        </p:spPr>
        <p:txBody>
          <a:bodyPr/>
          <a:lstStyle/>
          <a:p>
            <a:endParaRPr lang="ar-IQ" b="1" dirty="0" smtClean="0"/>
          </a:p>
          <a:p>
            <a:endParaRPr lang="ar-IQ" b="1" dirty="0"/>
          </a:p>
          <a:p>
            <a:r>
              <a:rPr lang="ar-IQ" b="1" dirty="0"/>
              <a:t>ولقد اصبحت الكلمة ذائعة الاستخدام في المجتمع الغربي كما اخترقت جميع الثقافات، وتم ترجمة كلمة البيروقراطية الى لغات مختلفة من بينها اللغة العربية. وتكمن الصعوبة الأساسية في تحديد معنى البيروقراطية وليس في معرفة مصدرها. وتظهر المشكلة الأولى في التناقض القائم بين استخدامات الباحثين للبيروقراطية وما تعنيه بالنسبة لعامة الناس. فلدى العامة تعبر البيروقراطية عن الجوانب السيئة والمرضية للإدارة. على صعيد آخر، نجد اختلافاً بين العلماء حول مفهوم البيروقراطية. فالبيروقراطية عند </a:t>
            </a:r>
            <a:r>
              <a:rPr lang="ar-IQ" b="1" dirty="0" err="1"/>
              <a:t>لاسكي</a:t>
            </a:r>
            <a:r>
              <a:rPr lang="ar-IQ" b="1" dirty="0"/>
              <a:t> </a:t>
            </a:r>
            <a:r>
              <a:rPr lang="en-US" b="1" dirty="0"/>
              <a:t>Laski </a:t>
            </a:r>
            <a:r>
              <a:rPr lang="ar-IQ" b="1" dirty="0"/>
              <a:t>تعني القواعد </a:t>
            </a:r>
            <a:r>
              <a:rPr lang="en-US" b="1" dirty="0"/>
              <a:t>Rules </a:t>
            </a:r>
            <a:r>
              <a:rPr lang="ar-IQ" b="1" dirty="0"/>
              <a:t>بواسطة الموظفين الرسميين. بينما يشير المفهوم الى الإدارة ((</a:t>
            </a:r>
            <a:r>
              <a:rPr lang="en-US" b="1" dirty="0"/>
              <a:t>Administration)) </a:t>
            </a:r>
            <a:r>
              <a:rPr lang="ar-IQ" b="1" dirty="0"/>
              <a:t>بواسطة الموظفين الرسميين كما تتضمنها تفسيرات ماكس فيبر. ومما يجدر التأكيد عليه أن ماكس فيبر لم يقدم تعريفاً للبيروقراطية بل اعتبرها ممثلة بأنثى عشر خاصية تمثل في مجموعها التنظيم الرسمي وصاغها في شكل تصوري مجرد.</a:t>
            </a:r>
            <a:endParaRPr lang="ar-IQ" b="1" dirty="0" smtClean="0"/>
          </a:p>
        </p:txBody>
      </p:sp>
    </p:spTree>
    <p:extLst>
      <p:ext uri="{BB962C8B-B14F-4D97-AF65-F5344CB8AC3E}">
        <p14:creationId xmlns:p14="http://schemas.microsoft.com/office/powerpoint/2010/main" val="2593322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95" y="402956"/>
            <a:ext cx="10353762" cy="5388244"/>
          </a:xfrm>
        </p:spPr>
        <p:txBody>
          <a:bodyPr>
            <a:normAutofit/>
          </a:bodyPr>
          <a:lstStyle/>
          <a:p>
            <a:endParaRPr lang="ar-IQ" sz="2400" b="1" dirty="0" smtClean="0"/>
          </a:p>
          <a:p>
            <a:r>
              <a:rPr lang="ar-IQ" sz="2400" b="1" dirty="0" smtClean="0"/>
              <a:t>إذ </a:t>
            </a:r>
            <a:r>
              <a:rPr lang="ar-IQ" sz="2400" b="1" dirty="0"/>
              <a:t>استخدم فيبر أسلوباً آخر يقوم على المسح التاريخي للبيروقراطية عبر العصور الوسطى والحديثة. وأسفر الاستقراء التاريخي المعتمد على المقارنة عن دلالات أشارت الى توجه المجتمعات الحديثة نحو اكتساب الخصائص البيروقراطية </a:t>
            </a:r>
            <a:r>
              <a:rPr lang="en-US" sz="2400" b="1" dirty="0"/>
              <a:t>Bureaucratization. </a:t>
            </a:r>
            <a:r>
              <a:rPr lang="ar-IQ" sz="2400" b="1" dirty="0"/>
              <a:t>كما مكن هذا الأسلوب ماكس فيبر أن يصيغ نموذجاً وظيفيا </a:t>
            </a:r>
            <a:r>
              <a:rPr lang="en-US" sz="2400" b="1" dirty="0"/>
              <a:t>A functional model </a:t>
            </a:r>
            <a:r>
              <a:rPr lang="ar-IQ" sz="2400" b="1" dirty="0"/>
              <a:t>يقوم على قاعدة ثنائية الارتكاز: الرشادة والقانون-</a:t>
            </a:r>
            <a:r>
              <a:rPr lang="en-US" sz="2400" b="1" dirty="0"/>
              <a:t>Legal Rational base، </a:t>
            </a:r>
            <a:r>
              <a:rPr lang="ar-IQ" sz="2400" b="1" dirty="0"/>
              <a:t>ويربط في الوقت ذاته بين الخصائص البنائية والكفاءة </a:t>
            </a:r>
            <a:r>
              <a:rPr lang="en-US" sz="2400" b="1" dirty="0"/>
              <a:t>Efficiency. </a:t>
            </a:r>
            <a:r>
              <a:rPr lang="ar-IQ" sz="2400" b="1" dirty="0"/>
              <a:t>وأن فهم هذا النموذج يجب أن يكون ضمن تفسيرات فيبر للقوة </a:t>
            </a:r>
            <a:r>
              <a:rPr lang="en-US" sz="2400" b="1" dirty="0"/>
              <a:t>Power، </a:t>
            </a:r>
            <a:r>
              <a:rPr lang="ar-IQ" sz="2400" b="1" dirty="0"/>
              <a:t>والسيادة </a:t>
            </a:r>
            <a:r>
              <a:rPr lang="en-US" sz="2400" b="1" dirty="0"/>
              <a:t>Dominance. </a:t>
            </a:r>
            <a:r>
              <a:rPr lang="ar-IQ" sz="2400" b="1" dirty="0"/>
              <a:t>ويقترن هذا النموذج باسم ماكس فيبر ويعرف بالنموذج المثالي للبيروقراطية </a:t>
            </a:r>
            <a:r>
              <a:rPr lang="en-US" sz="2400" b="1" dirty="0"/>
              <a:t>Ideal type of bureaucracy)).</a:t>
            </a:r>
            <a:endParaRPr lang="ar-IQ" sz="2400" b="1" dirty="0"/>
          </a:p>
        </p:txBody>
      </p:sp>
    </p:spTree>
    <p:extLst>
      <p:ext uri="{BB962C8B-B14F-4D97-AF65-F5344CB8AC3E}">
        <p14:creationId xmlns:p14="http://schemas.microsoft.com/office/powerpoint/2010/main" val="2998420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95" y="356461"/>
            <a:ext cx="10353762" cy="5811864"/>
          </a:xfrm>
        </p:spPr>
        <p:txBody>
          <a:bodyPr/>
          <a:lstStyle/>
          <a:p>
            <a:endParaRPr lang="ar-IQ" b="1" dirty="0" smtClean="0"/>
          </a:p>
          <a:p>
            <a:endParaRPr lang="ar-IQ" b="1" dirty="0"/>
          </a:p>
          <a:p>
            <a:endParaRPr lang="ar-IQ" b="1" dirty="0" smtClean="0"/>
          </a:p>
          <a:p>
            <a:r>
              <a:rPr lang="ar-IQ" b="1" dirty="0" smtClean="0"/>
              <a:t>ويرتبط </a:t>
            </a:r>
            <a:r>
              <a:rPr lang="ar-IQ" b="1" dirty="0"/>
              <a:t>بالمشكلة الرئيسية في مجال تحليل التنظيمات، افتراض أن البنية التنظيمية تتأسس على النموذج البيروقراطي وحده. ومعنى ذلك أن تؤول المداخل البنائية الى نهاية محتومة تتصف بالجمود. بينما إذا تم رؤية البنية التنظيمية من منظور دينامي تهتم بها المداخل البنائية من حيث القوة والصراع والتوترات الداخلية ودراسة الخصائص التنظيمية في ظل ظروف متغيرة لا تتصف بالثبات، عندئذ تبرز الأهمية الحالية للمداخل البنائية الحديثة التي يمكن تصنيفها الى مجموعتين من منظور تحليلي محض. المجموعة الأولى: وتضم المداخل البنائية التي تهتم بخصائص البنية التنظيمية وقيمها ومعاييرها وعلاقتها بالأفراد من خلال تحليل علاقة الفرد بالتنظيم وهذا ما تهتم به المناقشة في هذا الفصل وتضم المجموعة الثانية: المداخل البنائية التي تتخذ من علاقات القوة والصراع مدخلاً تحليلياً لدراسة التنظيم.</a:t>
            </a:r>
          </a:p>
        </p:txBody>
      </p:sp>
    </p:spTree>
    <p:extLst>
      <p:ext uri="{BB962C8B-B14F-4D97-AF65-F5344CB8AC3E}">
        <p14:creationId xmlns:p14="http://schemas.microsoft.com/office/powerpoint/2010/main" val="671380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95" y="371959"/>
            <a:ext cx="10353762" cy="5982346"/>
          </a:xfrm>
        </p:spPr>
        <p:txBody>
          <a:bodyPr/>
          <a:lstStyle/>
          <a:p>
            <a:endParaRPr lang="ar-IQ" b="1" dirty="0" smtClean="0"/>
          </a:p>
          <a:p>
            <a:endParaRPr lang="ar-IQ" b="1" dirty="0"/>
          </a:p>
          <a:p>
            <a:r>
              <a:rPr lang="ar-IQ" b="1" dirty="0" smtClean="0"/>
              <a:t>ويتمثل </a:t>
            </a:r>
            <a:r>
              <a:rPr lang="ar-IQ" b="1" dirty="0"/>
              <a:t>البعد السوسيولوجي الذي أضفاه فيبر الى البيروقراطية في تصوراته لطبيعة علاقات القوة في المجتمع، ومناقشاته لثلاثة نماذج مثالية للسلطة. فمن خلال محاولة فيبر البحث عن اجابات لتساؤل أساسي يتعلق بالأسس التي ترتكز عليها الإدارة الرشيدة، أو التنظيم البيروقراطي الرشيد للحكومة، أفسح الطريق أمام الباحثين –فيما بعد –لإجراء دراسات </a:t>
            </a:r>
            <a:r>
              <a:rPr lang="ar-IQ" b="1" dirty="0" err="1"/>
              <a:t>امبيريقية</a:t>
            </a:r>
            <a:r>
              <a:rPr lang="ar-IQ" b="1" dirty="0"/>
              <a:t> على التنظيمات الرسمية.</a:t>
            </a:r>
          </a:p>
          <a:p>
            <a:r>
              <a:rPr lang="ar-IQ" b="1" dirty="0"/>
              <a:t> فظهور البيروقراطية الحديثة قد أفضى الى ظهور أنماط جديدة للشخصية تلتزم الى حد كبير بما يسند اليها من أدوار رسمية. ويبدو من خلال مناقشات فيبر لتطور الإدارة البيروقراطية من نمطها التقليدي في الماضي الى نمط رشيد وانتشارها في كافة المجالات الدينية والتعليمية والاقتصادية، أنه كان مصاحباً لظهور الدولة الحديثة. وأشار فيبر الى أن السبب الرئيسي للانتشار الطاغي للتنظيمات البيروقراطية الرشيدة على مستوى المجتمع،</a:t>
            </a:r>
          </a:p>
        </p:txBody>
      </p:sp>
    </p:spTree>
    <p:extLst>
      <p:ext uri="{BB962C8B-B14F-4D97-AF65-F5344CB8AC3E}">
        <p14:creationId xmlns:p14="http://schemas.microsoft.com/office/powerpoint/2010/main" val="37616174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38</TotalTime>
  <Words>1987</Words>
  <Application>Microsoft Office PowerPoint</Application>
  <PresentationFormat>ملء الشاشة</PresentationFormat>
  <Paragraphs>66</Paragraphs>
  <Slides>22</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22</vt:i4>
      </vt:variant>
    </vt:vector>
  </HeadingPairs>
  <TitlesOfParts>
    <vt:vector size="27" baseType="lpstr">
      <vt:lpstr>Arial</vt:lpstr>
      <vt:lpstr>Bookman Old Style</vt:lpstr>
      <vt:lpstr>Rockwell</vt:lpstr>
      <vt:lpstr>Times New Roman</vt:lpstr>
      <vt:lpstr>Damask</vt:lpstr>
      <vt:lpstr>المحاضرة السادسة والعشرون: المداخل البنائية في دراسة التنظيم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السادسة والعشرون: المداخل البنائية في دراسة التنظيم المادة: علم اجتماع التنظيم أستاذ المادة: د. رباح احمد مهدي </dc:title>
  <dc:creator>F1</dc:creator>
  <cp:lastModifiedBy>F1</cp:lastModifiedBy>
  <cp:revision>25</cp:revision>
  <dcterms:created xsi:type="dcterms:W3CDTF">2018-02-02T19:46:29Z</dcterms:created>
  <dcterms:modified xsi:type="dcterms:W3CDTF">2018-02-02T20:24:51Z</dcterms:modified>
</cp:coreProperties>
</file>