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2/2/2018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11444" y="712923"/>
            <a:ext cx="10693831" cy="5052446"/>
          </a:xfrm>
        </p:spPr>
        <p:txBody>
          <a:bodyPr>
            <a:normAutofit/>
          </a:bodyPr>
          <a:lstStyle/>
          <a:p>
            <a:pPr algn="r"/>
            <a:r>
              <a:rPr lang="ar-IQ" dirty="0"/>
              <a:t>المحاضرة السابعة والعشرون: ماكس فيبر والنموذج المثالي للبيروقراطية: </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1268912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63503" cy="5823488"/>
          </a:xfrm>
        </p:spPr>
        <p:txBody>
          <a:bodyPr/>
          <a:lstStyle/>
          <a:p>
            <a:r>
              <a:rPr lang="ar-IQ" sz="2400" b="1" dirty="0"/>
              <a:t>وإذا كان بارسونز من أكثر المتفهمين لنموذج فيبر ومناقشته فأن الأول اشار الى وقوع فيبر في مشكلة الخلط بين نمطين من السلطة: الأول يستند على الخبرة والتخصصية للرئيس ويخضع لها المرؤوس المفتقد لها بصورة اختيارية لثقته التخصصية فيما يتمتع به صاحب السلطة من خبره فنية. ففي هذه الحالة تعمل السلطة لمصلحة المرؤوس. وأبرز مثال على ذلك نمط السلطة المهنية </a:t>
            </a:r>
            <a:r>
              <a:rPr lang="en-US" sz="2400" b="1" dirty="0"/>
              <a:t>Professional Authority </a:t>
            </a:r>
            <a:r>
              <a:rPr lang="ar-IQ" sz="2400" b="1" dirty="0"/>
              <a:t>الذي لا يستمد شرعيته من المهارات الفنية وحدها للرئيس بل على أساس الموافقة الطوعية من جانب المرؤوس، وهذا ما اغفله فيبر. ويعرف النمط التقليدي للسلطة بالنمط البيروقراطي الذي يستمد شرعيته من خلال المركز الرسمي في التنظيم، وإلزام المرؤوس بضرورة اتباع أوامر رئيسه في ظل قواعد رسمية تحدد قانونية العلاقة ومعاقبة المرؤوس في حالة مخالفته للقواعد. وبالمثل أبرزت دراسة جولدنر نمطين للبيروقراطية هما: البيروقراطية العقابية والبيروقراطية النيابية.</a:t>
            </a:r>
          </a:p>
          <a:p>
            <a:endParaRPr lang="ar-IQ" dirty="0"/>
          </a:p>
          <a:p>
            <a:endParaRPr lang="ar-IQ" dirty="0"/>
          </a:p>
        </p:txBody>
      </p:sp>
    </p:spTree>
    <p:extLst>
      <p:ext uri="{BB962C8B-B14F-4D97-AF65-F5344CB8AC3E}">
        <p14:creationId xmlns:p14="http://schemas.microsoft.com/office/powerpoint/2010/main" val="232695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371960"/>
            <a:ext cx="11233985" cy="5920352"/>
          </a:xfrm>
        </p:spPr>
        <p:txBody>
          <a:bodyPr>
            <a:normAutofit/>
          </a:bodyPr>
          <a:lstStyle/>
          <a:p>
            <a:r>
              <a:rPr lang="ar-IQ" sz="2400" b="1" dirty="0"/>
              <a:t>ينطلق النموذج المثالي للبيروقراطية عند فيبر من مفهومي السلطة والشرعية، اذ يقسم فيبر السلطة الى ثلاثة أنماط اساسية يستند كل منها على أسس معينة وموضوعية وذلك على النحو التالي:</a:t>
            </a:r>
          </a:p>
          <a:p>
            <a:r>
              <a:rPr lang="ar-IQ" sz="2400" b="1" dirty="0"/>
              <a:t>‌أ-	السلطة الملهمة </a:t>
            </a:r>
            <a:r>
              <a:rPr lang="en-US" sz="2400" b="1" dirty="0"/>
              <a:t>Charismatic Authority: -</a:t>
            </a:r>
            <a:r>
              <a:rPr lang="ar-IQ" sz="2400" b="1" dirty="0"/>
              <a:t>يستمد هذا النمط شرعيته من الخصائص الغير عادية التي يتصف بها القائد أو الحاكم. ويطيع الأفراد أوامر القائد الملهم لاعتقادهم وايمانهم به نظراً لتميزه عنهم بهذه الخصائص.</a:t>
            </a:r>
          </a:p>
          <a:p>
            <a:r>
              <a:rPr lang="ar-IQ" sz="2400" b="1" dirty="0"/>
              <a:t>‌ب-	السلطة التقليدية </a:t>
            </a:r>
            <a:r>
              <a:rPr lang="en-US" sz="2400" b="1" dirty="0"/>
              <a:t>Traditional Authority: -</a:t>
            </a:r>
            <a:r>
              <a:rPr lang="ar-IQ" sz="2400" b="1" dirty="0"/>
              <a:t>وتستمد شرعيتها من سلطة العادات والتقاليد، ويرث القائد مكانته، ويبدى الأفراد والتابعين ولاءهم له في ممارسته للسلطة عليهم.</a:t>
            </a:r>
          </a:p>
          <a:p>
            <a:endParaRPr lang="ar-IQ" sz="2400" b="1" dirty="0"/>
          </a:p>
        </p:txBody>
      </p:sp>
    </p:spTree>
    <p:extLst>
      <p:ext uri="{BB962C8B-B14F-4D97-AF65-F5344CB8AC3E}">
        <p14:creationId xmlns:p14="http://schemas.microsoft.com/office/powerpoint/2010/main" val="2155317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32507" cy="5668505"/>
          </a:xfrm>
        </p:spPr>
        <p:txBody>
          <a:bodyPr>
            <a:normAutofit/>
          </a:bodyPr>
          <a:lstStyle/>
          <a:p>
            <a:r>
              <a:rPr lang="ar-IQ" sz="2400" b="1" dirty="0"/>
              <a:t>‌ج-	السلطة القانونية </a:t>
            </a:r>
            <a:r>
              <a:rPr lang="en-US" sz="2400" b="1" dirty="0"/>
              <a:t>Legal Authority: -</a:t>
            </a:r>
            <a:r>
              <a:rPr lang="ar-IQ" sz="2400" b="1" dirty="0"/>
              <a:t>وتستمد شرعيتها من القواعد والقوانين الموضوعية، ويرى اميتاي </a:t>
            </a:r>
            <a:r>
              <a:rPr lang="ar-IQ" sz="2400" b="1" dirty="0" err="1"/>
              <a:t>إتزيونى</a:t>
            </a:r>
            <a:r>
              <a:rPr lang="ar-IQ" sz="2400" b="1" dirty="0"/>
              <a:t> </a:t>
            </a:r>
            <a:r>
              <a:rPr lang="en-US" sz="2400" b="1" dirty="0"/>
              <a:t>A. </a:t>
            </a:r>
            <a:r>
              <a:rPr lang="en-US" sz="2400" b="1" dirty="0" err="1"/>
              <a:t>Etzioni</a:t>
            </a:r>
            <a:r>
              <a:rPr lang="en-US" sz="2400" b="1" dirty="0"/>
              <a:t> </a:t>
            </a:r>
            <a:r>
              <a:rPr lang="ar-IQ" sz="2400" b="1" dirty="0"/>
              <a:t>ضرورة وضع حدود فاصلة بين الأنماط الثلاثة في الممارسة الفعلية للسلطة، كما في بعض الاشكال من التنظيمات شبه التقليدية أو شبه البيروقراطية التي تتواجد فيها هذه الشروط مجتمعه، كما هو الحال في مصر الفرعونية وامبراطورية الصين. وفي الوقت ذاته يضيف إتزيوني أن أي شكل بيروقراطي يكون عرضه للتحول من نمط بيروقراطي للسلطة الى نمط </a:t>
            </a:r>
            <a:r>
              <a:rPr lang="ar-IQ" sz="2400" b="1" dirty="0" err="1"/>
              <a:t>كاريزمي</a:t>
            </a:r>
            <a:r>
              <a:rPr lang="ar-IQ" sz="2400" b="1" dirty="0"/>
              <a:t>، كتنظيمات الجيش التي تتسم بالبيروقراطية وقت السلم، وتتسم أثناء الحرب بخصائص قائدها ومدى تحكمه وسيطرته على أفراده، وقد ترفض درجة البيروقراطية أو تتلاشى.</a:t>
            </a:r>
          </a:p>
        </p:txBody>
      </p:sp>
    </p:spTree>
    <p:extLst>
      <p:ext uri="{BB962C8B-B14F-4D97-AF65-F5344CB8AC3E}">
        <p14:creationId xmlns:p14="http://schemas.microsoft.com/office/powerpoint/2010/main" val="3459813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40995" cy="5823488"/>
          </a:xfrm>
        </p:spPr>
        <p:txBody>
          <a:bodyPr/>
          <a:lstStyle/>
          <a:p>
            <a:r>
              <a:rPr lang="ar-IQ" b="1" dirty="0"/>
              <a:t>وفيما يلي عرض موجز لخصائص النموذج المثالي للبيروقراطية الذي يستند الى السلطة القانونية الرشيدة التي تتميز بتنظيم مستمر للوظائف الرسمية المحددة بالقواعد القانونية، وهذه الخصائص هي:</a:t>
            </a:r>
          </a:p>
          <a:p>
            <a:r>
              <a:rPr lang="ar-IQ" b="1" dirty="0"/>
              <a:t>1-	التزامات </a:t>
            </a:r>
            <a:r>
              <a:rPr lang="en-US" b="1" dirty="0"/>
              <a:t>Obligations </a:t>
            </a:r>
            <a:r>
              <a:rPr lang="ar-IQ" b="1" dirty="0"/>
              <a:t>لأداء وظائف معينة استناداً الى تقسيم العمل.</a:t>
            </a:r>
          </a:p>
          <a:p>
            <a:r>
              <a:rPr lang="ar-IQ" b="1" dirty="0"/>
              <a:t>2-	تزويد شاغل الوظيفة بالسلطة الضرورية لممارسة وظيفته.</a:t>
            </a:r>
          </a:p>
          <a:p>
            <a:r>
              <a:rPr lang="ar-IQ" b="1" dirty="0"/>
              <a:t>3-	التحديد الواضح لوسائل الالتزام الضرورية واستخدامها للظروف المحددة لها.</a:t>
            </a:r>
          </a:p>
          <a:p>
            <a:r>
              <a:rPr lang="ar-IQ" b="1" dirty="0"/>
              <a:t>4-	يستند تنظيم المكاتب </a:t>
            </a:r>
            <a:r>
              <a:rPr lang="en-US" b="1" dirty="0"/>
              <a:t>offices </a:t>
            </a:r>
            <a:r>
              <a:rPr lang="ar-IQ" b="1" dirty="0"/>
              <a:t>على مبدأ التدرج الهرمي للسلطة. بمعنى خضوع المكتب الادنى (المنصب) للمنصب الاعلى عبر مستويات متدرجة للسلطة تأخذ الشكل الهرمي.</a:t>
            </a:r>
          </a:p>
          <a:p>
            <a:r>
              <a:rPr lang="ar-IQ" b="1" dirty="0"/>
              <a:t>5-	وجود قواعد أو معايير فنية </a:t>
            </a:r>
            <a:r>
              <a:rPr lang="en-US" b="1" dirty="0"/>
              <a:t>Technical Rules or Norms </a:t>
            </a:r>
            <a:r>
              <a:rPr lang="ar-IQ" b="1" dirty="0"/>
              <a:t>تنظيم الاتصال أو العلاقات بين المكاتب/ المناصب، ويكون الموظفون الذين يشغلون هذه المناصب مدربين على اداء عملهم بشكل مسبق، حتى يتم الاتصال بطريقة رشيدة. ومن ثم تعتبر الخبرة الفنية المتخصصة ضرورة لأداء العمل.</a:t>
            </a:r>
          </a:p>
          <a:p>
            <a:endParaRPr lang="ar-IQ" b="1" dirty="0"/>
          </a:p>
        </p:txBody>
      </p:sp>
    </p:spTree>
    <p:extLst>
      <p:ext uri="{BB962C8B-B14F-4D97-AF65-F5344CB8AC3E}">
        <p14:creationId xmlns:p14="http://schemas.microsoft.com/office/powerpoint/2010/main" val="1757459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48005" cy="5684003"/>
          </a:xfrm>
        </p:spPr>
        <p:txBody>
          <a:bodyPr>
            <a:normAutofit/>
          </a:bodyPr>
          <a:lstStyle/>
          <a:p>
            <a:r>
              <a:rPr lang="ar-IQ" sz="2400" b="1" dirty="0"/>
              <a:t>-	الفصل بين الادارة والملكية، بمعنى أن الموظفين لا يملكون مكاتبهم أو وسائل العمل أو الانتاج.</a:t>
            </a:r>
          </a:p>
          <a:p>
            <a:r>
              <a:rPr lang="ar-IQ" sz="2400" b="1" dirty="0"/>
              <a:t>7-	عدم الأحقية في احتكار الوظيفية أو تملك المكتب ومقتنياته. </a:t>
            </a:r>
          </a:p>
          <a:p>
            <a:r>
              <a:rPr lang="ar-IQ" sz="2400" b="1" dirty="0"/>
              <a:t>8-	تدوين وكتابة جميع القرارات التنظيمية بما في ذلك ما قد يدور من مناقشات شفاهية حول قاعدة من القواعد الرسمية.</a:t>
            </a:r>
          </a:p>
          <a:p>
            <a:r>
              <a:rPr lang="ar-IQ" sz="2400" b="1" dirty="0"/>
              <a:t>9-	</a:t>
            </a:r>
            <a:r>
              <a:rPr lang="ar-IQ" sz="2400" b="1" dirty="0" err="1"/>
              <a:t>اللاشخصية</a:t>
            </a:r>
            <a:r>
              <a:rPr lang="ar-IQ" sz="2400" b="1" dirty="0"/>
              <a:t> في العلاقات بين أعضاء التنظيم وبينهم وبين العملاء ومعاملتهم كحالات، وتأخذ العلاقات بينهما الشكل الرسمي.</a:t>
            </a:r>
          </a:p>
          <a:p>
            <a:r>
              <a:rPr lang="ar-IQ" sz="2400" b="1" dirty="0"/>
              <a:t>10-	تتميز البيروقراطية عن الأشكال التنظيمية الأخرى بالدقة وسرعة الأداء، كما تتطلب في الوقت ذاته سرعه إنجاز المعاملات خلال أقصر فترة زمنية وبأقل التكاليف الممكنة. </a:t>
            </a:r>
          </a:p>
          <a:p>
            <a:endParaRPr lang="ar-IQ" sz="2400" b="1" dirty="0"/>
          </a:p>
        </p:txBody>
      </p:sp>
    </p:spTree>
    <p:extLst>
      <p:ext uri="{BB962C8B-B14F-4D97-AF65-F5344CB8AC3E}">
        <p14:creationId xmlns:p14="http://schemas.microsoft.com/office/powerpoint/2010/main" val="2892677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79002" cy="5776993"/>
          </a:xfrm>
        </p:spPr>
        <p:txBody>
          <a:bodyPr>
            <a:normAutofit/>
          </a:bodyPr>
          <a:lstStyle/>
          <a:p>
            <a:r>
              <a:rPr lang="ar-IQ" b="1" dirty="0"/>
              <a:t>ومن ثم يتميز الشكل البيروقراطي للتنظيمات بخصائص بنائية أساسية هي: تقسيم العمل، تدرج السلطة، القواعد الرسمية، الانفصال التام بين الادارة وملكية المكتب ووسائل الانتاج، وتقييد عملية اختيار الموظف وترقيته بالكفاءة والتخصصية كمعايير موضوعية. ويعتبر التكامل والارتباط بين تلك الخصائص المحك الاساسي عند قياس مدى إسهام البيروقراطية في تحقيق الكفاية الادارية.</a:t>
            </a:r>
          </a:p>
          <a:p>
            <a:r>
              <a:rPr lang="ar-IQ" b="1" dirty="0"/>
              <a:t>رؤية نقدية للنموذج المثالي للبيروقراطية</a:t>
            </a:r>
          </a:p>
          <a:p>
            <a:r>
              <a:rPr lang="ar-IQ" b="1" dirty="0"/>
              <a:t>	رغم أن ماكس فيبر استخدم نموذجه المثالي للبيروقراطية كأداة تحليلية في دراسته المقارنة لتطورها كظاهرة، لم يسلم هذا النموذج من الانتقادات التي تتراوح بين الغلو في التقييم والنقد دون المستوى له وفي كل فائدة لا يمكن انكارها في اثراء أدبيات التنظيم. واما مداخل البنائية الوظيفية </a:t>
            </a:r>
            <a:r>
              <a:rPr lang="ar-IQ" b="1" dirty="0" err="1"/>
              <a:t>فانها</a:t>
            </a:r>
            <a:r>
              <a:rPr lang="ar-IQ" b="1" dirty="0"/>
              <a:t> تقف من النموذج المثالي موقف الناقد الواعي الذي يعي تماماً القيمة العلمية للنموذج فتنصفه أحياناً وتنتقده بشده دون رفضه أحياناً كثيره. </a:t>
            </a:r>
          </a:p>
          <a:p>
            <a:endParaRPr lang="ar-IQ" b="1" dirty="0"/>
          </a:p>
        </p:txBody>
      </p:sp>
    </p:spTree>
    <p:extLst>
      <p:ext uri="{BB962C8B-B14F-4D97-AF65-F5344CB8AC3E}">
        <p14:creationId xmlns:p14="http://schemas.microsoft.com/office/powerpoint/2010/main" val="2212953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48005" cy="5854485"/>
          </a:xfrm>
        </p:spPr>
        <p:txBody>
          <a:bodyPr/>
          <a:lstStyle/>
          <a:p>
            <a:r>
              <a:rPr lang="ar-IQ" b="1" dirty="0"/>
              <a:t>وباختصار يمكن تصنيف الرؤى النقدية للنموذج المثالي الى ثلاثة اتجاهات وأن لا ننكر عدم خلو هذا التقييم بقدر من التعسف:</a:t>
            </a:r>
          </a:p>
          <a:p>
            <a:r>
              <a:rPr lang="ar-IQ" b="1" dirty="0"/>
              <a:t>1.الاتجاه الأول: </a:t>
            </a:r>
          </a:p>
          <a:p>
            <a:r>
              <a:rPr lang="ar-IQ" b="1" dirty="0"/>
              <a:t>اهتم الرأي النقدي بالمجالات السياسية والاقتصادية التي قام فيبر بدراستها وصاغ في سياقها نموذجه المثالي إذ يمكن أن تتمثل الخصائص التي يتضمنها النموذج –وبشكل شبه كامل –في التنظيمات العسكرية والسياسية في ظل ظروف معينة. فمثلاً انتقد فردريك بيرن </a:t>
            </a:r>
            <a:r>
              <a:rPr lang="en-US" b="1" dirty="0"/>
              <a:t>F. Burin </a:t>
            </a:r>
            <a:r>
              <a:rPr lang="ar-IQ" b="1" dirty="0"/>
              <a:t>استنتاجات فيبر التي تقول بأن البيروقراطية في مراحل تطورها التاريخي اتسمت بخصائص ثابته وعامة. وأشار بيرن الى عدم مصداقية هذا الزعم نظراً لما أسفرت عنه نتائج دراسة تطور البيروقراطية في كل من فرنسا وألمانيا، حيث تأثرت الخصائص البيروقراطية بالظروف السياسية المحيطة. ففي فرنسا، اتصفت تلك الخصائص بثباتها خلال الفترة التي سبقت حكم نابليون. وبالمثل اتصفت البيروقراطية بثبات خصائصها في المانيا خلال فترة ما قبل ظهور المؤسسات النازية. اما بعد سيطرة النازية على مقاليد الحكم حدثت تعديلات جوهرية في معايير السلوك والمناخ الرشيد لبيروقراطية السلطة القضائية الألمانية. وهذا الجانب من التغيير في الخصائص البيروقراطية، اغفله ماكس فيبر في تحليلاته. </a:t>
            </a:r>
          </a:p>
          <a:p>
            <a:endParaRPr lang="ar-IQ" b="1" dirty="0"/>
          </a:p>
        </p:txBody>
      </p:sp>
    </p:spTree>
    <p:extLst>
      <p:ext uri="{BB962C8B-B14F-4D97-AF65-F5344CB8AC3E}">
        <p14:creationId xmlns:p14="http://schemas.microsoft.com/office/powerpoint/2010/main" val="1632285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63503" cy="5900980"/>
          </a:xfrm>
        </p:spPr>
        <p:txBody>
          <a:bodyPr>
            <a:normAutofit/>
          </a:bodyPr>
          <a:lstStyle/>
          <a:p>
            <a:r>
              <a:rPr lang="ar-IQ" sz="2400" b="1" dirty="0"/>
              <a:t>.الاتجاه الثاني: </a:t>
            </a:r>
          </a:p>
          <a:p>
            <a:r>
              <a:rPr lang="ar-IQ" sz="2400" b="1" dirty="0"/>
              <a:t>يركز اصحاب هذا الاتجاه النقدي على رؤية فيبر للبيروقراطية كأداة لتحقيق أعلى فعالية بحيث أي انحراف عنه يؤثر عكسياً على الأهداف التنظيمية. في حين اظهرت الدراسات الامبيريقية جوانب غير رشيدة وغير مألوفة لا يمكن تجاهلها عند تحليل التنظيمات البيروقراطية. وعبر علماء الوظيفية عن </a:t>
            </a:r>
            <a:r>
              <a:rPr lang="ar-IQ" sz="2400" b="1" dirty="0" err="1"/>
              <a:t>هذة</a:t>
            </a:r>
            <a:r>
              <a:rPr lang="ar-IQ" sz="2400" b="1" dirty="0"/>
              <a:t> الجوانب غير الرشيدة بالوجه الآخر للبيروقراطية. كما انقسم هذا الاتجاه النقدي الى تيارين فرعيين أولهما: تيار نقدي يركز على دراسة الخصائص البيروقراطية ومحاولة صياغة نماذج بديلة للنموذج المثالي، مثال ذلك إسهامات كل من جولدنر، </a:t>
            </a:r>
            <a:r>
              <a:rPr lang="ar-IQ" sz="2400" b="1" dirty="0" err="1"/>
              <a:t>كونستاس</a:t>
            </a:r>
            <a:r>
              <a:rPr lang="ar-IQ" sz="2400" b="1" dirty="0"/>
              <a:t> </a:t>
            </a:r>
            <a:r>
              <a:rPr lang="en-US" sz="2400" b="1" dirty="0" err="1"/>
              <a:t>Constas</a:t>
            </a:r>
            <a:r>
              <a:rPr lang="en-US" sz="2400" b="1" dirty="0"/>
              <a:t>، </a:t>
            </a:r>
            <a:r>
              <a:rPr lang="ar-IQ" sz="2400" b="1" dirty="0"/>
              <a:t>وجيرت </a:t>
            </a:r>
            <a:r>
              <a:rPr lang="en-US" sz="2400" b="1" dirty="0" err="1"/>
              <a:t>Gerth</a:t>
            </a:r>
            <a:r>
              <a:rPr lang="en-US" sz="2400" b="1" dirty="0"/>
              <a:t>. </a:t>
            </a:r>
            <a:r>
              <a:rPr lang="ar-IQ" sz="2400" b="1" dirty="0"/>
              <a:t>في حين يركز الاتجاه النقدي الثاني اهتمامه على المقارنة–من منظور وظيفي –بين القالب النظري المجرد للبيروقراطية والنموذج الفعلي لها، ومدى التفاوت بينهما، مثال ذلك إسهامات </a:t>
            </a:r>
            <a:r>
              <a:rPr lang="ar-IQ" sz="2400" b="1" dirty="0" err="1"/>
              <a:t>ميرتون</a:t>
            </a:r>
            <a:r>
              <a:rPr lang="ar-IQ" sz="2400" b="1" dirty="0"/>
              <a:t>، </a:t>
            </a:r>
            <a:r>
              <a:rPr lang="ar-IQ" sz="2400" b="1" dirty="0" err="1"/>
              <a:t>بندكس</a:t>
            </a:r>
            <a:r>
              <a:rPr lang="ar-IQ" sz="2400" b="1" dirty="0"/>
              <a:t>، وأودي. </a:t>
            </a:r>
          </a:p>
          <a:p>
            <a:endParaRPr lang="ar-IQ" sz="2400" b="1" dirty="0"/>
          </a:p>
        </p:txBody>
      </p:sp>
    </p:spTree>
    <p:extLst>
      <p:ext uri="{BB962C8B-B14F-4D97-AF65-F5344CB8AC3E}">
        <p14:creationId xmlns:p14="http://schemas.microsoft.com/office/powerpoint/2010/main" val="1944328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48005" cy="5699502"/>
          </a:xfrm>
        </p:spPr>
        <p:txBody>
          <a:bodyPr/>
          <a:lstStyle/>
          <a:p>
            <a:r>
              <a:rPr lang="ar-IQ" b="1" dirty="0"/>
              <a:t>.</a:t>
            </a:r>
            <a:r>
              <a:rPr lang="ar-IQ" b="1" dirty="0" err="1"/>
              <a:t>الاتجاة</a:t>
            </a:r>
            <a:r>
              <a:rPr lang="ar-IQ" b="1" dirty="0"/>
              <a:t> الثالث:</a:t>
            </a:r>
          </a:p>
          <a:p>
            <a:r>
              <a:rPr lang="ar-IQ" b="1" dirty="0"/>
              <a:t>يوجه أصحاب الاتجاه الثالث اهتماماتهم في نقد النموذج المثالي فيما تناوله من مناقشات حول الفعالية التنظيمية وجدوى الاستفادة منها في ظل القواعد الجديدة. إضافة لنقد تصورات فيبر حول الأنماط الثلاثة للسلطة. فمثلاً أشار جولدنر الى أن فيبر قد خلط بين النمطين المهني والبيروقراطي للسلطة. إذ أشار جولدنر الى أن فعالية السلطة تقوم على أساس أن أي معيار قانوني يستوجب القبول او الطاعة كحد أدنى من قبل الجماعة وأنه يجب أن يقوم على أساس الاتفاق القائم على الالزام. </a:t>
            </a:r>
          </a:p>
          <a:p>
            <a:r>
              <a:rPr lang="ar-IQ" b="1" dirty="0"/>
              <a:t>كما أنتقد جولدنر التزام الصمت من جانب فيبر تجاه العديد من القضايا وهي: </a:t>
            </a:r>
          </a:p>
          <a:p>
            <a:r>
              <a:rPr lang="ar-IQ" b="1" dirty="0"/>
              <a:t>فعالية السلطة البيروقراطية، وجدوى الاستفادة من القواعد الرسمية متوجها بدلالة الأهداف التنظيمية. وأشار جولدنر الى أن فيبر أغفل بعداً هاماً يركز على تباين درجة الفعالية البيروقراطية وخصائصها الأخرى بتباين أساليب اتخاذ القرار عند خاصيتي الالزام والاتفاق. ويستند جولدنر في نقده </a:t>
            </a:r>
            <a:r>
              <a:rPr lang="ar-IQ" b="1" dirty="0" err="1"/>
              <a:t>لفيبر</a:t>
            </a:r>
            <a:r>
              <a:rPr lang="ar-IQ" b="1" dirty="0"/>
              <a:t> على أساس أن النسق الثقافي لا يقف حيادياً إزاء الطرق المتبعة في اتخاذ القواعد. ولا يمكن تجاهل اثر التغير الثقافي على دينامية التنظيم عند الاختيار بين اساليب اتخاذ تلك القواعد.</a:t>
            </a:r>
          </a:p>
          <a:p>
            <a:endParaRPr lang="ar-IQ" b="1" dirty="0"/>
          </a:p>
        </p:txBody>
      </p:sp>
    </p:spTree>
    <p:extLst>
      <p:ext uri="{BB962C8B-B14F-4D97-AF65-F5344CB8AC3E}">
        <p14:creationId xmlns:p14="http://schemas.microsoft.com/office/powerpoint/2010/main" val="2429135917"/>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TotalTime>
  <Words>749</Words>
  <Application>Microsoft Office PowerPoint</Application>
  <PresentationFormat>ملء الشاشة</PresentationFormat>
  <Paragraphs>29</Paragraphs>
  <Slides>10</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10</vt:i4>
      </vt:variant>
    </vt:vector>
  </HeadingPairs>
  <TitlesOfParts>
    <vt:vector size="14" baseType="lpstr">
      <vt:lpstr>Century Gothic</vt:lpstr>
      <vt:lpstr>Tahoma</vt:lpstr>
      <vt:lpstr>Wingdings 3</vt:lpstr>
      <vt:lpstr>شريحة</vt:lpstr>
      <vt:lpstr>المحاضرة السابعة والعشرون: ماكس فيبر والنموذج المثالي للبيروقراطية: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 والعشرون: ماكس فيبر والنموذج المثالي للبيروقراطية:  المادة: علم اجتماع التنظيم أستاذ المادة: د. رباح احمد مهدي </dc:title>
  <dc:creator>F1</dc:creator>
  <cp:lastModifiedBy>F1</cp:lastModifiedBy>
  <cp:revision>10</cp:revision>
  <dcterms:created xsi:type="dcterms:W3CDTF">2018-02-02T20:31:14Z</dcterms:created>
  <dcterms:modified xsi:type="dcterms:W3CDTF">2018-02-02T20:41:53Z</dcterms:modified>
</cp:coreProperties>
</file>