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2/3/2018</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370462" y="-1704814"/>
            <a:ext cx="8574622" cy="6199322"/>
          </a:xfrm>
        </p:spPr>
        <p:txBody>
          <a:bodyPr>
            <a:normAutofit/>
          </a:bodyPr>
          <a:lstStyle/>
          <a:p>
            <a:r>
              <a:rPr lang="ar-IQ" dirty="0"/>
              <a:t> </a:t>
            </a:r>
            <a:r>
              <a:rPr lang="ar-IQ" sz="4400" dirty="0"/>
              <a:t>المحاضرة التاسعة والعشرون: روبرت مرتون والمعوقات الوظيفية: </a:t>
            </a:r>
            <a:br>
              <a:rPr lang="ar-IQ" sz="4400" dirty="0"/>
            </a:br>
            <a:r>
              <a:rPr lang="ar-IQ" sz="4400" dirty="0"/>
              <a:t>المادة: علم اجتماع التنظيم</a:t>
            </a:r>
            <a:br>
              <a:rPr lang="ar-IQ" sz="4400" dirty="0"/>
            </a:br>
            <a:r>
              <a:rPr lang="ar-IQ" sz="4400" dirty="0"/>
              <a:t>أستاذ المادة: د. رباح احمد مهدي</a:t>
            </a:r>
            <a:br>
              <a:rPr lang="ar-IQ" sz="4400" dirty="0"/>
            </a:br>
            <a:endParaRPr lang="ar-IQ" sz="4400" dirty="0"/>
          </a:p>
        </p:txBody>
      </p:sp>
    </p:spTree>
    <p:extLst>
      <p:ext uri="{BB962C8B-B14F-4D97-AF65-F5344CB8AC3E}">
        <p14:creationId xmlns:p14="http://schemas.microsoft.com/office/powerpoint/2010/main" val="1197365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78969"/>
            <a:ext cx="10018713" cy="6199323"/>
          </a:xfrm>
        </p:spPr>
        <p:txBody>
          <a:bodyPr/>
          <a:lstStyle/>
          <a:p>
            <a:r>
              <a:rPr lang="ar-IQ" b="1" dirty="0" smtClean="0"/>
              <a:t>1-</a:t>
            </a:r>
            <a:r>
              <a:rPr lang="ar-IQ" b="1" dirty="0"/>
              <a:t>	انحسار العلاقات غير الرسمية. لأن التنظيم البيروقراطي يمثل مجموعة من العلاقات القائمة بين الوظائف أو الأدوار، وتكون الاستجابة بين الأفراد على أساس الأوضاع الرسمية التي يشغلونها داخل التنظيم، ويحدث الصراع داخل التنظيم ضمن إطار محدد تماماً.</a:t>
            </a:r>
          </a:p>
          <a:p>
            <a:r>
              <a:rPr lang="ar-IQ" b="1" dirty="0"/>
              <a:t>2-	ازدياد استيعاب </a:t>
            </a:r>
            <a:r>
              <a:rPr lang="en-US" b="1" dirty="0"/>
              <a:t>Internalization </a:t>
            </a:r>
            <a:r>
              <a:rPr lang="ar-IQ" b="1" dirty="0"/>
              <a:t>أعضاء التنظيم لقواعد وتعليمات التنظيم التي تقنن كوسائل لتحقيق أهداف المنظمة ومن ثم فأن ذلك يجعل لها قيمة ايجابية مستقلة عن أهداف التنظيم ذاته. ويقصد بالاستيعاب هنا أنه في ظل استمرارية التأكيد على الالتزام بالنظام والشعور القوي به. قد يحدث تحول في مشاعر الأفراد نحو التنظيم الى الاهتمام بتفصيلات ما يقومون به من عمل وفق ما تحدده القواعد الرسمية. ومن ثم تتحول القواعد من مجرد وسائل الى غاية في ذاتها، ويحدث استبدال الأهداف. </a:t>
            </a:r>
          </a:p>
        </p:txBody>
      </p:sp>
    </p:spTree>
    <p:extLst>
      <p:ext uri="{BB962C8B-B14F-4D97-AF65-F5344CB8AC3E}">
        <p14:creationId xmlns:p14="http://schemas.microsoft.com/office/powerpoint/2010/main" val="73627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325464"/>
            <a:ext cx="10018713" cy="6199321"/>
          </a:xfrm>
        </p:spPr>
        <p:txBody>
          <a:bodyPr/>
          <a:lstStyle/>
          <a:p>
            <a:r>
              <a:rPr lang="ar-IQ" b="1" dirty="0"/>
              <a:t>الذي يترتب عليه –في ظل التأكيد على الامتثال والاتباع الكلي للقواعد أن يتواجد الفرد معها مما يجعله قادراً على الدفاع عن نفسه من خلال استيعابه الجيد للقواعد وتطويعها بما يخدم تحقيق أغراضه الخاصة.</a:t>
            </a:r>
          </a:p>
          <a:p>
            <a:r>
              <a:rPr lang="ar-IQ" b="1" dirty="0"/>
              <a:t>من خلال ذلك التحليل الواعي يرى ميرتون أن البنية التنظيمية تحمل في داخلها مثيرات الخلل الوظيفي –كما تؤدي الى انخفاض الكفاءة التنظيمية. ويبدو هذا الاستخلاص لميرتون من خلال تحليله الوظيفي لبعض الخصائص البيروقراطية عند ماكس فيبر، على النحو التالي:</a:t>
            </a:r>
          </a:p>
          <a:p>
            <a:r>
              <a:rPr lang="ar-IQ" b="1" dirty="0"/>
              <a:t>(‌أ) تقسيم العمل: </a:t>
            </a:r>
          </a:p>
          <a:p>
            <a:r>
              <a:rPr lang="ar-IQ" b="1" dirty="0"/>
              <a:t>قد يؤدي العمل الى ان يصبح الفرد غير قادر على معرفة ما هو الهدف الفعلي الأمثل للتنظيم، الأمر يفضي الى احساس الفرد بالاغتراب ليس فقط عما يقوم به من عمل بل عن التنظيم ككل.</a:t>
            </a:r>
          </a:p>
          <a:p>
            <a:endParaRPr lang="ar-IQ" b="1" dirty="0"/>
          </a:p>
        </p:txBody>
      </p:sp>
    </p:spTree>
    <p:extLst>
      <p:ext uri="{BB962C8B-B14F-4D97-AF65-F5344CB8AC3E}">
        <p14:creationId xmlns:p14="http://schemas.microsoft.com/office/powerpoint/2010/main" val="3440058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94468"/>
            <a:ext cx="10018713" cy="6106331"/>
          </a:xfrm>
        </p:spPr>
        <p:txBody>
          <a:bodyPr/>
          <a:lstStyle/>
          <a:p>
            <a:r>
              <a:rPr lang="ar-IQ" b="1" dirty="0"/>
              <a:t>(‌ب) تدرج السلطة (الهيراركية): </a:t>
            </a:r>
          </a:p>
          <a:p>
            <a:r>
              <a:rPr lang="ar-IQ" b="1" dirty="0"/>
              <a:t>تستخدم السلطة المتدرجة داخل البيروقراطية لتؤكد على تحكم المكتب الأعلى في المكتب الأدنى وتوجيهه من قبل المستويات الأعلى. وتؤكد (الهيراركية) على التنسيق بين الأنشطة داخل التنظيم لإنجاز اهدافه. وتتمثل مظاهر (الهيراركية) في تركز المعرفة الفنية والخبرة المتخصصة عند قمة التنظيم ويعد هذا الأمر مقبولاً إذا تواجد التنظيم في ظروف بيئية مستقرة. أما إذا كانت الظروف غير مستقرة فقد لا تتحقق الكفاءة التنظيمية في حالة تركز الخبرة المتخصصة عند قمة (الهيراركية). في هذه الحالة قد يحدث خلل وظيفي من خلال اصرار من هم في قمة التنظيم على وجوب الولاء لهم والامتثال لأوامرهم من قبل من هم دونهم في المستويات التنظيمية.</a:t>
            </a:r>
          </a:p>
          <a:p>
            <a:endParaRPr lang="ar-IQ" b="1" dirty="0"/>
          </a:p>
        </p:txBody>
      </p:sp>
    </p:spTree>
    <p:extLst>
      <p:ext uri="{BB962C8B-B14F-4D97-AF65-F5344CB8AC3E}">
        <p14:creationId xmlns:p14="http://schemas.microsoft.com/office/powerpoint/2010/main" val="958574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94469"/>
            <a:ext cx="10018713" cy="6261314"/>
          </a:xfrm>
        </p:spPr>
        <p:txBody>
          <a:bodyPr/>
          <a:lstStyle/>
          <a:p>
            <a:r>
              <a:rPr lang="ar-IQ" b="1" dirty="0"/>
              <a:t>(‌ج) القواعد المجردة: </a:t>
            </a:r>
          </a:p>
          <a:p>
            <a:r>
              <a:rPr lang="ar-IQ" b="1" dirty="0"/>
              <a:t>من فرضيات نموذج فيبر المثالي للبيروقراطية، أن القواعد تتواجد لتغطى جميع المواقف الممكنة التي قد تظهر فيما بعد. وأن لكل موقف أساليبه المفروضة نظامياً بحيث تقلل من فرص اتخاذ الأفراد لقرارات غير رشيدة. الا انه قد تظهر مواقف يطوع فيها القواعد وفقاً لما تتيحه له حرية التصرف في تلك المواقف. فقد يستخدم الفرد تلك القواعد كمظلة واقيه له يدافع بها عن موقفه، أو قد يلتزم بها حرفياً إذا اقتضت الضرورة ذلك. في هذه الحالة، يكون الفرد امام ثلاث بدائل في مواجهة الموقف، البديل الأول، أن يستخدم الفرد من القواعد ما قد يناسب الموقف. والبديل الثاني أن يحيل الفرد المشكلة الى رئيسه المباشر. اما البديل الأخير أن يبادر الفرد باتخاذ القرار –المناسب من وجهة نظره –لمواجهة الموقف. ولا يخلو التصرف الأخير –من وجهة نظر ميرتون –من حدوث معوقات وظيفية وانخفاض الكفاية التنظيمية.</a:t>
            </a:r>
          </a:p>
          <a:p>
            <a:endParaRPr lang="ar-IQ" b="1" dirty="0"/>
          </a:p>
        </p:txBody>
      </p:sp>
    </p:spTree>
    <p:extLst>
      <p:ext uri="{BB962C8B-B14F-4D97-AF65-F5344CB8AC3E}">
        <p14:creationId xmlns:p14="http://schemas.microsoft.com/office/powerpoint/2010/main" val="721419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170481"/>
            <a:ext cx="10018713" cy="6416299"/>
          </a:xfrm>
        </p:spPr>
        <p:txBody>
          <a:bodyPr/>
          <a:lstStyle/>
          <a:p>
            <a:r>
              <a:rPr lang="ar-IQ" b="1" dirty="0"/>
              <a:t>يعتبر روبرت مرتون من بين علماء البنائية الوظيفية، بيد أنه لم ينتهج منهجهم في استخدام المماثلة العضوية في الدراسة التحليلية للتنظيم، بل قدم تصوراً نظرياً هاماً، تمثل في تطوير نظرية متوسطة المدى. وتقوم النظرية على ثلاث مفهومات واضدادها –في تحليل التنظيم هي:</a:t>
            </a:r>
          </a:p>
          <a:p>
            <a:r>
              <a:rPr lang="ar-IQ" b="1" dirty="0"/>
              <a:t> (1) الوظائف الكامنة أو غير المقصودة </a:t>
            </a:r>
            <a:r>
              <a:rPr lang="en-US" b="1" dirty="0"/>
              <a:t>Latent or unintended functions </a:t>
            </a:r>
            <a:r>
              <a:rPr lang="ar-IQ" b="1" dirty="0"/>
              <a:t>مقابل الوظائف الظاهرة، </a:t>
            </a:r>
          </a:p>
          <a:p>
            <a:r>
              <a:rPr lang="ar-IQ" b="1" dirty="0"/>
              <a:t>(2) المعوقات الوظيفية</a:t>
            </a:r>
            <a:r>
              <a:rPr lang="en-US" b="1" dirty="0"/>
              <a:t>Dysfunctions    </a:t>
            </a:r>
            <a:r>
              <a:rPr lang="ar-IQ" b="1" dirty="0"/>
              <a:t>مقابل الوظائف </a:t>
            </a:r>
            <a:r>
              <a:rPr lang="en-US" b="1" dirty="0"/>
              <a:t>Functions، (3) </a:t>
            </a:r>
            <a:r>
              <a:rPr lang="ar-IQ" b="1" dirty="0"/>
              <a:t>البدائل الوظيفية </a:t>
            </a:r>
            <a:r>
              <a:rPr lang="en-US" b="1" dirty="0"/>
              <a:t>Functional alternatives </a:t>
            </a:r>
            <a:r>
              <a:rPr lang="ar-IQ" b="1" dirty="0"/>
              <a:t>مقابل الفرضية التقليدية التي تزعم أن أي مجتمع لا يستطيع اداء وظائفه بشكل أفضل مما هو قائم في ظل انماط جديدة من العلاقات.</a:t>
            </a:r>
          </a:p>
          <a:p>
            <a:endParaRPr lang="ar-IQ" b="1" dirty="0"/>
          </a:p>
        </p:txBody>
      </p:sp>
    </p:spTree>
    <p:extLst>
      <p:ext uri="{BB962C8B-B14F-4D97-AF65-F5344CB8AC3E}">
        <p14:creationId xmlns:p14="http://schemas.microsoft.com/office/powerpoint/2010/main" val="2139989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86360" y="216976"/>
            <a:ext cx="10216664" cy="6075335"/>
          </a:xfrm>
        </p:spPr>
        <p:txBody>
          <a:bodyPr/>
          <a:lstStyle/>
          <a:p>
            <a:r>
              <a:rPr lang="ar-IQ" b="1" dirty="0"/>
              <a:t>من خلال هذه المفهومات انتقد ميرتون النموذج المثالي للبيروقراطية عند ماكس فيبر دون رفضه بالطبع. وقدم إسهاماً متميزاً في مجال فهم البناء الاجتماعي عامة، والبناء التنظيمي خاصة ما ارتبط في ادبيات التنظيم بنموذج يدور حواره الداخلي في تلك العلاقة بين التنظيم والشخصية.</a:t>
            </a:r>
          </a:p>
          <a:p>
            <a:r>
              <a:rPr lang="ar-IQ" b="1" dirty="0"/>
              <a:t>	ومما يجدر الاشارة اليه فيما يتصل بنموذج المعوقات الوظيفية انه رغم قيامه على تصورات نظرية مجرده يمثل همزة الوصل بين النظريات الكلاسيكية، والمحدثة عندما قدم تصوراً هاماً للتنظيم البيروقراطي، يعد منهلاً لدراسات امبيريقية كثيرة تناولت التنظيم فيما بعد.</a:t>
            </a:r>
          </a:p>
          <a:p>
            <a:endParaRPr lang="ar-IQ" b="1" dirty="0"/>
          </a:p>
        </p:txBody>
      </p:sp>
    </p:spTree>
    <p:extLst>
      <p:ext uri="{BB962C8B-B14F-4D97-AF65-F5344CB8AC3E}">
        <p14:creationId xmlns:p14="http://schemas.microsoft.com/office/powerpoint/2010/main" val="23063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32475"/>
            <a:ext cx="10018713" cy="6214820"/>
          </a:xfrm>
        </p:spPr>
        <p:txBody>
          <a:bodyPr/>
          <a:lstStyle/>
          <a:p>
            <a:r>
              <a:rPr lang="ar-IQ" b="1" dirty="0"/>
              <a:t>من خلال هذه المفهومات انتقد ميرتون النموذج المثالي للبيروقراطية عند ماكس فيبر دون رفضه بالطبع. وقدم إسهاماً متميزاً في مجال فهم البناء الاجتماعي عامة، والبناء التنظيمي خاصة ما ارتبط في ادبيات التنظيم بنموذج يدور حواره الداخلي في تلك العلاقة بين التنظيم والشخصية.</a:t>
            </a:r>
          </a:p>
          <a:p>
            <a:r>
              <a:rPr lang="ar-IQ" b="1" dirty="0"/>
              <a:t>	ومما يجدر الاشارة اليه فيما يتصل بنموذج المعوقات الوظيفية انه رغم قيامه على تصورات نظرية مجرده يمثل همزة الوصل بين النظريات الكلاسيكية، والمحدثة عندما قدم تصوراً هاماً للتنظيم البيروقراطي، يعد منهلاً لدراسات امبيريقية كثيرة تناولت التنظيم فيما بعد.</a:t>
            </a:r>
          </a:p>
          <a:p>
            <a:endParaRPr lang="ar-IQ" b="1" dirty="0"/>
          </a:p>
        </p:txBody>
      </p:sp>
    </p:spTree>
    <p:extLst>
      <p:ext uri="{BB962C8B-B14F-4D97-AF65-F5344CB8AC3E}">
        <p14:creationId xmlns:p14="http://schemas.microsoft.com/office/powerpoint/2010/main" val="1900526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63471"/>
            <a:ext cx="10018713" cy="6199322"/>
          </a:xfrm>
        </p:spPr>
        <p:txBody>
          <a:bodyPr/>
          <a:lstStyle/>
          <a:p>
            <a:r>
              <a:rPr lang="ar-IQ" b="1" dirty="0"/>
              <a:t>الجذور الفكرية لنظرية المعوقات الوظيفية: -</a:t>
            </a:r>
          </a:p>
          <a:p>
            <a:r>
              <a:rPr lang="ar-IQ" b="1" dirty="0"/>
              <a:t>	تأثر فكر ميرتون بآراء عدد من الباحثين والمفكرين امثال دي توكفيل </a:t>
            </a:r>
            <a:r>
              <a:rPr lang="en-US" b="1" dirty="0"/>
              <a:t>De-Tocqueville، </a:t>
            </a:r>
            <a:r>
              <a:rPr lang="ar-IQ" b="1" dirty="0"/>
              <a:t>ديوي، وفبلين، وروبرت ميشيلز، ونقد النموذج المثالي للبيروقراطية عند ماكس فيبر. </a:t>
            </a:r>
          </a:p>
          <a:p>
            <a:r>
              <a:rPr lang="ar-IQ" b="1" dirty="0"/>
              <a:t>	لقد تأثر ميرتون بآراء توكفيل ِأذ اهتم بالمعوقات الوظيفية للنظام الديموقراطي داخل الولايات الامريكية. ومدى الخطر الذي يهدد هذا النظام مستدلاً على ذلك بأمثلة كثيرة برزت من خلال تحليلات دي توكفيل لسلوكيات السياسيين المحليين وعلاقتهم بمرؤوسيهم. اضافة الى ما أشار اليه دي توكفيل من تنامي توجه الحكومة الفيدرالية نحو مركزية السلطة الأمر الذي سيهدد الاستقلال الذاتي للمحليات مستقبلاً.</a:t>
            </a:r>
          </a:p>
          <a:p>
            <a:endParaRPr lang="ar-IQ" b="1" dirty="0"/>
          </a:p>
        </p:txBody>
      </p:sp>
    </p:spTree>
    <p:extLst>
      <p:ext uri="{BB962C8B-B14F-4D97-AF65-F5344CB8AC3E}">
        <p14:creationId xmlns:p14="http://schemas.microsoft.com/office/powerpoint/2010/main" val="70401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78969"/>
            <a:ext cx="10018713" cy="6323309"/>
          </a:xfrm>
        </p:spPr>
        <p:txBody>
          <a:bodyPr/>
          <a:lstStyle/>
          <a:p>
            <a:r>
              <a:rPr lang="ar-IQ" b="1" dirty="0"/>
              <a:t>كما يبدو تأثر فكر ميرتون بمناقشات ميشيلز حول استبدال الأهداف من جانب قيادات التنظيم وتحكمها من قنوات الاتصال وتركز السلطة والقوة في حوزة القيادات. فنتيجة لاستقرار وتدعيم مراكز القيادات التنظيمية واكتسابها المتراكم لجوانب معرفية متخصصة ومهارات سياسية تسهم في ابعاد القادة تدريجياً عن المشكلات الفعلية للتنظيم في الوقت الذي تتجه فيه لتأمين مصالحها الذاتية والمحافظة على أوضاعها الوظيفية الهامة. وبالتالي يحدث –كما أشار ميشيلز –تحول عن الأهداف الديمقراطية للتنظيم. وايضاً تأثر ميرتون بآراء ديوي </a:t>
            </a:r>
            <a:r>
              <a:rPr lang="en-US" b="1" dirty="0"/>
              <a:t>Dewey </a:t>
            </a:r>
            <a:r>
              <a:rPr lang="ar-IQ" b="1" dirty="0"/>
              <a:t>واستخدامه لمفهوم ((الذهان المهني)) </a:t>
            </a:r>
            <a:r>
              <a:rPr lang="en-US" b="1" dirty="0"/>
              <a:t>Occupational Psychosis </a:t>
            </a:r>
            <a:r>
              <a:rPr lang="ar-IQ" b="1" dirty="0"/>
              <a:t>وهو مرض عقلي قد يصيب الفرد نتيجة ما يتصف به سير العمل من رتابة وروتينية.</a:t>
            </a:r>
          </a:p>
        </p:txBody>
      </p:sp>
    </p:spTree>
    <p:extLst>
      <p:ext uri="{BB962C8B-B14F-4D97-AF65-F5344CB8AC3E}">
        <p14:creationId xmlns:p14="http://schemas.microsoft.com/office/powerpoint/2010/main" val="1045774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01478"/>
            <a:ext cx="10018713" cy="6307809"/>
          </a:xfrm>
        </p:spPr>
        <p:txBody>
          <a:bodyPr/>
          <a:lstStyle/>
          <a:p>
            <a:r>
              <a:rPr lang="ar-IQ" b="1" dirty="0"/>
              <a:t>اذ يشعر الفرد بشيء من البلادة والفتور ازاء اشياء بعينها فيعكف عن ممارستها، بينما يشعر بالرغبة في أداء اشياء اخرى. وقد تصل اعراض هذا المرض الى اتجاه عدد من الافراد للتحيز ضد اشياء معينه بينما يبدون اهتماماً خاصاً بأشياء أخرى. وقد ينجم الذهان من جراء ممارسة الضغوط من جانب التنظيم على الأفراد للقيام بالأدوار المهنية الموكلة إليهم.</a:t>
            </a:r>
          </a:p>
          <a:p>
            <a:r>
              <a:rPr lang="ar-IQ" b="1" dirty="0"/>
              <a:t>	كذلك استفاد ميرتون من مناقشات فبلين </a:t>
            </a:r>
            <a:r>
              <a:rPr lang="en-US" b="1" dirty="0"/>
              <a:t>Veblen </a:t>
            </a:r>
            <a:r>
              <a:rPr lang="ar-IQ" b="1" dirty="0"/>
              <a:t>حول اصطلاح قصور الطاقة المدربة </a:t>
            </a:r>
            <a:r>
              <a:rPr lang="en-US" b="1" dirty="0"/>
              <a:t>Trained Incapacity. </a:t>
            </a:r>
            <a:r>
              <a:rPr lang="ar-IQ" b="1" dirty="0"/>
              <a:t>فيشير هذا المصطلح الى عدم استخدام الفرد لقدراته المكتسبة من خلال الخبرة والتدريب بطريقة سليمة في اداء العمل، من منطلق أن ما قد يكون مناسباً من طاقة تدريبية مستغلة في اداء عمل سابق، قد لا يصبح مناسباً لأداء العمل في ظروف متغيرة. وبالتالي يؤدي عدم ملاءمة الطاقة المدربة الى ارتكاب الفرد بعض الأخطاء في اداء العمل.</a:t>
            </a:r>
          </a:p>
          <a:p>
            <a:endParaRPr lang="ar-IQ" b="1" dirty="0"/>
          </a:p>
        </p:txBody>
      </p:sp>
    </p:spTree>
    <p:extLst>
      <p:ext uri="{BB962C8B-B14F-4D97-AF65-F5344CB8AC3E}">
        <p14:creationId xmlns:p14="http://schemas.microsoft.com/office/powerpoint/2010/main" val="4125541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78969"/>
            <a:ext cx="10018713" cy="6245817"/>
          </a:xfrm>
        </p:spPr>
        <p:txBody>
          <a:bodyPr/>
          <a:lstStyle/>
          <a:p>
            <a:r>
              <a:rPr lang="ar-IQ" b="1" dirty="0"/>
              <a:t>نموذج المعوقات الوظيفية: </a:t>
            </a:r>
          </a:p>
          <a:p>
            <a:r>
              <a:rPr lang="ar-IQ" b="1" dirty="0"/>
              <a:t>	من خلال الجمع بين آراء ديوي وفبلين حاول ميرتون أن يربط بين الفعل والاستجابة لأفراد التنظيم في ظل ظروف متغيرة، واستخلص من ذلك الفكرة الرئيسية الأولى لنموذج المعوقات الوظيفية. وباختصار تنهض الفكرة الأساسية للنموذج على أن اعضاء التنظيم يستجيبون بطريقة ثابتة في المواقف المماثلة دون مراعاة للتغير بين موقف وآخر. ونتيجة لهذا الجمود وعدم المرونة في علاقة الفعل والاستجابة، تنشأ نتائج غير رشيدة. وعلى مستوى التنظيم، أوضح ميرتون الأفعال الناجحة في الماضي على أساس من التدريب والمهارة، يمكن أن تسفر عن استجابات غير ملاءمة في ظل ظروف متغيرة.</a:t>
            </a:r>
          </a:p>
          <a:p>
            <a:endParaRPr lang="ar-IQ" b="1" dirty="0"/>
          </a:p>
        </p:txBody>
      </p:sp>
    </p:spTree>
    <p:extLst>
      <p:ext uri="{BB962C8B-B14F-4D97-AF65-F5344CB8AC3E}">
        <p14:creationId xmlns:p14="http://schemas.microsoft.com/office/powerpoint/2010/main" val="2196411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63471"/>
            <a:ext cx="10018713" cy="6276814"/>
          </a:xfrm>
        </p:spPr>
        <p:txBody>
          <a:bodyPr/>
          <a:lstStyle/>
          <a:p>
            <a:r>
              <a:rPr lang="ar-IQ" b="1" dirty="0"/>
              <a:t>اضافة للجمود وعدم المرونة في علاقة الفعل والاستجابة للسلوك التنظيمي الرشيد، انتقد ميرتون قصور مناقشات فيبر بشأن الرشادة والكفاءة التنظيمية، في توضيح الحد الذي يمكن أن يبلغه التنظيم في تحقيقهما. وهذا أمر يعد غير مقبول اذ أن واقع التنظيم يقتضي وجود حدود لكل من الكفاية، والخبرة، والدقة، والصدق. وكما ينسحب هذا القول على التنظيم ككل ينسحب على الأفراد. فعندما يمارس التنظيم انماطاً من الضغط على أفراده فانه يحدث عن قصد لضمان التزامهم بقوالب محددة من السلوك مع ضمان ولاءهم للتنظيم وتحقيق أعلى درجة من الرشادة والنظام. من هنا تبرز أهمية الضبط وحاجة الادارة الماسة اليه حتى تضمن ثبات السلوك التنظيمي مع امكانية التنبؤ به. بناء على ذلك فان تحقيق المطلبين يستلزم استمرار الرقابة والمتابعة في تنفيذ القواعد الرسمية والاجراءات المقننة نظامياً، التي سوف تفضي الى النتائج التالية كما رتبها ميرتون:</a:t>
            </a:r>
          </a:p>
        </p:txBody>
      </p:sp>
    </p:spTree>
    <p:extLst>
      <p:ext uri="{BB962C8B-B14F-4D97-AF65-F5344CB8AC3E}">
        <p14:creationId xmlns:p14="http://schemas.microsoft.com/office/powerpoint/2010/main" val="4919881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خداعي">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TM03457496[[fn=خداعي]]</Template>
  <TotalTime>16</TotalTime>
  <Words>916</Words>
  <Application>Microsoft Office PowerPoint</Application>
  <PresentationFormat>ملء الشاشة</PresentationFormat>
  <Paragraphs>27</Paragraphs>
  <Slides>13</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13</vt:i4>
      </vt:variant>
    </vt:vector>
  </HeadingPairs>
  <TitlesOfParts>
    <vt:vector size="17" baseType="lpstr">
      <vt:lpstr>Arial</vt:lpstr>
      <vt:lpstr>Corbel</vt:lpstr>
      <vt:lpstr>Tahoma</vt:lpstr>
      <vt:lpstr>خداعي</vt:lpstr>
      <vt:lpstr> المحاضرة التاسعة والعشرون: روبرت مرتون والمعوقات الوظيفية:  المادة: علم اجتماع التنظيم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التاسعة والعشرون: روبرت مرتون والمعوقات الوظيفية:  المادة: علم اجتماع التنظيم أستاذ المادة: د. رباح احمد مهدي </dc:title>
  <dc:creator>F1</dc:creator>
  <cp:lastModifiedBy>F1</cp:lastModifiedBy>
  <cp:revision>13</cp:revision>
  <dcterms:created xsi:type="dcterms:W3CDTF">2018-02-03T18:15:37Z</dcterms:created>
  <dcterms:modified xsi:type="dcterms:W3CDTF">2018-02-03T18:31:43Z</dcterms:modified>
</cp:coreProperties>
</file>